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1" r:id="rId4"/>
    <p:sldId id="266" r:id="rId5"/>
    <p:sldId id="261" r:id="rId6"/>
    <p:sldId id="268" r:id="rId7"/>
    <p:sldId id="288" r:id="rId8"/>
    <p:sldId id="289" r:id="rId9"/>
    <p:sldId id="273" r:id="rId10"/>
    <p:sldId id="272" r:id="rId11"/>
    <p:sldId id="282" r:id="rId12"/>
    <p:sldId id="283" r:id="rId13"/>
    <p:sldId id="284" r:id="rId14"/>
    <p:sldId id="285" r:id="rId15"/>
    <p:sldId id="279" r:id="rId16"/>
    <p:sldId id="280" r:id="rId17"/>
    <p:sldId id="277" r:id="rId18"/>
    <p:sldId id="278" r:id="rId19"/>
    <p:sldId id="274" r:id="rId20"/>
    <p:sldId id="275" r:id="rId21"/>
    <p:sldId id="276" r:id="rId22"/>
    <p:sldId id="286" r:id="rId23"/>
    <p:sldId id="287" r:id="rId24"/>
    <p:sldId id="290" r:id="rId25"/>
    <p:sldId id="25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5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нарядный головной убор, шлем&#10;&#10;Автоматически созданное описание">
            <a:extLst>
              <a:ext uri="{FF2B5EF4-FFF2-40B4-BE49-F238E27FC236}">
                <a16:creationId xmlns:a16="http://schemas.microsoft.com/office/drawing/2014/main" id="{6F5C648A-CB9F-46D3-B226-DEB73ED843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2000" y="-54980"/>
            <a:ext cx="16422800" cy="6967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7AF2AF-094F-4BC5-A17A-D07DC1A66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240" y="1152843"/>
            <a:ext cx="7594600" cy="2387600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A5F0B-1F25-4DEF-A62B-F1F00450B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6240" y="3632518"/>
            <a:ext cx="75946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E3438-2E88-44DF-94FC-E07891156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fld id="{C06A3371-E1AB-49ED-93E9-409F1401A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24151-1257-4D83-B9A6-3BF87837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87881-B8BC-4743-88AC-FF87CA1D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fld id="{E346498A-11D8-456B-BC4C-0884507F7C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9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A6F0E-3426-4DC5-A2EC-AEF5C92B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DD563-8428-444A-A4F9-0237F9000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EC86D-4851-4FD0-8BD6-F29D26990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BA6CFF-EADA-4A54-99F1-65F616D83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07F8C-E86A-446A-AF5C-F38D45D7E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C74331-B9A3-427E-9471-4BE585EB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3371-E1AB-49ED-93E9-409F1401A3A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86A812-3E47-4E9F-9B14-669E4201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E56D3-5F85-40C5-A3B5-CBC658FC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498A-11D8-456B-BC4C-0884507F7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4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08172-9265-448A-9E26-F03A78CEA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7C420-4BBB-472D-A7B7-5B5AEC046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3371-E1AB-49ED-93E9-409F1401A3A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32DE8-5E98-4D1F-B9C7-1A7014E8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4718D-3D4A-454A-B147-49099F62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498A-11D8-456B-BC4C-0884507F7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27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BFFD3D-8F22-435B-8D32-F3070ED2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3371-E1AB-49ED-93E9-409F1401A3A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AE842-6F2D-4AFB-BD1B-35BBE3094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759DF-A63E-4339-96BE-9F75B934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498A-11D8-456B-BC4C-0884507F7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5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B66F0-A338-496A-A6BA-327B2F61D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35964-C008-4A97-9078-254C2A72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8A2F8-B327-459F-A453-79C61B801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521C5-9A9B-4565-994A-9B3A3A0E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3371-E1AB-49ED-93E9-409F1401A3A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E2640-69F6-4D90-B63E-D2B2DA9A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C9C88-45E1-4B3F-ADB1-0013C7500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498A-11D8-456B-BC4C-0884507F7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13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6B224-8561-4743-BE1F-A983C052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493F2-3175-457C-977D-8FC59BB4D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0DA42-352D-4CB0-A903-ACC0E75F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4B718-7E13-4259-97B8-3215FE3E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3371-E1AB-49ED-93E9-409F1401A3A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78432-CA76-4C72-B1A9-54BF96F51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48D1A-D14C-4F4D-99E9-CE91AE46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498A-11D8-456B-BC4C-0884507F7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5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C677-1890-43A2-8034-8C176EAD1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AE55B-7B6F-4208-B151-3B720DF15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86F4E-706E-4843-8189-9DA05B0B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3371-E1AB-49ED-93E9-409F1401A3A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FCDC3-C409-44AC-B8BD-008EFFBF7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C3F69-DA0A-4A50-A475-6442520C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498A-11D8-456B-BC4C-0884507F7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1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7F2F9B-5DD1-401F-B78D-5A5A9B0F1E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AFA5C-AE18-4D9C-9C96-3BC42C651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8DFE6-94AD-46B5-ADDF-6D6CF5BF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3371-E1AB-49ED-93E9-409F1401A3A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F80CA-9619-4DA8-AECD-01CAF2E7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6015F-724E-4D24-BDBB-DDB96D43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498A-11D8-456B-BC4C-0884507F7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5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арядный головной убор, шлем&#10;&#10;Автоматически созданное описание">
            <a:extLst>
              <a:ext uri="{FF2B5EF4-FFF2-40B4-BE49-F238E27FC236}">
                <a16:creationId xmlns:a16="http://schemas.microsoft.com/office/drawing/2014/main" id="{1593B857-0E47-4952-A5AC-B9056CFDE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20400" y="0"/>
            <a:ext cx="16422800" cy="6967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63482-3435-4F68-998D-1887D5F3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365125"/>
            <a:ext cx="900684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BD338-52F2-4792-B686-4EA05E14B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60" y="1825625"/>
            <a:ext cx="900684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1EF78-8A36-445A-8ADB-0E18E5D3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6A3371-E1AB-49ED-93E9-409F1401A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87E11-4F57-40E0-8DD9-69416DD7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67A8-B509-4EC1-B00B-3DAD5079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46498A-11D8-456B-BC4C-0884507F7C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арядный головной убор, шлем&#10;&#10;Автоматически созданное описание">
            <a:extLst>
              <a:ext uri="{FF2B5EF4-FFF2-40B4-BE49-F238E27FC236}">
                <a16:creationId xmlns:a16="http://schemas.microsoft.com/office/drawing/2014/main" id="{1593B857-0E47-4952-A5AC-B9056CFDE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30669" y="-1209956"/>
            <a:ext cx="19422669" cy="8240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63482-3435-4F68-998D-1887D5F3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BD338-52F2-4792-B686-4EA05E14B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1EF78-8A36-445A-8ADB-0E18E5D3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6A3371-E1AB-49ED-93E9-409F1401A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87E11-4F57-40E0-8DD9-69416DD7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67A8-B509-4EC1-B00B-3DAD5079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46498A-11D8-456B-BC4C-0884507F7C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1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BA251-EC32-4440-A088-AEBA79ACC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7" name="Диаграмма 6">
            <a:extLst>
              <a:ext uri="{FF2B5EF4-FFF2-40B4-BE49-F238E27FC236}">
                <a16:creationId xmlns:a16="http://schemas.microsoft.com/office/drawing/2014/main" id="{3EED84C0-DC76-467A-8909-6E681997FF3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863725"/>
            <a:ext cx="10515600" cy="3668713"/>
          </a:xfrm>
        </p:spPr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23C033-D2D4-4A6B-9865-5CD4EBD204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483" y="4797245"/>
            <a:ext cx="4275722" cy="28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63482-3435-4F68-998D-1887D5F3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B9373629-C41F-40B5-A939-71136EBC6E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18878" y="2199171"/>
            <a:ext cx="2841769" cy="29515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id="{725D7E49-6A31-4603-953D-547A354ADC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73135" y="2199171"/>
            <a:ext cx="2841769" cy="2951564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id="{D95E16ED-1623-4D22-9849-5EB1142383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64621" y="2199171"/>
            <a:ext cx="2841769" cy="2951564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7D99726B-A0A8-4FF4-93B0-9FB5EA656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64621" y="5342380"/>
            <a:ext cx="2841769" cy="82232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E27F40EA-DC21-4536-918B-8106B09124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09840" y="5342380"/>
            <a:ext cx="2841769" cy="82232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E24A0ACA-0144-47B5-AE91-99BB308C03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5059" y="5342380"/>
            <a:ext cx="2841769" cy="82232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3803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7AB53-D484-46BA-B7EE-30337BCA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0" y="365125"/>
            <a:ext cx="5816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475F72DF-844B-490E-AE71-CD708F83F5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99000" cy="702627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54CBE13-B28B-44BC-959C-34BF4741C9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990725"/>
            <a:ext cx="5257800" cy="8223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78D16706-F40E-46EA-B1CA-9E72249C6E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201193"/>
            <a:ext cx="5257800" cy="8223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C77C2058-EF51-426C-B9C0-9BD4C94056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411663"/>
            <a:ext cx="5257800" cy="8223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6A637832-8CDB-47C6-88B5-994ACB3929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5622133"/>
            <a:ext cx="5257800" cy="8223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68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93B857-0E47-4952-A5AC-B9056CFDE1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3384" y="2008676"/>
            <a:ext cx="7268308" cy="4849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63482-3435-4F68-998D-1887D5F3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BD338-52F2-4792-B686-4EA05E14B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9384" y="1825626"/>
            <a:ext cx="4554415" cy="1325564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1EF78-8A36-445A-8ADB-0E18E5D3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6A3371-E1AB-49ED-93E9-409F1401A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87E11-4F57-40E0-8DD9-69416DD7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67A8-B509-4EC1-B00B-3DAD5079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46498A-11D8-456B-BC4C-0884507F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5388587-7D68-4137-96BA-F65D0B1CB02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99384" y="3344498"/>
            <a:ext cx="4554415" cy="1325564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B6CEBD-304E-4819-8960-5A9D98A2335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799383" y="4863370"/>
            <a:ext cx="4554415" cy="1325564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4187E1-EB49-4C26-A953-27B09A9CC8D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2" y="1858104"/>
            <a:ext cx="5257798" cy="739996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9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A8130-21E9-4E59-9D86-C46FFC0B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B4A1C-77D4-4C84-A735-3356C856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4E57D-3EED-444E-9EBA-93BDCA67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3371-E1AB-49ED-93E9-409F1401A3A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D0158-BB63-40C9-96FC-5F0A095B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6EB7E-9A5F-43AD-9354-B3D2E75B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498A-11D8-456B-BC4C-0884507F7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87A1-E9E9-47A0-AA78-24218A58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0D73E-1C5C-4546-8584-9F4E1A6BA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F0679-06C2-4724-A9CA-6F2366B51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22747-C5F7-4372-9550-913FE56B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3371-E1AB-49ED-93E9-409F1401A3A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09BE0-D979-4DBE-B70F-C8AD8763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3D423-C982-487D-A936-39833EDE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498A-11D8-456B-BC4C-0884507F7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11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74A31F-3982-4542-8262-AB40F9F1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1E5E5-1B45-40EE-ABF1-F4AD56392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2B540-8F86-4EF7-B5C8-D33F35478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A3371-E1AB-49ED-93E9-409F1401A3A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AD2C3-8CE5-4C22-8D1A-9C00DD869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E4FD0-2F87-47A2-86F0-578F621A9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6498A-11D8-456B-BC4C-0884507F7C6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8"/>
            <a:extLst>
              <a:ext uri="{FF2B5EF4-FFF2-40B4-BE49-F238E27FC236}">
                <a16:creationId xmlns:a16="http://schemas.microsoft.com/office/drawing/2014/main" id="{9620018D-EB39-4D5F-8574-94045B479BE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7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4" r:id="rId4"/>
    <p:sldLayoutId id="2147483663" r:id="rId5"/>
    <p:sldLayoutId id="2147483662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C8742-F0C2-429E-A77C-E4804E415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5019" y="3007361"/>
            <a:ext cx="7367450" cy="2387600"/>
          </a:xfrm>
        </p:spPr>
        <p:txBody>
          <a:bodyPr>
            <a:noAutofit/>
          </a:bodyPr>
          <a:lstStyle/>
          <a:p>
            <a:pPr algn="l"/>
            <a:r>
              <a:rPr lang="ru-RU" sz="3200" i="1" dirty="0">
                <a:latin typeface="Cambria" panose="02040503050406030204" pitchFamily="18" charset="0"/>
                <a:ea typeface="BatangChe" panose="02030609000101010101" pitchFamily="49" charset="-127"/>
              </a:rPr>
              <a:t>Клянусь честью, </a:t>
            </a:r>
            <a:br>
              <a:rPr lang="ru-RU" sz="3200" i="1" dirty="0">
                <a:latin typeface="Cambria" panose="02040503050406030204" pitchFamily="18" charset="0"/>
                <a:ea typeface="BatangChe" panose="02030609000101010101" pitchFamily="49" charset="-127"/>
              </a:rPr>
            </a:br>
            <a:r>
              <a:rPr lang="ru-RU" sz="3200" i="1" dirty="0">
                <a:latin typeface="Cambria" panose="02040503050406030204" pitchFamily="18" charset="0"/>
                <a:ea typeface="BatangChe" panose="02030609000101010101" pitchFamily="49" charset="-127"/>
              </a:rPr>
              <a:t>Что ни за что на свете я не хотел бы,</a:t>
            </a:r>
            <a:br>
              <a:rPr lang="ru-RU" sz="3200" i="1" dirty="0">
                <a:latin typeface="Cambria" panose="02040503050406030204" pitchFamily="18" charset="0"/>
                <a:ea typeface="BatangChe" panose="02030609000101010101" pitchFamily="49" charset="-127"/>
              </a:rPr>
            </a:br>
            <a:r>
              <a:rPr lang="ru-RU" sz="3200" i="1" dirty="0">
                <a:latin typeface="Cambria" panose="02040503050406030204" pitchFamily="18" charset="0"/>
                <a:ea typeface="BatangChe" panose="02030609000101010101" pitchFamily="49" charset="-127"/>
              </a:rPr>
              <a:t>Переделать Отечество</a:t>
            </a:r>
            <a:br>
              <a:rPr lang="ru-RU" sz="3200" i="1" dirty="0">
                <a:latin typeface="Cambria" panose="02040503050406030204" pitchFamily="18" charset="0"/>
                <a:ea typeface="BatangChe" panose="02030609000101010101" pitchFamily="49" charset="-127"/>
              </a:rPr>
            </a:br>
            <a:r>
              <a:rPr lang="ru-RU" sz="3200" i="1" dirty="0">
                <a:latin typeface="Cambria" panose="02040503050406030204" pitchFamily="18" charset="0"/>
                <a:ea typeface="BatangChe" panose="02030609000101010101" pitchFamily="49" charset="-127"/>
              </a:rPr>
              <a:t>Или иметь другую историю,</a:t>
            </a:r>
            <a:br>
              <a:rPr lang="ru-RU" sz="3200" i="1" dirty="0">
                <a:latin typeface="Cambria" panose="02040503050406030204" pitchFamily="18" charset="0"/>
                <a:ea typeface="BatangChe" panose="02030609000101010101" pitchFamily="49" charset="-127"/>
              </a:rPr>
            </a:br>
            <a:r>
              <a:rPr lang="ru-RU" sz="3200" i="1" dirty="0">
                <a:latin typeface="Cambria" panose="02040503050406030204" pitchFamily="18" charset="0"/>
                <a:ea typeface="BatangChe" panose="02030609000101010101" pitchFamily="49" charset="-127"/>
              </a:rPr>
              <a:t>Кроме истории наших предков, </a:t>
            </a:r>
            <a:br>
              <a:rPr lang="ru-RU" sz="3200" i="1" dirty="0">
                <a:latin typeface="Cambria" panose="02040503050406030204" pitchFamily="18" charset="0"/>
                <a:ea typeface="BatangChe" panose="02030609000101010101" pitchFamily="49" charset="-127"/>
              </a:rPr>
            </a:br>
            <a:r>
              <a:rPr lang="ru-RU" sz="3200" i="1" dirty="0">
                <a:latin typeface="Cambria" panose="02040503050406030204" pitchFamily="18" charset="0"/>
                <a:ea typeface="BatangChe" panose="02030609000101010101" pitchFamily="49" charset="-127"/>
              </a:rPr>
              <a:t>Такой, какой Бог нам ее дал</a:t>
            </a:r>
            <a:r>
              <a:rPr lang="ru-RU" sz="3200" i="1" dirty="0" smtClean="0">
                <a:latin typeface="Cambria" panose="02040503050406030204" pitchFamily="18" charset="0"/>
                <a:ea typeface="BatangChe" panose="02030609000101010101" pitchFamily="49" charset="-127"/>
              </a:rPr>
              <a:t>.</a:t>
            </a:r>
            <a:br>
              <a:rPr lang="ru-RU" sz="3200" i="1" dirty="0" smtClean="0">
                <a:latin typeface="Cambria" panose="02040503050406030204" pitchFamily="18" charset="0"/>
                <a:ea typeface="BatangChe" panose="02030609000101010101" pitchFamily="49" charset="-127"/>
              </a:rPr>
            </a:br>
            <a:r>
              <a:rPr lang="ru-RU" sz="3200" i="1" dirty="0">
                <a:latin typeface="Cambria" panose="02040503050406030204" pitchFamily="18" charset="0"/>
                <a:ea typeface="BatangChe" panose="02030609000101010101" pitchFamily="49" charset="-127"/>
              </a:rPr>
              <a:t/>
            </a:r>
            <a:br>
              <a:rPr lang="ru-RU" sz="3200" i="1" dirty="0">
                <a:latin typeface="Cambria" panose="02040503050406030204" pitchFamily="18" charset="0"/>
                <a:ea typeface="BatangChe" panose="02030609000101010101" pitchFamily="49" charset="-127"/>
              </a:rPr>
            </a:br>
            <a:endParaRPr lang="ru-RU" sz="3200" i="1" dirty="0">
              <a:latin typeface="Cambria" panose="02040503050406030204" pitchFamily="18" charset="0"/>
              <a:ea typeface="BatangChe" panose="02030609000101010101" pitchFamily="49" charset="-12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0C8742-F0C2-429E-A77C-E4804E4153E6}"/>
              </a:ext>
            </a:extLst>
          </p:cNvPr>
          <p:cNvSpPr txBox="1">
            <a:spLocks/>
          </p:cNvSpPr>
          <p:nvPr/>
        </p:nvSpPr>
        <p:spPr>
          <a:xfrm>
            <a:off x="8312334" y="4785360"/>
            <a:ext cx="2730135" cy="6096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latin typeface="Cambria" panose="02040503050406030204" pitchFamily="18" charset="0"/>
                <a:ea typeface="BatangChe" panose="02030609000101010101" pitchFamily="49" charset="-127"/>
              </a:rPr>
              <a:t>А.С. Пушкин</a:t>
            </a:r>
            <a:endParaRPr lang="ru-RU" sz="3200" dirty="0">
              <a:latin typeface="Cambria" panose="02040503050406030204" pitchFamily="18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158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7649" y="-273209"/>
            <a:ext cx="11534775" cy="1962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b="1" dirty="0" smtClean="0">
                <a:latin typeface="Cambria" panose="02040503050406030204" pitchFamily="18" charset="0"/>
              </a:rPr>
              <a:t>«Час </a:t>
            </a:r>
            <a:r>
              <a:rPr lang="ru-RU" sz="2000" b="1" dirty="0">
                <a:latin typeface="Cambria" panose="02040503050406030204" pitchFamily="18" charset="0"/>
              </a:rPr>
              <a:t>Мужества</a:t>
            </a:r>
            <a:r>
              <a:rPr lang="ru-RU" sz="2000" dirty="0">
                <a:latin typeface="Cambria" panose="02040503050406030204" pitchFamily="18" charset="0"/>
              </a:rPr>
              <a:t>» рассказ о жизненном пути нашего земляка воина – афганца – </a:t>
            </a:r>
            <a:r>
              <a:rPr lang="ru-RU" sz="2000" dirty="0" err="1">
                <a:latin typeface="Cambria" panose="02040503050406030204" pitchFamily="18" charset="0"/>
              </a:rPr>
              <a:t>Капкова</a:t>
            </a:r>
            <a:r>
              <a:rPr lang="ru-RU" sz="2000" dirty="0">
                <a:latin typeface="Cambria" panose="02040503050406030204" pitchFamily="18" charset="0"/>
              </a:rPr>
              <a:t> Рината Александровича</a:t>
            </a:r>
            <a:r>
              <a:rPr lang="ru-RU" sz="2000" dirty="0" smtClean="0">
                <a:latin typeface="Cambria" panose="02040503050406030204" pitchFamily="18" charset="0"/>
              </a:rPr>
              <a:t>.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</a:rPr>
              <a:t>На </a:t>
            </a:r>
            <a:r>
              <a:rPr lang="ru-RU" sz="2000" dirty="0">
                <a:latin typeface="Cambria" panose="02040503050406030204" pitchFamily="18" charset="0"/>
              </a:rPr>
              <a:t>мероприятии выступила с воспоминаниями о своем брате – Пшеничная Мира Александровна. В завершении была возложена «Корзина Памяти» - к мемориалу</a:t>
            </a:r>
          </a:p>
        </p:txBody>
      </p:sp>
      <p:pic>
        <p:nvPicPr>
          <p:cNvPr id="4" name="Рисунок 3" descr="C:\Users\wiWok\Desktop\IMG_20220215_1124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" y="1535476"/>
            <a:ext cx="3286399" cy="438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wiWok\Desktop\IMG_20220215_1126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33" y="1525676"/>
            <a:ext cx="3343275" cy="250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wiWok\Desktop\IMG_20220215_1114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6" y="1362039"/>
            <a:ext cx="3995738" cy="533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wiWok\Desktop\IMG_20220215_13402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33" y="4109151"/>
            <a:ext cx="3535075" cy="264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65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2186" y="0"/>
            <a:ext cx="11534775" cy="1962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200" b="1" dirty="0"/>
              <a:t>«От всей души» </a:t>
            </a:r>
            <a:r>
              <a:rPr lang="ru-RU" sz="2200" dirty="0"/>
              <a:t>литературно – музыкальный салон. В центре «Семья» прошло патриотическое мероприятие в поддержку российских военнослужащих, которые участвуют в специальной военной операции на Украине. Основное внимание было уделено – участнику спецоперации – сержанту Анисимову Александру, нашему земляку. Гостям салона бала представлена его биография, показан видеоролик о нем. На мероприятие была приглашена его мама – Анисимова Наталья Владимировна и жена – Анисимова Анастасия. </a:t>
            </a:r>
            <a:endParaRPr lang="ru-RU" sz="2200" dirty="0">
              <a:latin typeface="Cambria" panose="02040503050406030204" pitchFamily="18" charset="0"/>
            </a:endParaRPr>
          </a:p>
        </p:txBody>
      </p:sp>
      <p:pic>
        <p:nvPicPr>
          <p:cNvPr id="9" name="Рисунок 8" descr="C:\Users\wiWok\Desktop\IMG_20230329_150441_0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74" y="2291714"/>
            <a:ext cx="5291002" cy="408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wiWok\Desktop\IMG_20230329_135716_4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009" y="3168557"/>
            <a:ext cx="3108325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wiWok\Desktop\IMG_20230329_161240_46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6" y="2291714"/>
            <a:ext cx="2917371" cy="4087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03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67653" y="-322216"/>
            <a:ext cx="11534775" cy="1962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4000" b="1" dirty="0"/>
              <a:t>По итогам проделанной работы – написаны рассказы о земляках</a:t>
            </a:r>
            <a:endParaRPr lang="ru-RU" sz="4000" dirty="0">
              <a:latin typeface="Cambria" panose="02040503050406030204" pitchFamily="18" charset="0"/>
            </a:endParaRPr>
          </a:p>
        </p:txBody>
      </p:sp>
      <p:pic>
        <p:nvPicPr>
          <p:cNvPr id="6" name="Рисунок 5" descr="C:\Users\wiWok\Desktop\IMG_20231013_142816_2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45308" y="2149889"/>
            <a:ext cx="5011279" cy="3762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wiWok\Desktop\IMG_20231013_142715_9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63" y="1525618"/>
            <a:ext cx="3788227" cy="5049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5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22251" y="24467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2251" y="31095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6600" y="1522707"/>
            <a:ext cx="8044543" cy="1325563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>Мой город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22197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9987" y="1871432"/>
            <a:ext cx="5641707" cy="4231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06" y="1312724"/>
            <a:ext cx="7131595" cy="534869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37322" y="-204480"/>
            <a:ext cx="11534775" cy="1404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4000" b="1" dirty="0" smtClean="0"/>
              <a:t>Патриотическая экскурсия «Аллея славы»</a:t>
            </a:r>
            <a:endParaRPr lang="ru-RU" sz="4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9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66286" y="-139910"/>
            <a:ext cx="7772401" cy="1208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Cambria" panose="02040503050406030204" pitchFamily="18" charset="0"/>
              </a:rPr>
              <a:t>«Памятные </a:t>
            </a:r>
            <a:r>
              <a:rPr lang="ru-RU" sz="2000" b="1" dirty="0">
                <a:latin typeface="Cambria" panose="02040503050406030204" pitchFamily="18" charset="0"/>
              </a:rPr>
              <a:t>места нашего города».</a:t>
            </a:r>
            <a:r>
              <a:rPr lang="ru-RU" sz="2000" dirty="0">
                <a:latin typeface="Cambria" panose="02040503050406030204" pitchFamily="18" charset="0"/>
              </a:rPr>
              <a:t> Р</a:t>
            </a:r>
            <a:r>
              <a:rPr lang="ru-RU" sz="2000" dirty="0" smtClean="0">
                <a:latin typeface="Cambria" panose="02040503050406030204" pitchFamily="18" charset="0"/>
              </a:rPr>
              <a:t>ебята посещают </a:t>
            </a:r>
            <a:r>
              <a:rPr lang="ru-RU" sz="2000" dirty="0">
                <a:latin typeface="Cambria" panose="02040503050406030204" pitchFamily="18" charset="0"/>
              </a:rPr>
              <a:t>«Памятник участникам локальных войн», «Монумент Памяти погибшим в радиационных авариях и катастрофах».</a:t>
            </a:r>
          </a:p>
        </p:txBody>
      </p:sp>
      <p:pic>
        <p:nvPicPr>
          <p:cNvPr id="9" name="Рисунок 8" descr="C:\Users\wiWok\Desktop\IMG_20220716_1028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1" y="1068574"/>
            <a:ext cx="3192449" cy="567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wiWok\Desktop\IMG_20220716_1028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76722"/>
            <a:ext cx="3358192" cy="596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wiWok\Desktop\IMG_20220716_1027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74" y="1176110"/>
            <a:ext cx="2089470" cy="3714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wiWok\Desktop\IMG_20220716_1031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160" y="2712683"/>
            <a:ext cx="2266654" cy="4031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5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1925" y="-348693"/>
            <a:ext cx="7772401" cy="1208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Cambria" panose="02040503050406030204" pitchFamily="18" charset="0"/>
              </a:rPr>
              <a:t>«Русь </a:t>
            </a:r>
            <a:r>
              <a:rPr lang="ru-RU" sz="2000" b="1" dirty="0">
                <a:latin typeface="Cambria" panose="02040503050406030204" pitchFamily="18" charset="0"/>
              </a:rPr>
              <a:t>Святая»</a:t>
            </a:r>
            <a:r>
              <a:rPr lang="ru-RU" sz="2000" dirty="0">
                <a:latin typeface="Cambria" panose="02040503050406030204" pitchFamily="18" charset="0"/>
              </a:rPr>
              <a:t> - экскурсия в Детскую </a:t>
            </a:r>
            <a:r>
              <a:rPr lang="ru-RU" sz="2000" dirty="0" smtClean="0">
                <a:latin typeface="Cambria" panose="02040503050406030204" pitchFamily="18" charset="0"/>
              </a:rPr>
              <a:t>библиотеку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20" descr="IMG_20220721_0949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70433"/>
            <a:ext cx="4998792" cy="280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wiWok\Desktop\IMG_20220721_0935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17" y="3617658"/>
            <a:ext cx="5549583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wiWok\Desktop\IMG_20220721_0959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0422"/>
            <a:ext cx="4546355" cy="255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wiWok\Desktop\IMG_20220721_09584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31" y="457200"/>
            <a:ext cx="5019869" cy="2819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214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38125" y="-283917"/>
            <a:ext cx="7772401" cy="186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Cambria" panose="02040503050406030204" pitchFamily="18" charset="0"/>
              </a:rPr>
              <a:t>В связи с празднованием </a:t>
            </a:r>
            <a:r>
              <a:rPr lang="ru-RU" sz="2000" dirty="0" smtClean="0">
                <a:latin typeface="Cambria" panose="02040503050406030204" pitchFamily="18" charset="0"/>
              </a:rPr>
              <a:t>8 июля </a:t>
            </a:r>
            <a:r>
              <a:rPr lang="ru-RU" sz="2000" dirty="0">
                <a:latin typeface="Cambria" panose="02040503050406030204" pitchFamily="18" charset="0"/>
              </a:rPr>
              <a:t>Всероссийского Дня Семьи, Любви и верности, в честь благоверных Петра и </a:t>
            </a:r>
            <a:r>
              <a:rPr lang="ru-RU" sz="2000" dirty="0" err="1">
                <a:latin typeface="Cambria" panose="02040503050406030204" pitchFamily="18" charset="0"/>
              </a:rPr>
              <a:t>Февронии</a:t>
            </a:r>
            <a:r>
              <a:rPr lang="ru-RU" sz="2000" dirty="0">
                <a:latin typeface="Cambria" panose="02040503050406030204" pitchFamily="18" charset="0"/>
              </a:rPr>
              <a:t> Муромских, в центре «Семья были проведены походные посиделки </a:t>
            </a:r>
            <a:r>
              <a:rPr lang="ru-RU" sz="2000" b="1" dirty="0">
                <a:latin typeface="Cambria" panose="02040503050406030204" pitchFamily="18" charset="0"/>
              </a:rPr>
              <a:t>«Наедине с природой».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9" name="Рисунок 8" descr="C:\Users\wiWok\Desktop\IMG_20220706_1010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49" y="1341120"/>
            <a:ext cx="4154397" cy="252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wiWok\Desktop\IMG_20220706_1007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125" y="-489426"/>
            <a:ext cx="4171633" cy="741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wiWok\Desktop\IMG_20220706_1003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6" y="3990016"/>
            <a:ext cx="4477067" cy="2515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45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-359534"/>
            <a:ext cx="7772401" cy="186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Cambria" panose="02040503050406030204" pitchFamily="18" charset="0"/>
              </a:rPr>
              <a:t>«Поход </a:t>
            </a:r>
            <a:r>
              <a:rPr lang="ru-RU" sz="2000" b="1" dirty="0">
                <a:latin typeface="Cambria" panose="02040503050406030204" pitchFamily="18" charset="0"/>
              </a:rPr>
              <a:t>за иргой»</a:t>
            </a:r>
            <a:r>
              <a:rPr lang="ru-RU" sz="2000" dirty="0">
                <a:latin typeface="Cambria" panose="02040503050406030204" pitchFamily="18" charset="0"/>
              </a:rPr>
              <a:t> - экскурсия в лесную полосу. В </a:t>
            </a:r>
            <a:r>
              <a:rPr lang="ru-RU" sz="2000" dirty="0" smtClean="0">
                <a:latin typeface="Cambria" panose="02040503050406030204" pitchFamily="18" charset="0"/>
              </a:rPr>
              <a:t>этот </a:t>
            </a:r>
            <a:r>
              <a:rPr lang="ru-RU" sz="2000" dirty="0">
                <a:latin typeface="Cambria" panose="02040503050406030204" pitchFamily="18" charset="0"/>
              </a:rPr>
              <a:t>день ребята </a:t>
            </a:r>
            <a:r>
              <a:rPr lang="ru-RU" sz="2000" dirty="0" smtClean="0">
                <a:latin typeface="Cambria" panose="02040503050406030204" pitchFamily="18" charset="0"/>
              </a:rPr>
              <a:t>знакомятся </a:t>
            </a:r>
            <a:r>
              <a:rPr lang="ru-RU" sz="2000" dirty="0">
                <a:latin typeface="Cambria" panose="02040503050406030204" pitchFamily="18" charset="0"/>
              </a:rPr>
              <a:t>с ягодой «Ирга», с ее сбором. </a:t>
            </a:r>
          </a:p>
        </p:txBody>
      </p:sp>
      <p:pic>
        <p:nvPicPr>
          <p:cNvPr id="6" name="Рисунок 5" descr="C:\Users\wiWok\Desktop\IMG_20220711_1102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63" y="293577"/>
            <a:ext cx="3492404" cy="6207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wiWok\Desktop\IMG_20220711_1103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08" y="1504983"/>
            <a:ext cx="4835713" cy="2714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wiWok\Desktop\IMG_20220711_1103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788" y="4604865"/>
            <a:ext cx="4011801" cy="22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wiWok\Desktop\IMG_20220711_1103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" y="1638300"/>
            <a:ext cx="2762417" cy="4910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324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7310" y="295275"/>
            <a:ext cx="7772401" cy="15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Cambria" panose="02040503050406030204" pitchFamily="18" charset="0"/>
              </a:rPr>
              <a:t>Песен еще ненаписанных </a:t>
            </a:r>
          </a:p>
          <a:p>
            <a:r>
              <a:rPr lang="ru-RU" sz="2000" dirty="0">
                <a:latin typeface="Cambria" panose="02040503050406030204" pitchFamily="18" charset="0"/>
              </a:rPr>
              <a:t>Сколько?</a:t>
            </a:r>
          </a:p>
          <a:p>
            <a:r>
              <a:rPr lang="ru-RU" sz="2000" dirty="0">
                <a:latin typeface="Cambria" panose="02040503050406030204" pitchFamily="18" charset="0"/>
              </a:rPr>
              <a:t>Скажи, кукушка,</a:t>
            </a:r>
          </a:p>
          <a:p>
            <a:r>
              <a:rPr lang="ru-RU" sz="2000" dirty="0">
                <a:latin typeface="Cambria" panose="02040503050406030204" pitchFamily="18" charset="0"/>
              </a:rPr>
              <a:t>Пропой…</a:t>
            </a:r>
          </a:p>
          <a:p>
            <a:r>
              <a:rPr lang="ru-RU" sz="2000" dirty="0">
                <a:latin typeface="Cambria" panose="02040503050406030204" pitchFamily="18" charset="0"/>
              </a:rPr>
              <a:t>В центре «Семья» прошла музыкальная гостиная  </a:t>
            </a:r>
            <a:r>
              <a:rPr lang="ru-RU" sz="2000" b="1" dirty="0">
                <a:latin typeface="Cambria" panose="02040503050406030204" pitchFamily="18" charset="0"/>
              </a:rPr>
              <a:t>«Вечер с гитарой»</a:t>
            </a:r>
            <a:r>
              <a:rPr lang="ru-RU" sz="2000" dirty="0">
                <a:latin typeface="Cambria" panose="02040503050406030204" pitchFamily="18" charset="0"/>
              </a:rPr>
              <a:t> с участием </a:t>
            </a:r>
            <a:r>
              <a:rPr lang="ru-RU" sz="2000" dirty="0" err="1">
                <a:latin typeface="Cambria" panose="02040503050406030204" pitchFamily="18" charset="0"/>
              </a:rPr>
              <a:t>кавер</a:t>
            </a:r>
            <a:r>
              <a:rPr lang="ru-RU" sz="2000" dirty="0">
                <a:latin typeface="Cambria" panose="02040503050406030204" pitchFamily="18" charset="0"/>
              </a:rPr>
              <a:t> – группы «Прицел», под руководством А.А. </a:t>
            </a:r>
            <a:r>
              <a:rPr lang="ru-RU" sz="2000" dirty="0" err="1">
                <a:latin typeface="Cambria" panose="02040503050406030204" pitchFamily="18" charset="0"/>
              </a:rPr>
              <a:t>Кулапиной</a:t>
            </a:r>
            <a:r>
              <a:rPr lang="ru-RU" sz="2000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7" name="Рисунок 6" descr="C:\Users\wiWok\Desktop\IMG_20220427_1751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891" y="156638"/>
            <a:ext cx="3838575" cy="5121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wiWok\Desktop\IMG_20220427_1818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765" y="4034293"/>
            <a:ext cx="3838575" cy="287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wiWok\Desktop\IMG_20220427_1819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197530"/>
            <a:ext cx="5991225" cy="4489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6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8A43D-DF71-4605-8F1B-F94A9D28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56" y="2847067"/>
            <a:ext cx="7554685" cy="1325563"/>
          </a:xfrm>
        </p:spPr>
        <p:txBody>
          <a:bodyPr>
            <a:normAutofit/>
          </a:bodyPr>
          <a:lstStyle/>
          <a:p>
            <a:r>
              <a:rPr lang="ru-RU" b="1" dirty="0">
                <a:latin typeface="Cambria" panose="02040503050406030204" pitchFamily="18" charset="0"/>
              </a:rPr>
              <a:t>КРАЕВЕДЧЕСКИЙ </a:t>
            </a:r>
            <a:r>
              <a:rPr lang="ru-RU" b="1" dirty="0" smtClean="0">
                <a:latin typeface="Cambria" panose="02040503050406030204" pitchFamily="18" charset="0"/>
              </a:rPr>
              <a:t>КРУЖОК</a:t>
            </a:r>
            <a:br>
              <a:rPr lang="ru-RU" b="1" dirty="0" smtClean="0">
                <a:latin typeface="Cambria" panose="02040503050406030204" pitchFamily="18" charset="0"/>
              </a:rPr>
            </a:br>
            <a:r>
              <a:rPr lang="ru-RU" b="1" dirty="0">
                <a:latin typeface="Cambria" panose="02040503050406030204" pitchFamily="18" charset="0"/>
              </a:rPr>
              <a:t> </a:t>
            </a:r>
            <a:r>
              <a:rPr lang="ru-RU" b="1" dirty="0" smtClean="0">
                <a:latin typeface="Cambria" panose="02040503050406030204" pitchFamily="18" charset="0"/>
              </a:rPr>
              <a:t>         </a:t>
            </a:r>
            <a:r>
              <a:rPr lang="en-US" b="1" dirty="0" smtClean="0">
                <a:latin typeface="Cambria" panose="02040503050406030204" pitchFamily="18" charset="0"/>
              </a:rPr>
              <a:t>     </a:t>
            </a:r>
            <a:r>
              <a:rPr lang="ru-RU" b="1" dirty="0" smtClean="0">
                <a:latin typeface="Cambria" panose="02040503050406030204" pitchFamily="18" charset="0"/>
              </a:rPr>
              <a:t> «</a:t>
            </a:r>
            <a:r>
              <a:rPr lang="ru-RU" b="1" dirty="0">
                <a:latin typeface="Cambria" panose="02040503050406030204" pitchFamily="18" charset="0"/>
              </a:rPr>
              <a:t>Мой край»</a:t>
            </a:r>
            <a:r>
              <a:rPr lang="ru-RU" b="1" dirty="0" smtClean="0">
                <a:latin typeface="Cambria" panose="02040503050406030204" pitchFamily="18" charset="0"/>
              </a:rPr>
              <a:t>  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94966"/>
            <a:ext cx="7772401" cy="15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Cambria" panose="02040503050406030204" pitchFamily="18" charset="0"/>
              </a:rPr>
              <a:t>Каждый </a:t>
            </a:r>
            <a:r>
              <a:rPr lang="ru-RU" sz="2000" dirty="0">
                <a:latin typeface="Cambria" panose="02040503050406030204" pitchFamily="18" charset="0"/>
              </a:rPr>
              <a:t>год в мае наш народ отмечает – 9 мая «День Победы» и 19 мая – «День Рождения Героя Советского Союза </a:t>
            </a:r>
            <a:r>
              <a:rPr lang="ru-RU" sz="2000" dirty="0" err="1">
                <a:latin typeface="Cambria" panose="02040503050406030204" pitchFamily="18" charset="0"/>
              </a:rPr>
              <a:t>Скоморохова</a:t>
            </a:r>
            <a:r>
              <a:rPr lang="ru-RU" sz="2000" dirty="0">
                <a:latin typeface="Cambria" panose="02040503050406030204" pitchFamily="18" charset="0"/>
              </a:rPr>
              <a:t> Н.М.». К этим датам в центре «Семья» прошла литературно – музыкальная гостиная </a:t>
            </a:r>
            <a:r>
              <a:rPr lang="ru-RU" sz="2000" b="1" dirty="0">
                <a:latin typeface="Cambria" panose="02040503050406030204" pitchFamily="18" charset="0"/>
              </a:rPr>
              <a:t>«Жизнь,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b="1" dirty="0">
                <a:latin typeface="Cambria" panose="02040503050406030204" pitchFamily="18" charset="0"/>
              </a:rPr>
              <a:t>отданная небу»</a:t>
            </a:r>
            <a:r>
              <a:rPr lang="ru-RU" sz="2000" dirty="0">
                <a:latin typeface="Cambria" panose="02040503050406030204" pitchFamily="18" charset="0"/>
              </a:rPr>
              <a:t> с участием </a:t>
            </a:r>
            <a:r>
              <a:rPr lang="ru-RU" sz="2000" dirty="0" err="1">
                <a:latin typeface="Cambria" panose="02040503050406030204" pitchFamily="18" charset="0"/>
              </a:rPr>
              <a:t>кавер</a:t>
            </a:r>
            <a:r>
              <a:rPr lang="ru-RU" sz="2000" dirty="0">
                <a:latin typeface="Cambria" panose="02040503050406030204" pitchFamily="18" charset="0"/>
              </a:rPr>
              <a:t> - группы «Прицел».</a:t>
            </a:r>
          </a:p>
        </p:txBody>
      </p:sp>
      <p:pic>
        <p:nvPicPr>
          <p:cNvPr id="6" name="Рисунок 5" descr="C:\Users\wiWok\Desktop\IMG_20220517_1805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793" y="1757995"/>
            <a:ext cx="4358023" cy="326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wiWok\Desktop\IMG_20220517_1818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397" y="114016"/>
            <a:ext cx="3610928" cy="270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wiWok\Desktop\фото все май\IMG_20220517_1750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04" y="1467089"/>
            <a:ext cx="3231301" cy="2421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wiWok\Desktop\IMG_20220517_18423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622" y="3433922"/>
            <a:ext cx="3770478" cy="282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wiWok\Desktop\IMG_20220517_18123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02" y="4152062"/>
            <a:ext cx="3575390" cy="267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wiWok\Desktop\IMG_20220517_18060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6" y="4921155"/>
            <a:ext cx="2549875" cy="1909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2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82453" y="160844"/>
            <a:ext cx="7772401" cy="186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Cambria" panose="02040503050406030204" pitchFamily="18" charset="0"/>
              </a:rPr>
              <a:t>«Лето</a:t>
            </a:r>
            <a:r>
              <a:rPr lang="ru-RU" sz="2000" b="1" dirty="0">
                <a:latin typeface="Cambria" panose="02040503050406030204" pitchFamily="18" charset="0"/>
              </a:rPr>
              <a:t>, ах лето»</a:t>
            </a:r>
            <a:r>
              <a:rPr lang="ru-RU" sz="2000" dirty="0">
                <a:latin typeface="Cambria" panose="02040503050406030204" pitchFamily="18" charset="0"/>
              </a:rPr>
              <a:t> - лит.-</a:t>
            </a:r>
            <a:r>
              <a:rPr lang="ru-RU" sz="2000" dirty="0" err="1">
                <a:latin typeface="Cambria" panose="02040503050406030204" pitchFamily="18" charset="0"/>
              </a:rPr>
              <a:t>муз.гостиная</a:t>
            </a:r>
            <a:r>
              <a:rPr lang="ru-RU" sz="2000" dirty="0">
                <a:latin typeface="Cambria" panose="02040503050406030204" pitchFamily="18" charset="0"/>
              </a:rPr>
              <a:t> с участием группы «Прицел».</a:t>
            </a:r>
          </a:p>
          <a:p>
            <a:r>
              <a:rPr lang="ru-RU" sz="2000" dirty="0">
                <a:latin typeface="Cambria" panose="02040503050406030204" pitchFamily="18" charset="0"/>
              </a:rPr>
              <a:t> </a:t>
            </a:r>
          </a:p>
          <a:p>
            <a:r>
              <a:rPr lang="ru-RU" sz="2000" dirty="0">
                <a:latin typeface="Cambria" panose="02040503050406030204" pitchFamily="18" charset="0"/>
              </a:rPr>
              <a:t>Мы живем в уголочке </a:t>
            </a:r>
            <a:r>
              <a:rPr lang="ru-RU" sz="2000" dirty="0" err="1">
                <a:latin typeface="Cambria" panose="02040503050406030204" pitchFamily="18" charset="0"/>
              </a:rPr>
              <a:t>Росссии</a:t>
            </a:r>
            <a:endParaRPr lang="ru-RU" sz="2000" dirty="0">
              <a:latin typeface="Cambria" panose="02040503050406030204" pitchFamily="18" charset="0"/>
            </a:endParaRPr>
          </a:p>
          <a:p>
            <a:r>
              <a:rPr lang="ru-RU" sz="2000" dirty="0">
                <a:latin typeface="Cambria" panose="02040503050406030204" pitchFamily="18" charset="0"/>
              </a:rPr>
              <a:t>Где поют соловьи до зари</a:t>
            </a:r>
          </a:p>
          <a:p>
            <a:r>
              <a:rPr lang="ru-RU" sz="2000" dirty="0">
                <a:latin typeface="Cambria" panose="02040503050406030204" pitchFamily="18" charset="0"/>
              </a:rPr>
              <a:t>Перелески, луга и </a:t>
            </a:r>
            <a:r>
              <a:rPr lang="ru-RU" sz="2000" dirty="0" smtClean="0">
                <a:latin typeface="Cambria" panose="02040503050406030204" pitchFamily="18" charset="0"/>
              </a:rPr>
              <a:t>равнины</a:t>
            </a:r>
            <a:endParaRPr lang="en-US" sz="2000" dirty="0" smtClean="0">
              <a:latin typeface="Cambria" panose="02040503050406030204" pitchFamily="18" charset="0"/>
            </a:endParaRPr>
          </a:p>
          <a:p>
            <a:r>
              <a:rPr lang="ru-RU" sz="2000" dirty="0">
                <a:latin typeface="Cambria" panose="02040503050406030204" pitchFamily="18" charset="0"/>
              </a:rPr>
              <a:t>Степи вольные – простор от души…</a:t>
            </a:r>
          </a:p>
        </p:txBody>
      </p:sp>
      <p:pic>
        <p:nvPicPr>
          <p:cNvPr id="11" name="Рисунок 10" descr="C:\Users\wiWok\Desktop\IMG_20220602_1039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3" y="2116017"/>
            <a:ext cx="2715939" cy="2045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wiWok\Desktop\IMG_20220602_1122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624" y="4622352"/>
            <a:ext cx="3207116" cy="240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wiWok\Desktop\IMG_20220602_1039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257" y="2216537"/>
            <a:ext cx="2873890" cy="215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wiWok\Desktop\IMG_20220602_1117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308" y="3574559"/>
            <a:ext cx="4604237" cy="3448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wiWok\Desktop\IMG_20220602_15193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496492"/>
            <a:ext cx="3913844" cy="2931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wiWok\Desktop\IMG_20220602_15543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" y="4161847"/>
            <a:ext cx="3753484" cy="2813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9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22251" y="24467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2251" y="31095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6600" y="1522707"/>
            <a:ext cx="8044543" cy="1325563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>Моя семья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323935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09220" y="2610331"/>
            <a:ext cx="7608026" cy="249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Жаль не сохранилось записей о предках-</a:t>
            </a:r>
          </a:p>
          <a:p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Родовое древо, чтоб восстановить</a:t>
            </a:r>
            <a:b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Нет имен – ушедших – на зеленых ветках,</a:t>
            </a:r>
          </a:p>
          <a:p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Но кого я знаю – нужно сохранить…</a:t>
            </a:r>
          </a:p>
        </p:txBody>
      </p:sp>
      <p:pic>
        <p:nvPicPr>
          <p:cNvPr id="4" name="Рисунок 3" descr="C:\Users\wiWok\Desktop\фото-сентябрь\IMG_20220927_1008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0" y="-214931"/>
            <a:ext cx="4815762" cy="282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wiWok\Desktop\фото-сентябрь\IMG_20220927_1413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66" y="214930"/>
            <a:ext cx="4262229" cy="23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wiWok\Desktop\фото-сентябрь\IMG_20220927_1026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35" y="4964502"/>
            <a:ext cx="3394710" cy="190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wiWok\Desktop\фото-сентябрь\IMG_20220927_1008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90" y="3060065"/>
            <a:ext cx="2135505" cy="3797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61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492139" y="211279"/>
            <a:ext cx="8543108" cy="2317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Сегодня мы выключим электрический свет,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Сегодня мы поплотнее задернем шторы,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в таинственной темноте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Тихонько зажжем свечи…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C:\Users\wiWok\Desktop\IMG_20221025_1942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35" y="2846478"/>
            <a:ext cx="5655650" cy="317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wiWok\Desktop\IMG_20221025_1941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4058"/>
            <a:ext cx="5700390" cy="3203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wiWok\Desktop\IMG_20221025_1942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214"/>
            <a:ext cx="3026762" cy="1701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01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97523E7-5CB6-416F-8436-39FC3AC1765C}"/>
              </a:ext>
            </a:extLst>
          </p:cNvPr>
          <p:cNvSpPr/>
          <p:nvPr/>
        </p:nvSpPr>
        <p:spPr>
          <a:xfrm>
            <a:off x="1795045" y="1226456"/>
            <a:ext cx="8880656" cy="4405088"/>
          </a:xfrm>
          <a:prstGeom prst="rect">
            <a:avLst/>
          </a:prstGeom>
          <a:solidFill>
            <a:schemeClr val="tx2">
              <a:lumMod val="90000"/>
              <a:lumOff val="1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9">
            <a:extLst>
              <a:ext uri="{FF2B5EF4-FFF2-40B4-BE49-F238E27FC236}">
                <a16:creationId xmlns:a16="http://schemas.microsoft.com/office/drawing/2014/main" id="{CDBD9FF3-455C-467C-8F2E-BD89D3939905}"/>
              </a:ext>
            </a:extLst>
          </p:cNvPr>
          <p:cNvSpPr txBox="1">
            <a:spLocks/>
          </p:cNvSpPr>
          <p:nvPr/>
        </p:nvSpPr>
        <p:spPr>
          <a:xfrm>
            <a:off x="3244125" y="1732709"/>
            <a:ext cx="5703750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СПАСИБО	 </a:t>
            </a:r>
          </a:p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ЗА ВНИМАНИЕ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5D471641-A42D-4511-98FC-82D5FF2E8EC5}"/>
              </a:ext>
            </a:extLst>
          </p:cNvPr>
          <p:cNvSpPr txBox="1">
            <a:spLocks/>
          </p:cNvSpPr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0C8742-F0C2-429E-A77C-E4804E4153E6}"/>
              </a:ext>
            </a:extLst>
          </p:cNvPr>
          <p:cNvSpPr txBox="1">
            <a:spLocks/>
          </p:cNvSpPr>
          <p:nvPr/>
        </p:nvSpPr>
        <p:spPr>
          <a:xfrm>
            <a:off x="3291842" y="2336800"/>
            <a:ext cx="736745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i="1" dirty="0" smtClean="0">
                <a:latin typeface="Cambria" panose="02040503050406030204" pitchFamily="18" charset="0"/>
                <a:ea typeface="BatangChe" panose="02030609000101010101" pitchFamily="49" charset="-127"/>
              </a:rPr>
              <a:t>Краеведение – это научная деятельность, развивающая интеллект. </a:t>
            </a:r>
          </a:p>
          <a:p>
            <a:r>
              <a:rPr lang="ru-RU" sz="3200" i="1" dirty="0" smtClean="0">
                <a:latin typeface="Cambria" panose="02040503050406030204" pitchFamily="18" charset="0"/>
                <a:ea typeface="BatangChe" panose="02030609000101010101" pitchFamily="49" charset="-127"/>
              </a:rPr>
              <a:t>Краеведение – это эмоциональная школа воспитанием культурой и историей родного края, школа познания прошлого своего края, Отечества.</a:t>
            </a:r>
            <a:endParaRPr lang="ru-RU" sz="3200" i="1" dirty="0">
              <a:latin typeface="Cambria" panose="02040503050406030204" pitchFamily="18" charset="0"/>
              <a:ea typeface="BatangChe" panose="02030609000101010101" pitchFamily="49" charset="-12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0C8742-F0C2-429E-A77C-E4804E4153E6}"/>
              </a:ext>
            </a:extLst>
          </p:cNvPr>
          <p:cNvSpPr txBox="1">
            <a:spLocks/>
          </p:cNvSpPr>
          <p:nvPr/>
        </p:nvSpPr>
        <p:spPr>
          <a:xfrm>
            <a:off x="6061168" y="5286102"/>
            <a:ext cx="4598124" cy="927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Cambria" panose="02040503050406030204" pitchFamily="18" charset="0"/>
                <a:ea typeface="BatangChe" panose="02030609000101010101" pitchFamily="49" charset="-127"/>
              </a:rPr>
              <a:t>Отто Юльевич Шмидт</a:t>
            </a:r>
            <a:endParaRPr lang="ru-RU" sz="3200" dirty="0">
              <a:latin typeface="Cambria" panose="02040503050406030204" pitchFamily="18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156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2251" y="660014"/>
            <a:ext cx="10515600" cy="13255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  </a:t>
            </a:r>
            <a:r>
              <a:rPr lang="ru-RU" sz="2400" b="1" dirty="0" smtClean="0">
                <a:latin typeface="Cambria" panose="02040503050406030204" pitchFamily="18" charset="0"/>
              </a:rPr>
              <a:t>Цель:</a:t>
            </a:r>
            <a:r>
              <a:rPr lang="ru-RU" sz="2400" dirty="0" smtClean="0">
                <a:latin typeface="Cambria" panose="02040503050406030204" pitchFamily="18" charset="0"/>
              </a:rPr>
              <a:t/>
            </a:r>
            <a:br>
              <a:rPr lang="ru-RU" sz="2400" dirty="0" smtClean="0">
                <a:latin typeface="Cambria" panose="02040503050406030204" pitchFamily="18" charset="0"/>
              </a:rPr>
            </a:br>
            <a:r>
              <a:rPr lang="ru-RU" sz="2400" dirty="0" smtClean="0">
                <a:latin typeface="Cambria" panose="02040503050406030204" pitchFamily="18" charset="0"/>
              </a:rPr>
              <a:t>Организация досуга детей, воспитание в детях чувства патриотизма через  ознакомление с историей, традициями и людьми родного края,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smtClean="0">
                <a:latin typeface="Cambria" panose="02040503050406030204" pitchFamily="18" charset="0"/>
              </a:rPr>
              <a:t>развитие интеллекта, на основе познавательной, практической и исследовательской деятельности. </a:t>
            </a:r>
            <a:br>
              <a:rPr lang="ru-RU" sz="2400" dirty="0" smtClean="0">
                <a:latin typeface="Cambria" panose="02040503050406030204" pitchFamily="18" charset="0"/>
              </a:rPr>
            </a:br>
            <a:r>
              <a:rPr lang="ru-RU" sz="2400" dirty="0" smtClean="0">
                <a:latin typeface="Cambria" panose="02040503050406030204" pitchFamily="18" charset="0"/>
              </a:rPr>
              <a:t> </a:t>
            </a:r>
            <a:br>
              <a:rPr lang="ru-RU" sz="2400" dirty="0" smtClean="0">
                <a:latin typeface="Cambria" panose="02040503050406030204" pitchFamily="18" charset="0"/>
              </a:rPr>
            </a:br>
            <a:r>
              <a:rPr lang="ru-RU" sz="2400" dirty="0" smtClean="0">
                <a:latin typeface="Cambria" panose="02040503050406030204" pitchFamily="18" charset="0"/>
              </a:rPr>
              <a:t> 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2251" y="24467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2251" y="31095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Cambria" panose="02040503050406030204" pitchFamily="18" charset="0"/>
              </a:rPr>
              <a:t>  </a:t>
            </a:r>
            <a:r>
              <a:rPr lang="ru-RU" sz="2400" b="1" dirty="0" smtClean="0">
                <a:latin typeface="Cambria" panose="02040503050406030204" pitchFamily="18" charset="0"/>
              </a:rPr>
              <a:t>Задачи</a:t>
            </a:r>
            <a:r>
              <a:rPr lang="ru-RU" sz="2400" b="1" dirty="0">
                <a:latin typeface="Cambria" panose="02040503050406030204" pitchFamily="18" charset="0"/>
              </a:rPr>
              <a:t>:</a:t>
            </a:r>
            <a:endParaRPr lang="ru-RU" sz="2400" dirty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• </a:t>
            </a:r>
            <a:r>
              <a:rPr lang="ru-RU" sz="2400" dirty="0" smtClean="0">
                <a:latin typeface="Cambria" panose="02040503050406030204" pitchFamily="18" charset="0"/>
              </a:rPr>
              <a:t>Углубленно </a:t>
            </a:r>
            <a:r>
              <a:rPr lang="ru-RU" sz="2400" dirty="0">
                <a:latin typeface="Cambria" panose="02040503050406030204" pitchFamily="18" charset="0"/>
              </a:rPr>
              <a:t>изучить историю родного края;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• </a:t>
            </a:r>
            <a:r>
              <a:rPr lang="ru-RU" sz="2400" dirty="0" smtClean="0">
                <a:latin typeface="Cambria" panose="02040503050406030204" pitchFamily="18" charset="0"/>
              </a:rPr>
              <a:t>Знакомить </a:t>
            </a:r>
            <a:r>
              <a:rPr lang="ru-RU" sz="2400" dirty="0">
                <a:latin typeface="Cambria" panose="02040503050406030204" pitchFamily="18" charset="0"/>
              </a:rPr>
              <a:t>с основами краеведческой работы, практическое накопление опыта;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• </a:t>
            </a:r>
            <a:r>
              <a:rPr lang="ru-RU" sz="2400" dirty="0" smtClean="0">
                <a:latin typeface="Cambria" panose="02040503050406030204" pitchFamily="18" charset="0"/>
              </a:rPr>
              <a:t>Привить </a:t>
            </a:r>
            <a:r>
              <a:rPr lang="ru-RU" sz="2400" dirty="0">
                <a:latin typeface="Cambria" panose="02040503050406030204" pitchFamily="18" charset="0"/>
              </a:rPr>
              <a:t>навыки исследовательской работы с историческими, архивными и литературными источниками;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• </a:t>
            </a:r>
            <a:r>
              <a:rPr lang="ru-RU" sz="2400" dirty="0" smtClean="0">
                <a:latin typeface="Cambria" panose="02040503050406030204" pitchFamily="18" charset="0"/>
              </a:rPr>
              <a:t>Обучить </a:t>
            </a:r>
            <a:r>
              <a:rPr lang="ru-RU" sz="2400" dirty="0">
                <a:latin typeface="Cambria" panose="02040503050406030204" pitchFamily="18" charset="0"/>
              </a:rPr>
              <a:t>приемам самостоятельной и коллективной работы, самоконтроля и взаимоконтроля;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• </a:t>
            </a:r>
            <a:r>
              <a:rPr lang="ru-RU" sz="2400" dirty="0" smtClean="0">
                <a:latin typeface="Cambria" panose="02040503050406030204" pitchFamily="18" charset="0"/>
              </a:rPr>
              <a:t>Воспитать </a:t>
            </a:r>
            <a:r>
              <a:rPr lang="ru-RU" sz="2400" dirty="0">
                <a:latin typeface="Cambria" panose="02040503050406030204" pitchFamily="18" charset="0"/>
              </a:rPr>
              <a:t>уважение к историческому прошлому родного края, бережного отношения к памятникам истории и культуры; к землякам.</a:t>
            </a:r>
          </a:p>
        </p:txBody>
      </p:sp>
    </p:spTree>
    <p:extLst>
      <p:ext uri="{BB962C8B-B14F-4D97-AF65-F5344CB8AC3E}">
        <p14:creationId xmlns:p14="http://schemas.microsoft.com/office/powerpoint/2010/main" val="344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6891" y="5705133"/>
            <a:ext cx="5495109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Cambria" panose="02040503050406030204" pitchFamily="18" charset="0"/>
              </a:rPr>
              <a:t>а</a:t>
            </a:r>
            <a:r>
              <a:rPr lang="ru-RU" sz="3600" dirty="0" smtClean="0">
                <a:latin typeface="Cambria" panose="02040503050406030204" pitchFamily="18" charset="0"/>
              </a:rPr>
              <a:t>кадемик Лихачев</a:t>
            </a:r>
            <a:endParaRPr lang="ru-RU" sz="3600" dirty="0">
              <a:latin typeface="Cambria" panose="020405030504060302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35974" y="1788137"/>
            <a:ext cx="9429750" cy="3834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i="1" dirty="0" smtClean="0">
                <a:latin typeface="Cambria" panose="02040503050406030204" pitchFamily="18" charset="0"/>
              </a:rPr>
              <a:t>Если человек равнодушен к старым улицам – значит, у него нет любви к своему городу. Если он равнодушен к памятникам истории своей страны – как правило он и равнодушен к своей стране. </a:t>
            </a:r>
          </a:p>
        </p:txBody>
      </p:sp>
    </p:spTree>
    <p:extLst>
      <p:ext uri="{BB962C8B-B14F-4D97-AF65-F5344CB8AC3E}">
        <p14:creationId xmlns:p14="http://schemas.microsoft.com/office/powerpoint/2010/main" val="31325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22251" y="24467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2251" y="31095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79319" y="1121183"/>
            <a:ext cx="8044543" cy="1325563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>Странички ЖЗЛ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400177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31747" y="-297996"/>
            <a:ext cx="11534775" cy="15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Литературно – музыкальный салон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«Пример мужества и стойкости»,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посвященный Дню Рождения дважды Героя Советского Союза -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Скоморохова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Николая Михайловича.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C:\Users\wiWok\Desktop\IMG_20230516_174653_8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6214"/>
            <a:ext cx="3232150" cy="242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wiWok\Desktop\IMG_20230516_164849_1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01" y="1455741"/>
            <a:ext cx="3822065" cy="2367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wiWok\Desktop\IMG_20230516_175254_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466" y="1455741"/>
            <a:ext cx="3096713" cy="4452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wiWok\Desktop\IMG_20230516_175243_78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53" y="3996652"/>
            <a:ext cx="3511822" cy="2604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3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57225" y="-123825"/>
            <a:ext cx="11534775" cy="15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Экскурсия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село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Белогорское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Побывали в местном музее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утесе, где проходило торжественное мероприятие «День призывника»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C:\Users\wiWok\Desktop\IMG_20230519_101620_6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390650"/>
            <a:ext cx="2275176" cy="2634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wiWok\Desktop\IMG_20230519_101005_8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952" y="1403123"/>
            <a:ext cx="3553871" cy="261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wiWok\Desktop\IMG_20230519_102214_6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90" y="1700282"/>
            <a:ext cx="4047972" cy="479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wiWok\Desktop\IMG_20230519_095027_88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096500"/>
            <a:ext cx="2166047" cy="288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wiWok\Desktop\IMG_20230519_105918_10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364" y="4481239"/>
            <a:ext cx="2820896" cy="211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5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83253" y="-123825"/>
            <a:ext cx="11534775" cy="15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b="1" dirty="0">
                <a:latin typeface="Cambria" panose="02040503050406030204" pitchFamily="18" charset="0"/>
              </a:rPr>
              <a:t>«Выстояв, мы победили смерть»</a:t>
            </a:r>
            <a:r>
              <a:rPr lang="ru-RU" sz="2000" dirty="0">
                <a:latin typeface="Cambria" panose="02040503050406030204" pitchFamily="18" charset="0"/>
              </a:rPr>
              <a:t> - </a:t>
            </a:r>
            <a:r>
              <a:rPr lang="ru-RU" sz="2000" b="1" dirty="0">
                <a:latin typeface="Cambria" panose="02040503050406030204" pitchFamily="18" charset="0"/>
              </a:rPr>
              <a:t>«ЖЗЛ»</a:t>
            </a:r>
            <a:r>
              <a:rPr lang="ru-RU" sz="2000" dirty="0">
                <a:latin typeface="Cambria" panose="02040503050406030204" pitchFamily="18" charset="0"/>
              </a:rPr>
              <a:t> страницы истории по Толкачеву </a:t>
            </a:r>
            <a:r>
              <a:rPr lang="ru-RU" sz="2000" dirty="0" smtClean="0">
                <a:latin typeface="Cambria" panose="02040503050406030204" pitchFamily="18" charset="0"/>
              </a:rPr>
              <a:t>Н.И.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endParaRPr lang="ru-RU" sz="2000" dirty="0">
              <a:latin typeface="Cambria" panose="02040503050406030204" pitchFamily="18" charset="0"/>
            </a:endParaRPr>
          </a:p>
        </p:txBody>
      </p:sp>
      <p:pic>
        <p:nvPicPr>
          <p:cNvPr id="9" name="Рисунок 8" descr="C:\Users\wiWok\Desktop\IMG_20220311_1605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97" y="1663337"/>
            <a:ext cx="4066903" cy="3163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wiWok\Desktop\IMG_20220311_1612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56" y="1323720"/>
            <a:ext cx="3395866" cy="45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wiWok\Desktop\IMG_20220311_1606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00" y="1216479"/>
            <a:ext cx="3703142" cy="2846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wiWok\Desktop\IMG_20220311_1614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90" y="4344528"/>
            <a:ext cx="3451281" cy="2585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37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траж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581</Words>
  <Application>Microsoft Office PowerPoint</Application>
  <PresentationFormat>Широкоэкранный</PresentationFormat>
  <Paragraphs>50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BatangChe</vt:lpstr>
      <vt:lpstr>Arial</vt:lpstr>
      <vt:lpstr>Calibri</vt:lpstr>
      <vt:lpstr>Calibri Light</vt:lpstr>
      <vt:lpstr>Cambria</vt:lpstr>
      <vt:lpstr>Office Theme</vt:lpstr>
      <vt:lpstr>Клянусь честью,  Что ни за что на свете я не хотел бы, Переделать Отечество Или иметь другую историю, Кроме истории наших предков,  Такой, какой Бог нам ее дал.  </vt:lpstr>
      <vt:lpstr>КРАЕВЕДЧЕСКИЙ КРУЖОК                 «Мой край»  </vt:lpstr>
      <vt:lpstr>Презентация PowerPoint</vt:lpstr>
      <vt:lpstr>  Цель: Организация досуга детей, воспитание в детях чувства патриотизма через  ознакомление с историей, традициями и людьми родного края, развитие интеллекта, на основе познавательной, практической и исследовательской деятельности.     </vt:lpstr>
      <vt:lpstr>академик Лихачев</vt:lpstr>
      <vt:lpstr>Странички ЖЗЛ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Мой город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Моя семья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Obstinate</dc:creator>
  <cp:lastModifiedBy>wiWok</cp:lastModifiedBy>
  <cp:revision>24</cp:revision>
  <dcterms:created xsi:type="dcterms:W3CDTF">2021-12-04T11:10:54Z</dcterms:created>
  <dcterms:modified xsi:type="dcterms:W3CDTF">2023-10-15T12:34:55Z</dcterms:modified>
</cp:coreProperties>
</file>