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72" r:id="rId3"/>
    <p:sldId id="259" r:id="rId4"/>
    <p:sldId id="260" r:id="rId5"/>
    <p:sldId id="261" r:id="rId6"/>
    <p:sldId id="262" r:id="rId7"/>
    <p:sldId id="263" r:id="rId8"/>
    <p:sldId id="273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мес. 2022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Трудоустроено</c:v>
                </c:pt>
                <c:pt idx="1">
                  <c:v>Поставлено в ЦЗН</c:v>
                </c:pt>
                <c:pt idx="2">
                  <c:v>Получено жилье</c:v>
                </c:pt>
                <c:pt idx="3">
                  <c:v>Оказана вещевая и продуктовая помощь</c:v>
                </c:pt>
                <c:pt idx="4">
                  <c:v>Помощь в оформлении мер поддержки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13</c:v>
                </c:pt>
                <c:pt idx="2">
                  <c:v>3</c:v>
                </c:pt>
                <c:pt idx="3">
                  <c:v>12</c:v>
                </c:pt>
                <c:pt idx="4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мес.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fld id="{8609E94B-FA97-456E-872B-23A8075F359D}" type="VALUE">
                      <a:rPr lang="en-US" sz="2000" b="1"/>
                      <a:pPr/>
                      <a:t>[ЗНАЧЕНИЕ]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Трудоустроено</c:v>
                </c:pt>
                <c:pt idx="1">
                  <c:v>Поставлено в ЦЗН</c:v>
                </c:pt>
                <c:pt idx="2">
                  <c:v>Получено жилье</c:v>
                </c:pt>
                <c:pt idx="3">
                  <c:v>Оказана вещевая и продуктовая помощь</c:v>
                </c:pt>
                <c:pt idx="4">
                  <c:v>Помощь в оформлении мер поддержки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12</c:v>
                </c:pt>
                <c:pt idx="2">
                  <c:v>3</c:v>
                </c:pt>
                <c:pt idx="3">
                  <c:v>16</c:v>
                </c:pt>
                <c:pt idx="4">
                  <c:v>18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612777600"/>
        <c:axId val="-1612776512"/>
      </c:barChart>
      <c:catAx>
        <c:axId val="-1612777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12776512"/>
        <c:crosses val="autoZero"/>
        <c:auto val="1"/>
        <c:lblAlgn val="ctr"/>
        <c:lblOffset val="100"/>
        <c:noMultiLvlLbl val="0"/>
      </c:catAx>
      <c:valAx>
        <c:axId val="-1612776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1277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378417485757381E-2"/>
          <c:y val="2.1019404214249963E-2"/>
          <c:w val="0.93520680332359063"/>
          <c:h val="0.882189204186296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консультации психолога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2022</c:v>
                </c:pt>
                <c:pt idx="1">
                  <c:v>9 месяцев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12768352"/>
        <c:axId val="-1612773248"/>
        <c:axId val="0"/>
      </c:bar3DChart>
      <c:catAx>
        <c:axId val="-161276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12773248"/>
        <c:crosses val="autoZero"/>
        <c:auto val="1"/>
        <c:lblAlgn val="ctr"/>
        <c:lblOffset val="100"/>
        <c:noMultiLvlLbl val="0"/>
      </c:catAx>
      <c:valAx>
        <c:axId val="-161277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1276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60239141537148"/>
          <c:y val="1.735377500349414E-3"/>
          <c:w val="0.88851531293716135"/>
          <c:h val="4.513939306925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0.23855</cdr:x>
      <cdr:y>0.14946</cdr:y>
    </cdr:from>
    <cdr:to>
      <cdr:x>0.33491</cdr:x>
      <cdr:y>0.22554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63515" y="824459"/>
          <a:ext cx="914400" cy="4197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500" b="1" dirty="0" smtClean="0"/>
            <a:t>16</a:t>
          </a:r>
          <a:endParaRPr lang="ru-RU" sz="25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3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1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727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1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921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7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72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4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0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1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4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0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8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5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2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2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AAEC9-D2C9-4093-8BB3-969F5D2DD060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E7CFDC-1EE2-46CB-9FEE-3CA09FF1B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5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0468" y="185293"/>
            <a:ext cx="101227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Государственное автономное учреждение социального обслуживания Свердловской области «Комплексный центр социального обслуживания населения «Золотая осень» города Нижний Тагил»</a:t>
            </a:r>
            <a:br>
              <a:rPr lang="ru-RU" dirty="0" smtClean="0"/>
            </a:br>
            <a:r>
              <a:rPr lang="ru-RU" dirty="0" smtClean="0"/>
              <a:t>Свердловская область, город Нижний Тагил, ул. Правды, 9 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27" y="185293"/>
            <a:ext cx="1329048" cy="10242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3037" y="2951289"/>
            <a:ext cx="106250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«</a:t>
            </a:r>
            <a:r>
              <a:rPr lang="ru-RU" sz="3600" b="1" dirty="0" smtClean="0"/>
              <a:t>Служба постинтернатного сопровождения</a:t>
            </a:r>
            <a:r>
              <a:rPr lang="ru-RU" sz="3600" b="1" dirty="0" smtClean="0"/>
              <a:t>»</a:t>
            </a:r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2023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305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8898" y="389745"/>
            <a:ext cx="99384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осуществление комплекса мер, направленных на оказание социальной, правовой, психологической помощи выпускникам организаций для детей-сирот и детей, оставшихся без попечения родителей, в возрасте от 18 до 23 лет, на начальном этапе их самостоятельной жизни.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9310" y="1745317"/>
            <a:ext cx="106130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 Службы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сопровождения: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и разъяснительной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Осуществление обследований условий проживания.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индивидуальной программы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сопровождению лица из числа детей-сирот и детей, оставшихся без попечения родителей (от 18 до 23 лет).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Оказание   индивидуальной   консультативной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Оказание содействия выпускникам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 в реализации мер социальной поддержки, во взаимодействии с соответствующими организациями, учреждениями  и  физическими  лицами.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Взаимодействие с образовательными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выпускников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 в культурную и досуговую деятельность.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Оказание социально-правовой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Проведение анализа результатов деятельности Службы сопровождения, обобщение опыта и определение приоритетов дальнейшего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50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598" y="264346"/>
            <a:ext cx="10200067" cy="1024386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accent2">
                    <a:lumMod val="50000"/>
                  </a:schemeClr>
                </a:solidFill>
              </a:rPr>
              <a:t>Основные направления деятельности консультативного отделения по обеспечению поддержки семей с детьми: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56090" y="4597758"/>
            <a:ext cx="3245476" cy="1609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solidFill>
                  <a:schemeClr val="tx1"/>
                </a:solidFill>
              </a:rPr>
              <a:t>Направления деятельности</a:t>
            </a:r>
            <a:endParaRPr lang="ru-RU" sz="2500" b="1" i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3835270">
            <a:off x="7969403" y="3582413"/>
            <a:ext cx="274255" cy="1207017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96883">
            <a:off x="3703485" y="3716127"/>
            <a:ext cx="822545" cy="8899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60152">
            <a:off x="5724664" y="3524400"/>
            <a:ext cx="811818" cy="8783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23538" y="4786081"/>
            <a:ext cx="1201016" cy="12010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28810" y="4734563"/>
            <a:ext cx="1201016" cy="12010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Овал 11"/>
          <p:cNvSpPr/>
          <p:nvPr/>
        </p:nvSpPr>
        <p:spPr>
          <a:xfrm>
            <a:off x="4507605" y="1764406"/>
            <a:ext cx="3219719" cy="14553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Психологическая поддержка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21217" y="2279561"/>
            <a:ext cx="3193960" cy="164849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Меры социальной поддержки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680361" y="2343956"/>
            <a:ext cx="2936383" cy="159698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Помощь в социальной адаптации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1973" y="4559122"/>
            <a:ext cx="2781836" cy="1687132"/>
          </a:xfrm>
          <a:prstGeom prst="ellipse">
            <a:avLst/>
          </a:prstGeom>
          <a:solidFill>
            <a:srgbClr val="FFFF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Правовая поддержка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040969" y="4520484"/>
            <a:ext cx="3013655" cy="158410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Информационно-просветительская работа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770" y="276380"/>
            <a:ext cx="9778842" cy="128089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50000"/>
                  </a:schemeClr>
                </a:solidFill>
              </a:rPr>
              <a:t>Помощь в оформлении положенных мер социальной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поддержки </a:t>
            </a:r>
            <a:endParaRPr lang="ru-RU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210019599"/>
              </p:ext>
            </p:extLst>
          </p:nvPr>
        </p:nvGraphicFramePr>
        <p:xfrm>
          <a:off x="1364105" y="1234821"/>
          <a:ext cx="986352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24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742" y="234365"/>
            <a:ext cx="9585870" cy="68003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Психологическая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поддержка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65203733"/>
              </p:ext>
            </p:extLst>
          </p:nvPr>
        </p:nvGraphicFramePr>
        <p:xfrm>
          <a:off x="1768839" y="1026827"/>
          <a:ext cx="9488774" cy="551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751391" y="1333703"/>
            <a:ext cx="839451" cy="34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/>
              <a:t>26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1650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3061" y="159415"/>
            <a:ext cx="8911687" cy="7250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одействие </a:t>
            </a:r>
            <a:r>
              <a:rPr lang="ru-RU" b="1" dirty="0"/>
              <a:t>выпускникам в решении трудных жизненных ситуаций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493" y="4135783"/>
            <a:ext cx="398238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мебели с привлечением волонтеров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25" y="1336315"/>
            <a:ext cx="3224924" cy="26896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5" r="5475" b="19344"/>
          <a:stretch/>
        </p:blipFill>
        <p:spPr>
          <a:xfrm>
            <a:off x="4869480" y="1633613"/>
            <a:ext cx="2508354" cy="37121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ямоугольник 9"/>
          <p:cNvSpPr/>
          <p:nvPr/>
        </p:nvSpPr>
        <p:spPr>
          <a:xfrm>
            <a:off x="3740044" y="5412444"/>
            <a:ext cx="398238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Вещевая и продуктовая помощь с привлечением социальных партнеров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75" y="1304144"/>
            <a:ext cx="3755036" cy="37550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34858" y="5250051"/>
            <a:ext cx="3982388" cy="139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в улучшении бытовых условий с привлечением спонсорских средств и волонтеров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633" y="294326"/>
            <a:ext cx="9346027" cy="11147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рганизации </a:t>
            </a:r>
            <a:r>
              <a:rPr lang="ru-RU" b="1" dirty="0"/>
              <a:t>досуга, обеспечении физического, психического, нравственного и духовного </a:t>
            </a:r>
            <a:r>
              <a:rPr lang="ru-RU" b="1" dirty="0" smtClean="0"/>
              <a:t>развития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73" y="1940305"/>
            <a:ext cx="3840813" cy="25910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2782" y="1941456"/>
            <a:ext cx="2613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</a:rPr>
              <a:t>Шоу каскадеров»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886" y="1864002"/>
            <a:ext cx="3735734" cy="27989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32833" y="4136987"/>
            <a:ext cx="2068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«Цирк»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50" y="1978702"/>
            <a:ext cx="3567660" cy="267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997862" y="4109506"/>
            <a:ext cx="2068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«Кино»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7" y="4493300"/>
            <a:ext cx="2968054" cy="222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068065" y="6148167"/>
            <a:ext cx="2068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«Музей»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03" y="4631961"/>
            <a:ext cx="2748196" cy="2061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443350" y="6015755"/>
            <a:ext cx="2068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«Спортивные игры»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48" y="4514955"/>
            <a:ext cx="1757284" cy="2343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423" y="5351488"/>
            <a:ext cx="2088965" cy="12366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33" y="4694122"/>
            <a:ext cx="1539385" cy="205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29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7088" y="459218"/>
            <a:ext cx="8911687" cy="1280890"/>
          </a:xfrm>
        </p:spPr>
        <p:txBody>
          <a:bodyPr/>
          <a:lstStyle/>
          <a:p>
            <a:r>
              <a:rPr lang="ru-RU" b="1" dirty="0" smtClean="0"/>
              <a:t>Наши </a:t>
            </a:r>
            <a:r>
              <a:rPr lang="ru-RU" b="1" dirty="0"/>
              <a:t>д</a:t>
            </a:r>
            <a:r>
              <a:rPr lang="ru-RU" b="1" dirty="0" smtClean="0"/>
              <a:t>остижения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6" y="1783830"/>
            <a:ext cx="3127094" cy="4408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02" y="1798820"/>
            <a:ext cx="2947743" cy="418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55" y="2473376"/>
            <a:ext cx="4328411" cy="288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709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583" y="2555941"/>
            <a:ext cx="10573554" cy="2827428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7996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350</TotalTime>
  <Words>297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Основные направления деятельности консультативного отделения по обеспечению поддержки семей с детьми:</vt:lpstr>
      <vt:lpstr>Помощь в оформлении положенных мер социальной поддержки </vt:lpstr>
      <vt:lpstr>Психологическая поддержка</vt:lpstr>
      <vt:lpstr>Содействие выпускникам в решении трудных жизненных ситуаций </vt:lpstr>
      <vt:lpstr>Организации досуга, обеспечении физического, психического, нравственного и духовного развития </vt:lpstr>
      <vt:lpstr>Наши достижения</vt:lpstr>
      <vt:lpstr>Спасибо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48</cp:revision>
  <dcterms:created xsi:type="dcterms:W3CDTF">2022-10-14T09:34:09Z</dcterms:created>
  <dcterms:modified xsi:type="dcterms:W3CDTF">2023-10-20T08:23:48Z</dcterms:modified>
</cp:coreProperties>
</file>