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6" r:id="rId6"/>
    <p:sldId id="262" r:id="rId7"/>
    <p:sldId id="260" r:id="rId8"/>
    <p:sldId id="261" r:id="rId9"/>
    <p:sldId id="268" r:id="rId10"/>
    <p:sldId id="263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2C4406AA-2820-4769-9BDA-5BBD3C6D8158}" type="slidenum">
              <a:t>‹#›</a:t>
            </a:fld>
            <a:endParaRPr lang="ru-RU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69384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0C57B59-38B5-454B-A164-9241612EFC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9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EEBAADB7-FAE0-4BA0-B3AB-C92CC617BB6D}" type="slidenum">
              <a:t>4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645DA3-53D0-4030-ABA3-66E3AEC38C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BF1B02-A2B9-4A33-892F-513BE048A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F5A5CE-0984-4C43-A5AA-437158E27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DCBC6A-F847-4035-8DFA-793A696B7C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9D7BA4-05D6-4DE6-87B3-AFA8B0D0C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B58DDE-71CF-452D-B4A8-DBB88CD8DD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62577F-EE23-4D5E-905D-D2DA26A7F3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301982-C87A-41FE-AC03-0D51090F4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7FF3CC-63F4-4C70-8C70-67D707F8D0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594BFA-A9AD-4A9A-A589-A2B341670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5ED8A1-D294-44FC-8F59-AB2728962DD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BEAC05A6-1D75-443F-9364-B27FE53D02FD}" type="datetime1">
              <a:rPr lang="ru-RU" smtClean="0"/>
              <a:pPr lvl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75F69804-B1D1-4CAC-8433-F3DBCDAC67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/>
          <p:nvPr/>
        </p:nvSpPr>
        <p:spPr>
          <a:xfrm>
            <a:off x="6156176" y="5157191"/>
            <a:ext cx="2785680" cy="1553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Выполнил</a:t>
            </a: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специалист по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социальной работе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Мирошник Т.А.</a:t>
            </a: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4" name="Прямоугольник 5"/>
          <p:cNvSpPr/>
          <p:nvPr/>
        </p:nvSpPr>
        <p:spPr>
          <a:xfrm>
            <a:off x="755576" y="908720"/>
            <a:ext cx="7572240" cy="24502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i="1" cap="all" dirty="0">
                <a:ln w="0"/>
                <a:solidFill>
                  <a:srgbClr val="99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Обучение основам компьютерной грамотности граждан пожилого возраста</a:t>
            </a:r>
            <a:endParaRPr lang="ru-RU" sz="4000" b="1" i="1" u="none" strike="noStrike" kern="1200" cap="all" dirty="0">
              <a:ln w="0"/>
              <a:solidFill>
                <a:srgbClr val="99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9000"/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5" y="3501008"/>
            <a:ext cx="3499812" cy="30048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/>
          <p:nvPr/>
        </p:nvSpPr>
        <p:spPr>
          <a:xfrm>
            <a:off x="2267744" y="188640"/>
            <a:ext cx="4608000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1" u="none" strike="noStrike" kern="120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Жизнь стала легче</a:t>
            </a:r>
          </a:p>
        </p:txBody>
      </p:sp>
      <p:sp>
        <p:nvSpPr>
          <p:cNvPr id="4" name="TextBox 2"/>
          <p:cNvSpPr/>
          <p:nvPr/>
        </p:nvSpPr>
        <p:spPr>
          <a:xfrm>
            <a:off x="5004048" y="1173155"/>
            <a:ext cx="3672408" cy="4153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йдарлинова\Desktop\Моя работа\МЕРОПРИЯТИЯ 2023\АКТИВНОЕ ДОЛГОЛЕТИЕ\ на Гордиенко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0977"/>
            <a:ext cx="5616624" cy="3746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066785"/>
            <a:ext cx="3599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выпускников компьютерных курсов в дальнейшем регулярно работают на компьютере, используют интернет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в социальных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сетях, поиска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им информации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государственных услуг, совершения платежей за коммунальные услуги,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 здравоохранения.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301208"/>
            <a:ext cx="864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Многие приобрели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компьютеры, ноутбуки, планшеты, имеют подключение к Интернету с активным использованием его возможностей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0579" y="992338"/>
            <a:ext cx="493299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граждане ежегодно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участие во Всероссийском конкурсе личных достижений пенсионеров в изучении компьютерной грамотности «Спасибо Интернету», который проводится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Социальным фондом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 ПАО «Ростелеком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indent="450000" algn="just" fontAlgn="base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конкурсных работах пенсионеры делятся своими достижениями в творчестве, которые стали возможны благодаря знаниям и навыкам, полученным в мире информационно – телекоммуникационных технологий.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40477"/>
            <a:ext cx="489589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победы</a:t>
            </a:r>
            <a:endParaRPr lang="ru-RU" sz="32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\\opsn1\ОБЩАЯ ОПСН\1\16.11.2022\Интернет конкурс\4a75733d-2507-4bdf-938b-eaacc946f0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4361"/>
            <a:ext cx="3168352" cy="2629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8012"/>
            <a:ext cx="3589059" cy="24180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98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/>
          <p:nvPr/>
        </p:nvSpPr>
        <p:spPr>
          <a:xfrm>
            <a:off x="1043608" y="275676"/>
            <a:ext cx="7053296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1" u="none" strike="noStrike" kern="120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Всероссийский  чемпионат</a:t>
            </a:r>
          </a:p>
        </p:txBody>
      </p:sp>
      <p:sp>
        <p:nvSpPr>
          <p:cNvPr id="4" name="Прямоугольник 2"/>
          <p:cNvSpPr/>
          <p:nvPr/>
        </p:nvSpPr>
        <p:spPr>
          <a:xfrm>
            <a:off x="4718653" y="1544361"/>
            <a:ext cx="4074094" cy="2921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indent="450000"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оманда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СО КК «Тимашевский КЦСОН» в этом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приняла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в XIII Всероссийском чемпионате по компьютерному многоборью среди пенсионеров Краснодарского края, показав </a:t>
            </a:r>
          </a:p>
        </p:txBody>
      </p:sp>
      <p:pic>
        <p:nvPicPr>
          <p:cNvPr id="6" name="Рисунок 5" descr="C:\Users\Айдарлинова\Desktop\Моя работа\МЕРОПРИЯТИЯ 2023\июнь 2023\КОМПЬЮТЕРНОЕ МНОГОБОРЬЕ\ФОТО С НАГРАЖДЕНИЯ\компьютерное многоборье 13.06.2023\0M9A98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8" y="1340768"/>
            <a:ext cx="4580779" cy="29958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500544" y="4378386"/>
            <a:ext cx="843621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владения компьютерными технологиями, заняла призовое место «Вслед за лидером».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йдарлинова\Downloads\klipartz.com (1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28" y="5085184"/>
            <a:ext cx="3384376" cy="1624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/>
          <p:nvPr/>
        </p:nvSpPr>
        <p:spPr>
          <a:xfrm>
            <a:off x="2222881" y="271421"/>
            <a:ext cx="4758120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1" u="none" strike="noStrike" kern="120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Заключение</a:t>
            </a:r>
          </a:p>
        </p:txBody>
      </p:sp>
      <p:sp>
        <p:nvSpPr>
          <p:cNvPr id="4" name="TextBox 2"/>
          <p:cNvSpPr/>
          <p:nvPr/>
        </p:nvSpPr>
        <p:spPr>
          <a:xfrm>
            <a:off x="251520" y="1268760"/>
            <a:ext cx="8712968" cy="32757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indent="450000"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курсы для людей старшего поколения призваны не только снизить «межпоколенческие» различия, но и помогают социально адаптироваться к сложившимся условиям, позволяют окунуться в огромный мир информационно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телекоммуникационных технологий и не потеряться в нем. </a:t>
            </a:r>
          </a:p>
          <a:p>
            <a:pPr indent="450000"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практики способствует ликвидации компьютерной неграмотности людей старшего возраста для обеспечения равных возможностей доступа к информационным технологиям. </a:t>
            </a:r>
          </a:p>
        </p:txBody>
      </p:sp>
      <p:pic>
        <p:nvPicPr>
          <p:cNvPr id="1027" name="Picture 3" descr="C:\Users\Айдарлинова\Desktop\комп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14" y="4191765"/>
            <a:ext cx="4595848" cy="24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/>
          <p:nvPr/>
        </p:nvSpPr>
        <p:spPr>
          <a:xfrm>
            <a:off x="2041104" y="189943"/>
            <a:ext cx="4980148" cy="680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endParaRPr lang="ru-RU" sz="4000" b="1" i="1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4" name="TextBox 2"/>
          <p:cNvSpPr/>
          <p:nvPr/>
        </p:nvSpPr>
        <p:spPr>
          <a:xfrm>
            <a:off x="4932040" y="870663"/>
            <a:ext cx="4178424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йдарлинова\Desktop\Моя работа\МЕРОПРИЯТИЯ 2023\АКТИВНОЕ ДОЛГОЛЕТИЕ\ на Гордиенко (1)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9" y="1049320"/>
            <a:ext cx="4517241" cy="3172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61612" y="1036764"/>
            <a:ext cx="43028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/>
            <a:r>
              <a:rPr lang="ru-RU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Любой, кто перестает учиться, стареет, и не важно, сколько ему лет: двадцать или восемьдесят. Любой, кто продолжает учиться, остается молодым. Самая великая вещь в жизни </a:t>
            </a:r>
            <a:r>
              <a:rPr lang="ru-RU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сохранять свой разум </a:t>
            </a:r>
            <a:r>
              <a:rPr lang="ru-RU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молодым!»</a:t>
            </a:r>
          </a:p>
          <a:p>
            <a:pPr lvl="0" indent="450000" algn="r" fontAlgn="base"/>
            <a:r>
              <a:rPr lang="ru-RU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Генри Форд</a:t>
            </a:r>
            <a:endParaRPr lang="ru-RU" sz="2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2738" y="189943"/>
            <a:ext cx="535774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/>
                <a:solidFill>
                  <a:srgbClr val="99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«Возраст - </a:t>
            </a:r>
            <a:r>
              <a:rPr lang="ru-RU" sz="3200" b="1" i="1" cap="all" dirty="0">
                <a:ln w="0"/>
                <a:solidFill>
                  <a:srgbClr val="99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помеха!»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768" y="4509120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компьютерных технологий открывает старшему поколению целый мир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общения, творчества, развлечений, обучения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новому.</a:t>
            </a:r>
          </a:p>
          <a:p>
            <a:pPr indent="45000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отступает, когда человек живет насыщенной, полноценной жизнью, и современные гаджеты помогают сделать ее таковой!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85840"/>
            <a:ext cx="4680520" cy="680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1" u="none" strike="noStrike" kern="120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Цели практики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52271" y="1532973"/>
            <a:ext cx="4223767" cy="34821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indent="450000" algn="just" fontAlgn="base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умения в сфере компьютерной грамотности пожилого населения и готовность получения государственных и муниципальных услуг в электронном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 fontAlgn="base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 адаптировать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пожилых    людей    навыкам 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компьютере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\\Opsn1\общая опсн\1\16.11.2022\фото комп класс ноябрь\20181122_164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5" y="1415629"/>
            <a:ext cx="4857257" cy="33854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013176"/>
            <a:ext cx="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5582" y="4846264"/>
            <a:ext cx="87248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08000" fontAlgn="base">
              <a:tabLst>
                <a:tab pos="72000" algn="l"/>
              </a:tabLst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качества жизни.</a:t>
            </a:r>
          </a:p>
          <a:p>
            <a:pPr indent="450000" algn="just" defTabSz="108000" fontAlgn="base">
              <a:tabLst>
                <a:tab pos="72000" algn="l"/>
              </a:tabLst>
            </a:pPr>
            <a:r>
              <a:rPr lang="ru-RU" sz="2300" dirty="0" smtClean="0">
                <a:latin typeface="Times New Roman"/>
                <a:ea typeface="Times New Roman"/>
              </a:rPr>
              <a:t>3. Предоставление возможности </a:t>
            </a:r>
            <a:r>
              <a:rPr lang="ru-RU" sz="2300" dirty="0">
                <a:latin typeface="Times New Roman"/>
                <a:ea typeface="Times New Roman"/>
              </a:rPr>
              <a:t>пользоваться компьютером и интернетом на базе </a:t>
            </a:r>
            <a:r>
              <a:rPr lang="ru-RU" sz="2300" dirty="0" smtClean="0">
                <a:latin typeface="Times New Roman"/>
                <a:ea typeface="Times New Roman"/>
              </a:rPr>
              <a:t>учреждения. </a:t>
            </a:r>
            <a:endParaRPr lang="ru-RU" sz="23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/>
          <p:nvPr/>
        </p:nvSpPr>
        <p:spPr>
          <a:xfrm>
            <a:off x="1043608" y="92611"/>
            <a:ext cx="7128793" cy="5037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28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этапы </a:t>
            </a:r>
            <a:r>
              <a:rPr lang="ru-RU" sz="2800" b="1" i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практики: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88920"/>
              </p:ext>
            </p:extLst>
          </p:nvPr>
        </p:nvGraphicFramePr>
        <p:xfrm>
          <a:off x="490962" y="1036216"/>
          <a:ext cx="8257503" cy="4754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15039"/>
                <a:gridCol w="3321983"/>
                <a:gridCol w="43204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этапа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687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 этап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520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программы курса</a:t>
                      </a:r>
                    </a:p>
                    <a:p>
                      <a:pPr marL="0" indent="2520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учебно-методических материалов;</a:t>
                      </a:r>
                    </a:p>
                    <a:p>
                      <a:pPr marL="0" marR="0" indent="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оздание доступной среды (автоматизированное рабочее место  - наличие  компьютеров и локальной сети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0" marR="0" indent="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группы обучающихся.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 (основной) этап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 (проведение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занятий в соответствии с разработанной программой).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6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опроса  слушателей курсов для определения степени удовлетворенности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полученными знаниями и навыками.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000" algn="just" fontAlgn="base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занятий положена «Азбука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Интернета»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адаптированная программа обучения компьютерной грамотности. Авторы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разработчики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Социальный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России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крупнейшая в России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телекоммуникационная сеть ПАО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«Ростелеком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получила одобрение Министерства труда и социальной защиты Российской Федерации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Админ\Downloads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94" y="3645024"/>
            <a:ext cx="2801406" cy="27889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722170" cy="29329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950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/>
          <p:nvPr/>
        </p:nvSpPr>
        <p:spPr>
          <a:xfrm>
            <a:off x="370794" y="188639"/>
            <a:ext cx="8536424" cy="1034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1" u="none" strike="noStrike" kern="120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Возможность получения </a:t>
            </a:r>
            <a:r>
              <a:rPr lang="ru-RU" sz="3200" b="1" i="1" u="none" strike="noStrike" kern="1200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полезной           </a:t>
            </a:r>
            <a:r>
              <a:rPr lang="ru-RU" sz="3200" b="1" i="1" u="none" strike="noStrike" kern="120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информации</a:t>
            </a:r>
          </a:p>
        </p:txBody>
      </p:sp>
      <p:sp>
        <p:nvSpPr>
          <p:cNvPr id="4" name="TextBox 2"/>
          <p:cNvSpPr/>
          <p:nvPr/>
        </p:nvSpPr>
        <p:spPr>
          <a:xfrm>
            <a:off x="212040" y="885960"/>
            <a:ext cx="5259960" cy="594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597298"/>
            <a:ext cx="468917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- это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и личностное развитие, возможность для творчества и, конечно же, общение.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 fontAlgn="base"/>
            <a:endPara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граждан пенсионного возраста это единственное «окно в мир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" y="1595062"/>
            <a:ext cx="4308396" cy="3058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608" y="4941168"/>
            <a:ext cx="8577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грамотность является необходимым фактором для полноценной жизни современного пожилого человека.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/>
          <p:nvPr/>
        </p:nvSpPr>
        <p:spPr>
          <a:xfrm>
            <a:off x="1403648" y="315325"/>
            <a:ext cx="6714908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Связь с родственниками</a:t>
            </a:r>
          </a:p>
        </p:txBody>
      </p:sp>
      <p:sp>
        <p:nvSpPr>
          <p:cNvPr id="4" name="TextBox 2"/>
          <p:cNvSpPr/>
          <p:nvPr/>
        </p:nvSpPr>
        <p:spPr>
          <a:xfrm>
            <a:off x="3887517" y="1303615"/>
            <a:ext cx="5045660" cy="504505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indent="450000" algn="just"/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Современные технологии делают нашу жизнь все более комфортной и удобной. </a:t>
            </a:r>
            <a:endParaRPr lang="ru-RU" sz="2100" dirty="0" smtClean="0"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lvl="0" indent="450000" algn="just"/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Одной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из таких технологий является неконтактный способ общения.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Несмотря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на то, что технология не может заменить непосредственного человеческого общения, она тем не менее помогает не терять контакт с близкими, которые живут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вдали. Онлайн-сервисы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, социальные сети, мессенджеры стали нашими надежными помощниками в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общении.</a:t>
            </a:r>
          </a:p>
          <a:p>
            <a:pPr lvl="0" indent="450000" algn="just"/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Они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позволяют поддерживать связь с близкими и друзьями, обмениваться сообщениями и фотографиями, даже находясь на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расстоянии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.</a:t>
            </a:r>
            <a:endParaRPr lang="ru-RU" sz="21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296" y="2195244"/>
            <a:ext cx="3701397" cy="2952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/>
          <p:nvPr/>
        </p:nvSpPr>
        <p:spPr>
          <a:xfrm>
            <a:off x="1093293" y="428581"/>
            <a:ext cx="7056784" cy="562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1" u="none" strike="noStrike" kern="120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Оплата коммунальных услуг</a:t>
            </a:r>
          </a:p>
        </p:txBody>
      </p:sp>
      <p:sp>
        <p:nvSpPr>
          <p:cNvPr id="4" name="TextBox 2"/>
          <p:cNvSpPr/>
          <p:nvPr/>
        </p:nvSpPr>
        <p:spPr>
          <a:xfrm>
            <a:off x="275156" y="1190408"/>
            <a:ext cx="8640960" cy="23914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indent="450000" algn="just"/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Для современного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человека оплата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коммунальных услуг через интернет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-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надежный и удобный способ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.</a:t>
            </a:r>
          </a:p>
          <a:p>
            <a:pPr lvl="0" indent="450000" algn="just"/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Интернет-платежи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упрощают жизнь и экономят значительное количество времени, к тому же сама операция очень проста. </a:t>
            </a:r>
            <a:endParaRPr lang="ru-RU" sz="22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lvl="0" indent="450000" algn="just"/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Для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перечисления денежных средств на счета поставщиков коммунальных услуг достаточно иметь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компьютер или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смартфон,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интернет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 банковскую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карту.</a:t>
            </a: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248472" cy="3224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/>
          <p:nvPr/>
        </p:nvSpPr>
        <p:spPr>
          <a:xfrm>
            <a:off x="1000058" y="155809"/>
            <a:ext cx="7223123" cy="1034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1" u="none" strike="noStrike" kern="1200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 защита от </a:t>
            </a:r>
            <a:r>
              <a:rPr lang="ru-RU" sz="3200" b="1" i="1" u="none" strike="noStrike" kern="1200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кибермошенничества</a:t>
            </a:r>
            <a:endParaRPr lang="ru-RU" sz="3200" b="1" i="1" u="none" strike="noStrike" kern="1200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4" name="TextBox 2"/>
          <p:cNvSpPr/>
          <p:nvPr/>
        </p:nvSpPr>
        <p:spPr>
          <a:xfrm>
            <a:off x="275156" y="1190408"/>
            <a:ext cx="8640960" cy="4153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indent="450000" algn="just"/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9" y="1605735"/>
            <a:ext cx="4695886" cy="35332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5" y="1626510"/>
            <a:ext cx="35837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старшего поколения в силу своего возраста и состояния здоровья чаще становятся объектами совершения преступлений.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развитием технологий все больше финансовых услуг можно получить в электронном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виде, вместе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этим развиваются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киберугрозы.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140" y="537321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курсах пенсионеры получают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правилах работы с электронной почтой, банковскими картами, теоретический материал о вирусах,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фишинговых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сайтах и возможностях, которые помогут защититься от кибермошенников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8161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716</TotalTime>
  <Words>759</Words>
  <Application>Microsoft Office PowerPoint</Application>
  <PresentationFormat>Экран (4:3)</PresentationFormat>
  <Paragraphs>68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Айдарлинова</cp:lastModifiedBy>
  <cp:revision>64</cp:revision>
  <dcterms:modified xsi:type="dcterms:W3CDTF">2023-10-20T10:34:06Z</dcterms:modified>
</cp:coreProperties>
</file>