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4"/>
  </p:sldMasterIdLst>
  <p:notesMasterIdLst>
    <p:notesMasterId r:id="rId13"/>
  </p:notesMasterIdLst>
  <p:handoutMasterIdLst>
    <p:handoutMasterId r:id="rId14"/>
  </p:handoutMasterIdLst>
  <p:sldIdLst>
    <p:sldId id="267" r:id="rId5"/>
    <p:sldId id="268" r:id="rId6"/>
    <p:sldId id="269" r:id="rId7"/>
    <p:sldId id="270" r:id="rId8"/>
    <p:sldId id="273" r:id="rId9"/>
    <p:sldId id="274" r:id="rId10"/>
    <p:sldId id="275" r:id="rId11"/>
    <p:sldId id="272" r:id="rId12"/>
  </p:sldIdLst>
  <p:sldSz cx="12188825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3849" autoAdjust="0"/>
    <p:restoredTop sz="94599" autoAdjust="0"/>
  </p:normalViewPr>
  <p:slideViewPr>
    <p:cSldViewPr>
      <p:cViewPr varScale="1">
        <p:scale>
          <a:sx n="65" d="100"/>
          <a:sy n="65" d="100"/>
        </p:scale>
        <p:origin x="-906" y="-108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01114579-D02A-4B51-B5DF-8EC449F77AC7}" type="slidenum">
              <a:rPr/>
              <a:pPr rtl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76812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/>
          </a:p>
        </p:txBody>
      </p:sp>
      <p:sp>
        <p:nvSpPr>
          <p:cNvPr id="5" name="Заполнитель заме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t>Щелкните, чтобы изменить стили текста образца слайда</a:t>
            </a:r>
          </a:p>
          <a:p>
            <a:pPr lvl="1" rtl="0"/>
            <a:r>
              <a:t>Второй уровень</a:t>
            </a:r>
          </a:p>
          <a:p>
            <a:pPr lvl="2" rtl="0"/>
            <a:r>
              <a:t>Третий уровень</a:t>
            </a:r>
          </a:p>
          <a:p>
            <a:pPr lvl="3" rtl="0"/>
            <a:r>
              <a:t>Четвертый уровень</a:t>
            </a:r>
          </a:p>
          <a:p>
            <a:pPr lvl="4" rtl="0"/>
            <a:r>
              <a:t>Пятый уровень</a:t>
            </a:r>
          </a:p>
        </p:txBody>
      </p:sp>
      <p:sp>
        <p:nvSpPr>
          <p:cNvPr id="6" name="Заполнитель нижне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C6074690-7256-4BB9-AC0F-97AEAE8CDEC2}" type="slidenum">
              <a:rPr/>
              <a:pPr rtl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427426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6792" y="1905003"/>
            <a:ext cx="9435241" cy="1625599"/>
          </a:xfrm>
        </p:spPr>
        <p:txBody>
          <a:bodyPr rtlCol="0">
            <a:normAutofit/>
          </a:bodyPr>
          <a:lstStyle>
            <a:lvl1pPr algn="ctr" rtl="0">
              <a:lnSpc>
                <a:spcPct val="90000"/>
              </a:lnSpc>
              <a:defRPr sz="4800">
                <a:solidFill>
                  <a:schemeClr val="tx2"/>
                </a:solidFill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82103" y="3657123"/>
            <a:ext cx="9429931" cy="991077"/>
          </a:xfrm>
        </p:spPr>
        <p:txBody>
          <a:bodyPr rtlCol="0">
            <a:normAutofit/>
          </a:bodyPr>
          <a:lstStyle>
            <a:lvl1pPr marL="0" indent="0" algn="ctr" rtl="0">
              <a:spcBef>
                <a:spcPts val="0"/>
              </a:spcBef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>
                <a:solidFill>
                  <a:schemeClr val="tx2"/>
                </a:solidFill>
              </a:defRPr>
            </a:lvl1pPr>
          </a:lstStyle>
          <a:p>
            <a:pPr rtl="0"/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>
                <a:solidFill>
                  <a:schemeClr val="tx2"/>
                </a:solidFill>
              </a:defRPr>
            </a:lvl1pPr>
          </a:lstStyle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>
                <a:solidFill>
                  <a:schemeClr val="tx2"/>
                </a:solidFill>
              </a:defRPr>
            </a:lvl1pPr>
          </a:lstStyle>
          <a:p>
            <a:pPr rtl="0"/>
            <a:fld id="{DF28FB93-0A08-4E7D-8E63-9EFA29F1E093}" type="slidenum">
              <a:rPr/>
              <a:pPr rtl="0"/>
              <a:t>‹#›</a:t>
            </a:fld>
            <a:endParaRPr/>
          </a:p>
        </p:txBody>
      </p:sp>
      <p:grpSp>
        <p:nvGrpSpPr>
          <p:cNvPr id="7" name="Группа 6"/>
          <p:cNvGrpSpPr/>
          <p:nvPr/>
        </p:nvGrpSpPr>
        <p:grpSpPr>
          <a:xfrm>
            <a:off x="1218882" y="1600200"/>
            <a:ext cx="9739746" cy="73152"/>
            <a:chOff x="914400" y="1200150"/>
            <a:chExt cx="7306712" cy="54864"/>
          </a:xfrm>
        </p:grpSpPr>
        <p:sp>
          <p:nvSpPr>
            <p:cNvPr id="8" name="Овал 7"/>
            <p:cNvSpPr/>
            <p:nvPr/>
          </p:nvSpPr>
          <p:spPr>
            <a:xfrm>
              <a:off x="8166248" y="12001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/>
            </a:p>
          </p:txBody>
        </p:sp>
        <p:sp>
          <p:nvSpPr>
            <p:cNvPr id="9" name="Овал 8"/>
            <p:cNvSpPr/>
            <p:nvPr/>
          </p:nvSpPr>
          <p:spPr>
            <a:xfrm>
              <a:off x="914400" y="12001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/>
            </a:p>
          </p:txBody>
        </p:sp>
        <p:grpSp>
          <p:nvGrpSpPr>
            <p:cNvPr id="10" name="Группа 9"/>
            <p:cNvGrpSpPr/>
            <p:nvPr/>
          </p:nvGrpSpPr>
          <p:grpSpPr>
            <a:xfrm>
              <a:off x="1036847" y="12076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11" name="Прямая соединительная линия 10"/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Прямая соединительная линия 11"/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" name="Группа 12"/>
          <p:cNvGrpSpPr/>
          <p:nvPr/>
        </p:nvGrpSpPr>
        <p:grpSpPr>
          <a:xfrm>
            <a:off x="1218882" y="4851400"/>
            <a:ext cx="9739746" cy="73152"/>
            <a:chOff x="914400" y="3638550"/>
            <a:chExt cx="7306712" cy="54864"/>
          </a:xfrm>
        </p:grpSpPr>
        <p:sp>
          <p:nvSpPr>
            <p:cNvPr id="14" name="Овал 13"/>
            <p:cNvSpPr/>
            <p:nvPr/>
          </p:nvSpPr>
          <p:spPr>
            <a:xfrm>
              <a:off x="8166248" y="36385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/>
            </a:p>
          </p:txBody>
        </p:sp>
        <p:sp>
          <p:nvSpPr>
            <p:cNvPr id="15" name="Овал 14"/>
            <p:cNvSpPr/>
            <p:nvPr/>
          </p:nvSpPr>
          <p:spPr>
            <a:xfrm>
              <a:off x="914400" y="36385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/>
            </a:p>
          </p:txBody>
        </p:sp>
        <p:grpSp>
          <p:nvGrpSpPr>
            <p:cNvPr id="16" name="Группа 15"/>
            <p:cNvGrpSpPr/>
            <p:nvPr/>
          </p:nvGrpSpPr>
          <p:grpSpPr>
            <a:xfrm>
              <a:off x="1036847" y="36460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17" name="Прямая соединительная линия 16"/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Прямая соединительная линия 17"/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xmlns="" val="17437643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/>
              <a:pPr rtl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2232236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834563" y="434975"/>
            <a:ext cx="1168400" cy="5661025"/>
          </a:xfrm>
        </p:spPr>
        <p:txBody>
          <a:bodyPr vert="eaVert"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17613" y="434975"/>
            <a:ext cx="8413750" cy="5661025"/>
          </a:xfrm>
        </p:spPr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/>
              <a:pPr rtl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0857005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/>
              <a:pPr rtl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499062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2030" y="990599"/>
            <a:ext cx="9344765" cy="2235203"/>
          </a:xfrm>
        </p:spPr>
        <p:txBody>
          <a:bodyPr rtlCol="0" anchor="b">
            <a:normAutofit/>
          </a:bodyPr>
          <a:lstStyle>
            <a:lvl1pPr algn="ctr" rtl="0">
              <a:lnSpc>
                <a:spcPct val="90000"/>
              </a:lnSpc>
              <a:defRPr sz="4800" b="0" cap="none" baseline="0"/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22030" y="3733800"/>
            <a:ext cx="9344765" cy="1219200"/>
          </a:xfrm>
        </p:spPr>
        <p:txBody>
          <a:bodyPr rtlCol="0" anchor="t"/>
          <a:lstStyle>
            <a:lvl1pPr marL="0" indent="0" algn="ctr" rtl="0">
              <a:spcBef>
                <a:spcPts val="0"/>
              </a:spcBef>
              <a:buNone/>
              <a:defRPr sz="2000" cap="all" baseline="0">
                <a:solidFill>
                  <a:schemeClr val="tx1"/>
                </a:solidFill>
              </a:defRPr>
            </a:lvl1pPr>
            <a:lvl2pPr marL="4572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/>
              <a:pPr rtl="0"/>
              <a:t>‹#›</a:t>
            </a:fld>
            <a:endParaRPr/>
          </a:p>
        </p:txBody>
      </p:sp>
      <p:grpSp>
        <p:nvGrpSpPr>
          <p:cNvPr id="13" name="Группа 12"/>
          <p:cNvGrpSpPr/>
          <p:nvPr/>
        </p:nvGrpSpPr>
        <p:grpSpPr>
          <a:xfrm>
            <a:off x="3273781" y="3475736"/>
            <a:ext cx="5641265" cy="54864"/>
            <a:chOff x="2455975" y="2588441"/>
            <a:chExt cx="4232051" cy="41148"/>
          </a:xfrm>
        </p:grpSpPr>
        <p:sp>
          <p:nvSpPr>
            <p:cNvPr id="14" name="Овал 13"/>
            <p:cNvSpPr/>
            <p:nvPr/>
          </p:nvSpPr>
          <p:spPr>
            <a:xfrm>
              <a:off x="6642306" y="2588441"/>
              <a:ext cx="45720" cy="41148"/>
            </a:xfrm>
            <a:prstGeom prst="ellipse">
              <a:avLst/>
            </a:prstGeom>
            <a:solidFill>
              <a:schemeClr val="tx1"/>
            </a:solidFill>
            <a:ln w="264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sp>
          <p:nvSpPr>
            <p:cNvPr id="15" name="Овал 14"/>
            <p:cNvSpPr/>
            <p:nvPr/>
          </p:nvSpPr>
          <p:spPr>
            <a:xfrm>
              <a:off x="2455975" y="2588441"/>
              <a:ext cx="45720" cy="41148"/>
            </a:xfrm>
            <a:prstGeom prst="ellipse">
              <a:avLst/>
            </a:prstGeom>
            <a:solidFill>
              <a:schemeClr val="tx1"/>
            </a:solidFill>
            <a:ln w="264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grpSp>
          <p:nvGrpSpPr>
            <p:cNvPr id="16" name="Группа 15"/>
            <p:cNvGrpSpPr/>
            <p:nvPr/>
          </p:nvGrpSpPr>
          <p:grpSpPr>
            <a:xfrm>
              <a:off x="2563229" y="2594391"/>
              <a:ext cx="4023360" cy="29249"/>
              <a:chOff x="2550323" y="3458731"/>
              <a:chExt cx="4023360" cy="38998"/>
            </a:xfrm>
          </p:grpSpPr>
          <p:cxnSp>
            <p:nvCxnSpPr>
              <p:cNvPr id="17" name="Прямая соединительная линия 16"/>
              <p:cNvCxnSpPr/>
              <p:nvPr/>
            </p:nvCxnSpPr>
            <p:spPr>
              <a:xfrm>
                <a:off x="2550323" y="3458731"/>
                <a:ext cx="402336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  <p:cxnSp>
            <p:nvCxnSpPr>
              <p:cNvPr id="18" name="Прямая соединительная линия 17"/>
              <p:cNvCxnSpPr/>
              <p:nvPr/>
            </p:nvCxnSpPr>
            <p:spPr>
              <a:xfrm>
                <a:off x="2550323" y="3497729"/>
                <a:ext cx="402336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xmlns="" val="5526282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типа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18883" y="1803400"/>
            <a:ext cx="4773956" cy="4267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800"/>
            </a:lvl6pPr>
            <a:lvl7pPr algn="l" rtl="0">
              <a:defRPr sz="1800"/>
            </a:lvl7pPr>
            <a:lvl8pPr algn="l" rtl="0">
              <a:defRPr sz="1800"/>
            </a:lvl8pPr>
            <a:lvl9pPr algn="l" rtl="0">
              <a:defRPr sz="18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5986" y="1803400"/>
            <a:ext cx="4773956" cy="4267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800"/>
            </a:lvl6pPr>
            <a:lvl7pPr algn="l" rtl="0">
              <a:defRPr sz="1800"/>
            </a:lvl7pPr>
            <a:lvl8pPr algn="l" rtl="0">
              <a:defRPr sz="1800" baseline="0"/>
            </a:lvl8pPr>
            <a:lvl9pPr algn="l" rtl="0">
              <a:defRPr sz="1800" baseline="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/>
              <a:pPr rtl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8607757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22945" y="1803400"/>
            <a:ext cx="4769806" cy="711200"/>
          </a:xfrm>
        </p:spPr>
        <p:txBody>
          <a:bodyPr rtlCol="0" anchor="ctr">
            <a:normAutofit/>
          </a:bodyPr>
          <a:lstStyle>
            <a:lvl1pPr marL="0" indent="0" algn="l" rtl="0">
              <a:lnSpc>
                <a:spcPct val="90000"/>
              </a:lnSpc>
              <a:spcBef>
                <a:spcPts val="0"/>
              </a:spcBef>
              <a:buNone/>
              <a:defRPr sz="20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18883" y="2514600"/>
            <a:ext cx="4773956" cy="3556000"/>
          </a:xfrm>
        </p:spPr>
        <p:txBody>
          <a:bodyPr rtlCol="0">
            <a:normAutofit/>
          </a:bodyPr>
          <a:lstStyle>
            <a:lvl1pPr algn="l" rtl="0">
              <a:spcBef>
                <a:spcPts val="1600"/>
              </a:spcBef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00049" y="1803400"/>
            <a:ext cx="4769806" cy="711200"/>
          </a:xfrm>
        </p:spPr>
        <p:txBody>
          <a:bodyPr rtlCol="0" anchor="ctr">
            <a:normAutofit/>
          </a:bodyPr>
          <a:lstStyle>
            <a:lvl1pPr marL="0" indent="0" algn="l" rtl="0">
              <a:lnSpc>
                <a:spcPct val="90000"/>
              </a:lnSpc>
              <a:spcBef>
                <a:spcPts val="0"/>
              </a:spcBef>
              <a:buNone/>
              <a:defRPr sz="20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5986" y="2514600"/>
            <a:ext cx="4773956" cy="3556000"/>
          </a:xfrm>
        </p:spPr>
        <p:txBody>
          <a:bodyPr rtlCol="0">
            <a:normAutofit/>
          </a:bodyPr>
          <a:lstStyle>
            <a:lvl1pPr algn="l" rtl="0">
              <a:spcBef>
                <a:spcPts val="1600"/>
              </a:spcBef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/>
              <a:pPr rtl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7425832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/>
              <a:pPr rtl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5659345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/>
              <a:pPr rtl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212877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 anchor="b">
            <a:normAutofit/>
          </a:bodyPr>
          <a:lstStyle>
            <a:lvl1pPr algn="l" rtl="0">
              <a:defRPr sz="3200" b="0"/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18883" y="1803400"/>
            <a:ext cx="6602281" cy="4267201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 baseline="0"/>
            </a:lvl8pPr>
            <a:lvl9pPr algn="l" rtl="0">
              <a:defRPr sz="1600" baseline="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8125883" y="1803400"/>
            <a:ext cx="2844060" cy="4267201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20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/>
              <a:pPr rtl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8586462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 anchor="b">
            <a:normAutofit/>
          </a:bodyPr>
          <a:lstStyle>
            <a:lvl1pPr algn="l" rtl="0">
              <a:defRPr sz="3200" b="0"/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8" name="Прямоугольник 7"/>
          <p:cNvSpPr/>
          <p:nvPr/>
        </p:nvSpPr>
        <p:spPr>
          <a:xfrm>
            <a:off x="1218883" y="1803400"/>
            <a:ext cx="6602280" cy="426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idx="1"/>
          </p:nvPr>
        </p:nvSpPr>
        <p:spPr>
          <a:xfrm>
            <a:off x="1338739" y="1925320"/>
            <a:ext cx="6362567" cy="4023360"/>
          </a:xfrm>
          <a:solidFill>
            <a:schemeClr val="bg2"/>
          </a:solidFill>
        </p:spPr>
        <p:txBody>
          <a:bodyPr tIns="914400"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ru-RU" smtClean="0"/>
              <a:t>Вставка рисунка</a:t>
            </a: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25883" y="1803401"/>
            <a:ext cx="2844060" cy="4165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20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/>
              <a:pPr rtl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4050573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sz="240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04721" y="301752"/>
            <a:ext cx="11579384" cy="6254496"/>
          </a:xfrm>
          <a:prstGeom prst="roundRect">
            <a:avLst>
              <a:gd name="adj" fmla="val 2341"/>
            </a:avLst>
          </a:prstGeom>
          <a:solidFill>
            <a:srgbClr val="FFFFFF"/>
          </a:solidFill>
          <a:ln>
            <a:noFill/>
          </a:ln>
          <a:effectLst>
            <a:innerShdw blurRad="508000">
              <a:srgbClr val="FFD14B">
                <a:alpha val="69804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168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t>Стиль образца заголовка</a:t>
            </a:r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218883" y="1803400"/>
            <a:ext cx="975106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t>Щелкните, чтобы изменить стили текста образца слайда</a:t>
            </a:r>
          </a:p>
          <a:p>
            <a:pPr lvl="1" rtl="0"/>
            <a:r>
              <a:t>Второй уровень</a:t>
            </a:r>
          </a:p>
          <a:p>
            <a:pPr lvl="2" rtl="0"/>
            <a:r>
              <a:t>Третий уровень</a:t>
            </a:r>
          </a:p>
          <a:p>
            <a:pPr lvl="3" rtl="0"/>
            <a:r>
              <a:t>Четвертый уровень</a:t>
            </a:r>
          </a:p>
          <a:p>
            <a:pPr lvl="4" rtl="0"/>
            <a:r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218882" y="6172200"/>
            <a:ext cx="741487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836898" y="6172200"/>
            <a:ext cx="1218883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258928" y="6172200"/>
            <a:ext cx="711015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DF28FB93-0A08-4E7D-8E63-9EFA29F1E093}" type="slidenum">
              <a:rPr/>
              <a:pPr rtl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507221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6888" indent="-246888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0392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52144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53896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55648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057400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359152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660904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ru" dirty="0" smtClean="0"/>
              <a:t>Хобби-клуб</a:t>
            </a:r>
            <a:br>
              <a:rPr lang="ru" dirty="0" smtClean="0"/>
            </a:br>
            <a:r>
              <a:rPr lang="ru" dirty="0" smtClean="0"/>
              <a:t>«Игровой перекрёсток»</a:t>
            </a:r>
            <a:endParaRPr lang="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Автор и составитель:</a:t>
            </a:r>
          </a:p>
          <a:p>
            <a:pPr rtl="0"/>
            <a:r>
              <a:rPr lang="ru-RU" dirty="0" smtClean="0"/>
              <a:t>Социальный педагог </a:t>
            </a:r>
            <a:r>
              <a:rPr lang="ru-RU" dirty="0" err="1" smtClean="0"/>
              <a:t>Оср</a:t>
            </a:r>
            <a:r>
              <a:rPr lang="ru-RU" dirty="0" smtClean="0"/>
              <a:t> (</a:t>
            </a:r>
            <a:r>
              <a:rPr lang="ru-RU" dirty="0" err="1" smtClean="0"/>
              <a:t>вп</a:t>
            </a:r>
            <a:r>
              <a:rPr lang="ru-RU" dirty="0" smtClean="0"/>
              <a:t>)</a:t>
            </a:r>
          </a:p>
          <a:p>
            <a:pPr rtl="0"/>
            <a:r>
              <a:rPr lang="ru-RU" dirty="0" err="1" smtClean="0"/>
              <a:t>Валугин</a:t>
            </a:r>
            <a:r>
              <a:rPr lang="ru-RU" dirty="0" smtClean="0"/>
              <a:t> роман Алексеевич</a:t>
            </a:r>
            <a:endParaRPr lang="ru" dirty="0"/>
          </a:p>
        </p:txBody>
      </p:sp>
    </p:spTree>
    <p:extLst>
      <p:ext uri="{BB962C8B-B14F-4D97-AF65-F5344CB8AC3E}">
        <p14:creationId xmlns:p14="http://schemas.microsoft.com/office/powerpoint/2010/main" xmlns="" val="27075430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8883" y="285728"/>
            <a:ext cx="6603721" cy="1500198"/>
          </a:xfrm>
        </p:spPr>
        <p:txBody>
          <a:bodyPr>
            <a:noAutofit/>
          </a:bodyPr>
          <a:lstStyle/>
          <a:p>
            <a:pPr algn="ctr"/>
            <a:r>
              <a:rPr lang="ru-RU" sz="7200" dirty="0" smtClean="0"/>
              <a:t>Актуальность</a:t>
            </a:r>
            <a:endParaRPr lang="ru-RU" sz="72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97868" y="1844824"/>
            <a:ext cx="6539618" cy="4248472"/>
          </a:xfrm>
        </p:spPr>
        <p:txBody>
          <a:bodyPr>
            <a:normAutofit/>
          </a:bodyPr>
          <a:lstStyle/>
          <a:p>
            <a:pPr marL="571500" indent="-571500" algn="just">
              <a:buFont typeface="+mj-lt"/>
              <a:buAutoNum type="romanUcPeriod"/>
            </a:pPr>
            <a:r>
              <a:rPr lang="ru-RU" sz="2800" dirty="0" smtClean="0"/>
              <a:t>Развитие через современные настольные игры коммуникативных навыков у детей;</a:t>
            </a:r>
          </a:p>
          <a:p>
            <a:pPr marL="571500" indent="-571500" algn="just">
              <a:buFont typeface="+mj-lt"/>
              <a:buAutoNum type="romanUcPeriod"/>
            </a:pPr>
            <a:r>
              <a:rPr lang="ru-RU" sz="2800" dirty="0"/>
              <a:t>Развитие через современные настольные игры </a:t>
            </a:r>
            <a:r>
              <a:rPr lang="ru-RU" sz="2800" dirty="0" smtClean="0"/>
              <a:t>у детей способностей к анализу и к умозаключению;</a:t>
            </a:r>
          </a:p>
          <a:p>
            <a:pPr marL="571500" indent="-571500" algn="just">
              <a:buFont typeface="+mj-lt"/>
              <a:buAutoNum type="romanUcPeriod"/>
            </a:pPr>
            <a:r>
              <a:rPr lang="ru-RU" sz="2800" dirty="0" smtClean="0"/>
              <a:t>Смена досуговой деятельности (из виртуального в реальный мир).</a:t>
            </a:r>
            <a:endParaRPr lang="ru-RU" sz="2800" dirty="0"/>
          </a:p>
        </p:txBody>
      </p:sp>
      <p:pic>
        <p:nvPicPr>
          <p:cNvPr id="1026" name="Picture 2" descr="H:\2. Планы\План (Ролёвки)\Хобби-клуб Игровой переулок\Лого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66620" y="1788777"/>
            <a:ext cx="3744416" cy="43080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6901602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8883" y="285728"/>
            <a:ext cx="6603721" cy="1500198"/>
          </a:xfrm>
        </p:spPr>
        <p:txBody>
          <a:bodyPr>
            <a:noAutofit/>
          </a:bodyPr>
          <a:lstStyle/>
          <a:p>
            <a:pPr algn="ctr"/>
            <a:r>
              <a:rPr lang="ru-RU" sz="7200" dirty="0" smtClean="0"/>
              <a:t>Цель</a:t>
            </a:r>
            <a:endParaRPr lang="ru-RU" sz="72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97868" y="1844824"/>
            <a:ext cx="6539618" cy="4248472"/>
          </a:xfrm>
        </p:spPr>
        <p:txBody>
          <a:bodyPr>
            <a:norm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2800" dirty="0" smtClean="0"/>
              <a:t>Развитие </a:t>
            </a:r>
            <a:r>
              <a:rPr lang="ru-RU" sz="2800" dirty="0"/>
              <a:t>через современные настольные игры </a:t>
            </a:r>
            <a:r>
              <a:rPr lang="ru-RU" sz="2800" dirty="0" smtClean="0"/>
              <a:t>способностей </a:t>
            </a:r>
            <a:r>
              <a:rPr lang="ru-RU" sz="2800" dirty="0"/>
              <a:t>у </a:t>
            </a:r>
            <a:r>
              <a:rPr lang="ru-RU" sz="2800" dirty="0" smtClean="0"/>
              <a:t>воспитанников ОСР (ВП) к </a:t>
            </a:r>
            <a:r>
              <a:rPr lang="ru-RU" sz="2800" dirty="0"/>
              <a:t>анализу и к </a:t>
            </a:r>
            <a:r>
              <a:rPr lang="ru-RU" sz="2800" dirty="0" smtClean="0"/>
              <a:t>умозаключению, а также развитие</a:t>
            </a:r>
            <a:r>
              <a:rPr lang="ru-RU" sz="2800" dirty="0"/>
              <a:t> </a:t>
            </a:r>
            <a:r>
              <a:rPr lang="ru-RU" sz="2800" dirty="0" smtClean="0"/>
              <a:t>у них коммуникативных навыков.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4665071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8883" y="285728"/>
            <a:ext cx="6603721" cy="1500198"/>
          </a:xfrm>
        </p:spPr>
        <p:txBody>
          <a:bodyPr>
            <a:noAutofit/>
          </a:bodyPr>
          <a:lstStyle/>
          <a:p>
            <a:pPr algn="ctr"/>
            <a:r>
              <a:rPr lang="ru-RU" sz="7200" dirty="0" smtClean="0"/>
              <a:t>Задачи</a:t>
            </a:r>
            <a:endParaRPr lang="ru-RU" sz="72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97868" y="1844824"/>
            <a:ext cx="6539618" cy="4248472"/>
          </a:xfrm>
        </p:spPr>
        <p:txBody>
          <a:bodyPr>
            <a:normAutofit/>
          </a:bodyPr>
          <a:lstStyle/>
          <a:p>
            <a:pPr marL="571500" indent="-571500" algn="just">
              <a:buFont typeface="+mj-lt"/>
              <a:buAutoNum type="romanUcPeriod"/>
            </a:pPr>
            <a:r>
              <a:rPr lang="ru-RU" sz="2400" dirty="0" smtClean="0"/>
              <a:t>Помощь воспитанникам </a:t>
            </a:r>
            <a:r>
              <a:rPr lang="ru-RU" sz="2400" dirty="0"/>
              <a:t>ОСР (ВП)</a:t>
            </a:r>
            <a:r>
              <a:rPr lang="ru-RU" sz="2400" dirty="0" smtClean="0"/>
              <a:t> в организации их досуга, не связанного с видеоиграми;</a:t>
            </a:r>
          </a:p>
          <a:p>
            <a:pPr marL="571500" indent="-571500" algn="just">
              <a:buFont typeface="+mj-lt"/>
              <a:buAutoNum type="romanUcPeriod"/>
            </a:pPr>
            <a:r>
              <a:rPr lang="ru-RU" sz="2400" dirty="0" smtClean="0"/>
              <a:t>Создание условий для формирования благоприятной коммуникации между воспитанниками ОСР (ВП) во время игрового процесса;</a:t>
            </a:r>
            <a:endParaRPr lang="en-US" sz="2400" dirty="0" smtClean="0"/>
          </a:p>
          <a:p>
            <a:pPr marL="571500" indent="-571500" algn="just">
              <a:buFont typeface="+mj-lt"/>
              <a:buAutoNum type="romanUcPeriod"/>
            </a:pPr>
            <a:r>
              <a:rPr lang="ru-RU" sz="2400" dirty="0" smtClean="0"/>
              <a:t>Курирование воспитанников ОСР (ВП) в игровом процессе.</a:t>
            </a:r>
          </a:p>
        </p:txBody>
      </p:sp>
    </p:spTree>
    <p:extLst>
      <p:ext uri="{BB962C8B-B14F-4D97-AF65-F5344CB8AC3E}">
        <p14:creationId xmlns:p14="http://schemas.microsoft.com/office/powerpoint/2010/main" xmlns="" val="24359031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8883" y="285728"/>
            <a:ext cx="6603721" cy="1500198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Как проходят</a:t>
            </a:r>
            <a:br>
              <a:rPr lang="ru-RU" sz="4400" dirty="0" smtClean="0"/>
            </a:br>
            <a:r>
              <a:rPr lang="ru-RU" sz="4400" dirty="0" err="1" smtClean="0"/>
              <a:t>словесно-роллевые</a:t>
            </a:r>
            <a:r>
              <a:rPr lang="ru-RU" sz="4400" dirty="0" smtClean="0"/>
              <a:t> игры</a:t>
            </a:r>
            <a:endParaRPr lang="ru-RU" sz="4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97868" y="1844824"/>
            <a:ext cx="6539618" cy="4248472"/>
          </a:xfrm>
        </p:spPr>
        <p:txBody>
          <a:bodyPr>
            <a:noAutofit/>
          </a:bodyPr>
          <a:lstStyle/>
          <a:p>
            <a:pPr indent="-571500" algn="just">
              <a:lnSpc>
                <a:spcPct val="100000"/>
              </a:lnSpc>
              <a:spcBef>
                <a:spcPts val="0"/>
              </a:spcBef>
            </a:pPr>
            <a:r>
              <a:rPr lang="en-US" sz="1800" dirty="0" smtClean="0"/>
              <a:t>I. </a:t>
            </a:r>
            <a:r>
              <a:rPr lang="ru-RU" sz="1800" dirty="0" smtClean="0"/>
              <a:t>Подготовка к игре: </a:t>
            </a:r>
          </a:p>
          <a:p>
            <a:pPr indent="-571500" algn="just">
              <a:lnSpc>
                <a:spcPct val="100000"/>
              </a:lnSpc>
              <a:spcBef>
                <a:spcPts val="0"/>
              </a:spcBef>
            </a:pPr>
            <a:r>
              <a:rPr lang="en-US" sz="1800" dirty="0" smtClean="0"/>
              <a:t>    </a:t>
            </a:r>
            <a:r>
              <a:rPr lang="ru-RU" sz="1800" dirty="0" smtClean="0"/>
              <a:t>– прописывание 1-ой сессии;</a:t>
            </a:r>
          </a:p>
          <a:p>
            <a:pPr indent="-571500" algn="just">
              <a:lnSpc>
                <a:spcPct val="100000"/>
              </a:lnSpc>
              <a:spcBef>
                <a:spcPts val="0"/>
              </a:spcBef>
            </a:pPr>
            <a:r>
              <a:rPr lang="en-US" sz="1800" dirty="0" smtClean="0"/>
              <a:t>    </a:t>
            </a:r>
            <a:r>
              <a:rPr lang="ru-RU" sz="1800" dirty="0" smtClean="0"/>
              <a:t>– создание персонажей;</a:t>
            </a:r>
          </a:p>
          <a:p>
            <a:pPr indent="-571500" algn="just">
              <a:lnSpc>
                <a:spcPct val="100000"/>
              </a:lnSpc>
              <a:spcBef>
                <a:spcPts val="0"/>
              </a:spcBef>
            </a:pPr>
            <a:r>
              <a:rPr lang="en-US" sz="1800" dirty="0" smtClean="0"/>
              <a:t>    </a:t>
            </a:r>
            <a:r>
              <a:rPr lang="ru-RU" sz="1800" dirty="0" smtClean="0"/>
              <a:t>– </a:t>
            </a:r>
            <a:r>
              <a:rPr lang="ru-RU" sz="1800" dirty="0" smtClean="0"/>
              <a:t>проведение пробной игры «Комната».</a:t>
            </a:r>
          </a:p>
          <a:p>
            <a:pPr indent="-571500" algn="just">
              <a:lnSpc>
                <a:spcPct val="100000"/>
              </a:lnSpc>
              <a:spcBef>
                <a:spcPts val="0"/>
              </a:spcBef>
            </a:pPr>
            <a:endParaRPr lang="en-US" sz="1800" dirty="0" smtClean="0"/>
          </a:p>
          <a:p>
            <a:pPr indent="-571500" algn="just">
              <a:lnSpc>
                <a:spcPct val="100000"/>
              </a:lnSpc>
              <a:spcBef>
                <a:spcPts val="0"/>
              </a:spcBef>
            </a:pPr>
            <a:r>
              <a:rPr lang="en-US" sz="1800" dirty="0" smtClean="0"/>
              <a:t>II.</a:t>
            </a:r>
            <a:r>
              <a:rPr lang="ru-RU" sz="1800" dirty="0" smtClean="0"/>
              <a:t> Проведение сессий:</a:t>
            </a:r>
          </a:p>
          <a:p>
            <a:pPr indent="-571500" algn="just">
              <a:lnSpc>
                <a:spcPct val="100000"/>
              </a:lnSpc>
              <a:spcBef>
                <a:spcPts val="0"/>
              </a:spcBef>
            </a:pPr>
            <a:r>
              <a:rPr lang="en-US" sz="1800" dirty="0" smtClean="0"/>
              <a:t>     </a:t>
            </a:r>
            <a:r>
              <a:rPr lang="ru-RU" sz="1800" dirty="0" smtClean="0"/>
              <a:t>– </a:t>
            </a:r>
            <a:r>
              <a:rPr lang="ru-RU" sz="1800" dirty="0" err="1" smtClean="0"/>
              <a:t>подстраивание</a:t>
            </a:r>
            <a:r>
              <a:rPr lang="ru-RU" sz="1800" dirty="0" smtClean="0"/>
              <a:t> повествования под игроков;</a:t>
            </a:r>
          </a:p>
          <a:p>
            <a:pPr indent="-571500" algn="just">
              <a:lnSpc>
                <a:spcPct val="100000"/>
              </a:lnSpc>
              <a:spcBef>
                <a:spcPts val="0"/>
              </a:spcBef>
            </a:pPr>
            <a:r>
              <a:rPr lang="en-US" sz="1800" dirty="0" smtClean="0"/>
              <a:t>     </a:t>
            </a:r>
            <a:r>
              <a:rPr lang="ru-RU" sz="1800" dirty="0" smtClean="0"/>
              <a:t>– улучшение персонажей игроков по окончанию сессии;</a:t>
            </a:r>
          </a:p>
          <a:p>
            <a:pPr indent="-571500" algn="just">
              <a:lnSpc>
                <a:spcPct val="100000"/>
              </a:lnSpc>
              <a:spcBef>
                <a:spcPts val="0"/>
              </a:spcBef>
            </a:pPr>
            <a:r>
              <a:rPr lang="en-US" sz="1800" dirty="0" smtClean="0"/>
              <a:t>     </a:t>
            </a:r>
            <a:r>
              <a:rPr lang="ru-RU" sz="1800" dirty="0" smtClean="0"/>
              <a:t>– анализ игровой сессии специалистом.</a:t>
            </a:r>
          </a:p>
          <a:p>
            <a:pPr indent="-571500" algn="just">
              <a:lnSpc>
                <a:spcPct val="100000"/>
              </a:lnSpc>
              <a:spcBef>
                <a:spcPts val="0"/>
              </a:spcBef>
            </a:pPr>
            <a:endParaRPr lang="en-US" sz="1800" dirty="0" smtClean="0"/>
          </a:p>
          <a:p>
            <a:pPr indent="-571500" algn="just">
              <a:lnSpc>
                <a:spcPct val="100000"/>
              </a:lnSpc>
              <a:spcBef>
                <a:spcPts val="0"/>
              </a:spcBef>
            </a:pPr>
            <a:r>
              <a:rPr lang="en-US" sz="1800" dirty="0" smtClean="0"/>
              <a:t>III.</a:t>
            </a:r>
            <a:r>
              <a:rPr lang="ru-RU" sz="1800" dirty="0" smtClean="0"/>
              <a:t> Обсуждение игры по её окончанию:</a:t>
            </a:r>
            <a:endParaRPr lang="en-US" sz="1800" dirty="0" smtClean="0"/>
          </a:p>
          <a:p>
            <a:pPr indent="-571500" algn="just">
              <a:lnSpc>
                <a:spcPct val="100000"/>
              </a:lnSpc>
              <a:spcBef>
                <a:spcPts val="0"/>
              </a:spcBef>
            </a:pPr>
            <a:r>
              <a:rPr lang="en-US" sz="1800" dirty="0" smtClean="0"/>
              <a:t>     </a:t>
            </a:r>
            <a:r>
              <a:rPr lang="ru-RU" sz="1800" dirty="0" smtClean="0"/>
              <a:t>– обсуждение с игроками достигнутого ими финала;</a:t>
            </a:r>
          </a:p>
          <a:p>
            <a:pPr indent="-571500" algn="just">
              <a:lnSpc>
                <a:spcPct val="100000"/>
              </a:lnSpc>
              <a:spcBef>
                <a:spcPts val="0"/>
              </a:spcBef>
            </a:pPr>
            <a:r>
              <a:rPr lang="en-US" sz="1800" dirty="0" smtClean="0"/>
              <a:t>     </a:t>
            </a:r>
            <a:r>
              <a:rPr lang="ru-RU" sz="1800" dirty="0" smtClean="0"/>
              <a:t>– обсуждение с </a:t>
            </a:r>
            <a:r>
              <a:rPr lang="ru-RU" sz="1800" dirty="0" smtClean="0"/>
              <a:t>игроками </a:t>
            </a:r>
            <a:r>
              <a:rPr lang="ru-RU" sz="1800" dirty="0" smtClean="0"/>
              <a:t>пройденной ими игры;</a:t>
            </a:r>
          </a:p>
          <a:p>
            <a:pPr indent="-571500" algn="just">
              <a:lnSpc>
                <a:spcPct val="100000"/>
              </a:lnSpc>
              <a:spcBef>
                <a:spcPts val="0"/>
              </a:spcBef>
            </a:pPr>
            <a:r>
              <a:rPr lang="en-US" sz="1800" dirty="0" smtClean="0"/>
              <a:t>     </a:t>
            </a:r>
            <a:r>
              <a:rPr lang="ru-RU" sz="1800" dirty="0" smtClean="0"/>
              <a:t>– обсуждение с игроками определённых момент из</a:t>
            </a:r>
            <a:endParaRPr lang="en-US" sz="1800" dirty="0" smtClean="0"/>
          </a:p>
          <a:p>
            <a:pPr indent="-571500" algn="just">
              <a:lnSpc>
                <a:spcPct val="100000"/>
              </a:lnSpc>
              <a:spcBef>
                <a:spcPts val="0"/>
              </a:spcBef>
            </a:pPr>
            <a:r>
              <a:rPr lang="en-US" sz="1800" dirty="0" smtClean="0"/>
              <a:t>        </a:t>
            </a:r>
            <a:r>
              <a:rPr lang="ru-RU" sz="1800" dirty="0" smtClean="0"/>
              <a:t>игровых ситуаций.</a:t>
            </a:r>
          </a:p>
          <a:p>
            <a:pPr marL="571500" indent="-571500"/>
            <a:endParaRPr 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xmlns="" val="24359031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8883" y="285728"/>
            <a:ext cx="6603721" cy="1500198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Как проходят</a:t>
            </a:r>
            <a:br>
              <a:rPr lang="ru-RU" sz="4000" dirty="0" smtClean="0"/>
            </a:br>
            <a:r>
              <a:rPr lang="ru-RU" sz="4000" dirty="0" smtClean="0"/>
              <a:t>настольно-карточные игры</a:t>
            </a:r>
            <a:endParaRPr lang="ru-RU" sz="40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97868" y="1844824"/>
            <a:ext cx="6539618" cy="4248472"/>
          </a:xfrm>
        </p:spPr>
        <p:txBody>
          <a:bodyPr>
            <a:normAutofit/>
          </a:bodyPr>
          <a:lstStyle/>
          <a:p>
            <a:pPr indent="-571500">
              <a:lnSpc>
                <a:spcPct val="100000"/>
              </a:lnSpc>
              <a:spcBef>
                <a:spcPts val="0"/>
              </a:spcBef>
            </a:pPr>
            <a:r>
              <a:rPr lang="en-US" sz="1800" dirty="0" smtClean="0"/>
              <a:t>I. </a:t>
            </a:r>
            <a:r>
              <a:rPr lang="ru-RU" sz="1800" dirty="0" smtClean="0"/>
              <a:t>Подготовка к игре: </a:t>
            </a:r>
          </a:p>
          <a:p>
            <a:pPr indent="-571500">
              <a:lnSpc>
                <a:spcPct val="100000"/>
              </a:lnSpc>
              <a:spcBef>
                <a:spcPts val="0"/>
              </a:spcBef>
            </a:pPr>
            <a:r>
              <a:rPr lang="en-US" sz="1800" dirty="0" smtClean="0"/>
              <a:t>    </a:t>
            </a:r>
            <a:r>
              <a:rPr lang="ru-RU" sz="1800" dirty="0" smtClean="0"/>
              <a:t>– объяснение игровых правил игрокам;</a:t>
            </a:r>
          </a:p>
          <a:p>
            <a:pPr indent="-571500">
              <a:lnSpc>
                <a:spcPct val="100000"/>
              </a:lnSpc>
              <a:spcBef>
                <a:spcPts val="0"/>
              </a:spcBef>
            </a:pPr>
            <a:r>
              <a:rPr lang="en-US" sz="1800" dirty="0" smtClean="0"/>
              <a:t>    </a:t>
            </a:r>
            <a:r>
              <a:rPr lang="ru-RU" sz="1800" dirty="0" smtClean="0"/>
              <a:t>– создание </a:t>
            </a:r>
            <a:r>
              <a:rPr lang="ru-RU" sz="1800" dirty="0" smtClean="0"/>
              <a:t>игровых условий;</a:t>
            </a:r>
            <a:endParaRPr lang="ru-RU" sz="1800" dirty="0" smtClean="0"/>
          </a:p>
          <a:p>
            <a:pPr indent="-571500">
              <a:lnSpc>
                <a:spcPct val="100000"/>
              </a:lnSpc>
              <a:spcBef>
                <a:spcPts val="0"/>
              </a:spcBef>
            </a:pPr>
            <a:endParaRPr lang="en-US" sz="1800" dirty="0" smtClean="0"/>
          </a:p>
          <a:p>
            <a:pPr indent="-571500">
              <a:lnSpc>
                <a:spcPct val="100000"/>
              </a:lnSpc>
              <a:spcBef>
                <a:spcPts val="0"/>
              </a:spcBef>
            </a:pPr>
            <a:r>
              <a:rPr lang="en-US" sz="1800" dirty="0" smtClean="0"/>
              <a:t>II.</a:t>
            </a:r>
            <a:r>
              <a:rPr lang="ru-RU" sz="1800" dirty="0" smtClean="0"/>
              <a:t> Проведение </a:t>
            </a:r>
            <a:r>
              <a:rPr lang="ru-RU" sz="1800" dirty="0" smtClean="0"/>
              <a:t>игровой сессии:</a:t>
            </a:r>
            <a:endParaRPr lang="ru-RU" sz="1800" dirty="0" smtClean="0"/>
          </a:p>
          <a:p>
            <a:pPr indent="-571500">
              <a:lnSpc>
                <a:spcPct val="100000"/>
              </a:lnSpc>
              <a:spcBef>
                <a:spcPts val="0"/>
              </a:spcBef>
            </a:pPr>
            <a:r>
              <a:rPr lang="en-US" sz="1800" dirty="0" smtClean="0"/>
              <a:t>     </a:t>
            </a:r>
            <a:r>
              <a:rPr lang="ru-RU" sz="1800" dirty="0" smtClean="0"/>
              <a:t>– </a:t>
            </a:r>
            <a:r>
              <a:rPr lang="ru-RU" sz="1800" dirty="0" smtClean="0"/>
              <a:t>помощь игрокам советами;</a:t>
            </a:r>
            <a:endParaRPr lang="ru-RU" sz="1800" dirty="0" smtClean="0"/>
          </a:p>
          <a:p>
            <a:pPr indent="-571500">
              <a:lnSpc>
                <a:spcPct val="100000"/>
              </a:lnSpc>
              <a:spcBef>
                <a:spcPts val="0"/>
              </a:spcBef>
            </a:pPr>
            <a:r>
              <a:rPr lang="en-US" sz="1800" dirty="0" smtClean="0"/>
              <a:t>     </a:t>
            </a:r>
            <a:r>
              <a:rPr lang="ru-RU" sz="1800" dirty="0" smtClean="0"/>
              <a:t>– </a:t>
            </a:r>
            <a:r>
              <a:rPr lang="ru-RU" sz="1800" dirty="0" smtClean="0"/>
              <a:t>слежение за правильностью проведения игры;</a:t>
            </a:r>
            <a:endParaRPr lang="ru-RU" sz="1800" dirty="0" smtClean="0"/>
          </a:p>
          <a:p>
            <a:pPr indent="-571500">
              <a:lnSpc>
                <a:spcPct val="100000"/>
              </a:lnSpc>
              <a:spcBef>
                <a:spcPts val="0"/>
              </a:spcBef>
            </a:pPr>
            <a:r>
              <a:rPr lang="en-US" sz="1800" dirty="0" smtClean="0"/>
              <a:t>     </a:t>
            </a:r>
            <a:r>
              <a:rPr lang="ru-RU" sz="1800" dirty="0" smtClean="0"/>
              <a:t>– анализ игровой сессии специалистом.</a:t>
            </a:r>
          </a:p>
          <a:p>
            <a:pPr indent="-571500">
              <a:lnSpc>
                <a:spcPct val="100000"/>
              </a:lnSpc>
              <a:spcBef>
                <a:spcPts val="0"/>
              </a:spcBef>
            </a:pPr>
            <a:endParaRPr lang="en-US" sz="1800" dirty="0" smtClean="0"/>
          </a:p>
          <a:p>
            <a:pPr indent="-571500">
              <a:lnSpc>
                <a:spcPct val="100000"/>
              </a:lnSpc>
              <a:spcBef>
                <a:spcPts val="0"/>
              </a:spcBef>
            </a:pPr>
            <a:r>
              <a:rPr lang="en-US" sz="1800" dirty="0" smtClean="0"/>
              <a:t>III.</a:t>
            </a:r>
            <a:r>
              <a:rPr lang="ru-RU" sz="1800" dirty="0" smtClean="0"/>
              <a:t> Обсуждение игры по её окончанию:</a:t>
            </a:r>
            <a:endParaRPr lang="en-US" sz="1800" dirty="0" smtClean="0"/>
          </a:p>
          <a:p>
            <a:pPr indent="-571500">
              <a:lnSpc>
                <a:spcPct val="100000"/>
              </a:lnSpc>
              <a:spcBef>
                <a:spcPts val="0"/>
              </a:spcBef>
            </a:pPr>
            <a:r>
              <a:rPr lang="en-US" sz="1800" dirty="0" smtClean="0"/>
              <a:t>     </a:t>
            </a:r>
            <a:r>
              <a:rPr lang="ru-RU" sz="1800" dirty="0" smtClean="0"/>
              <a:t>– обсуждение с игроками достигнутого ими </a:t>
            </a:r>
            <a:r>
              <a:rPr lang="ru-RU" sz="1800" dirty="0" smtClean="0"/>
              <a:t>результата;</a:t>
            </a:r>
            <a:endParaRPr lang="ru-RU" sz="1800" dirty="0" smtClean="0"/>
          </a:p>
          <a:p>
            <a:pPr indent="-571500">
              <a:lnSpc>
                <a:spcPct val="100000"/>
              </a:lnSpc>
              <a:spcBef>
                <a:spcPts val="0"/>
              </a:spcBef>
            </a:pPr>
            <a:r>
              <a:rPr lang="en-US" sz="1800" dirty="0" smtClean="0"/>
              <a:t>     </a:t>
            </a:r>
            <a:r>
              <a:rPr lang="ru-RU" sz="1800" dirty="0" smtClean="0"/>
              <a:t>– обсуждение с </a:t>
            </a:r>
            <a:r>
              <a:rPr lang="ru-RU" sz="1800" dirty="0" smtClean="0"/>
              <a:t>игроками </a:t>
            </a:r>
            <a:r>
              <a:rPr lang="ru-RU" sz="1800" dirty="0" smtClean="0"/>
              <a:t>пройденной ими игры;</a:t>
            </a:r>
          </a:p>
          <a:p>
            <a:pPr indent="-571500">
              <a:lnSpc>
                <a:spcPct val="100000"/>
              </a:lnSpc>
              <a:spcBef>
                <a:spcPts val="0"/>
              </a:spcBef>
            </a:pPr>
            <a:r>
              <a:rPr lang="en-US" sz="1800" dirty="0" smtClean="0"/>
              <a:t>     </a:t>
            </a:r>
            <a:r>
              <a:rPr lang="ru-RU" sz="1800" dirty="0" smtClean="0"/>
              <a:t>– обсуждение с игроками определённых момент из</a:t>
            </a:r>
            <a:endParaRPr lang="en-US" sz="1800" dirty="0" smtClean="0"/>
          </a:p>
          <a:p>
            <a:pPr indent="-571500">
              <a:lnSpc>
                <a:spcPct val="100000"/>
              </a:lnSpc>
              <a:spcBef>
                <a:spcPts val="0"/>
              </a:spcBef>
            </a:pPr>
            <a:r>
              <a:rPr lang="en-US" sz="1800" dirty="0" smtClean="0"/>
              <a:t>        </a:t>
            </a:r>
            <a:r>
              <a:rPr lang="ru-RU" sz="1800" dirty="0" smtClean="0"/>
              <a:t>игровых ситуаций.</a:t>
            </a:r>
          </a:p>
        </p:txBody>
      </p:sp>
    </p:spTree>
    <p:extLst>
      <p:ext uri="{BB962C8B-B14F-4D97-AF65-F5344CB8AC3E}">
        <p14:creationId xmlns:p14="http://schemas.microsoft.com/office/powerpoint/2010/main" xmlns="" val="24359031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8883" y="285728"/>
            <a:ext cx="6603721" cy="1500198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/>
              <a:t>Достигнутые результаты</a:t>
            </a:r>
            <a:endParaRPr lang="ru-RU" sz="4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97868" y="1844824"/>
            <a:ext cx="6539618" cy="4248472"/>
          </a:xfrm>
        </p:spPr>
        <p:txBody>
          <a:bodyPr>
            <a:noAutofit/>
          </a:bodyPr>
          <a:lstStyle/>
          <a:p>
            <a:pPr marL="571500" indent="-571500" algn="just">
              <a:buFont typeface="+mj-lt"/>
              <a:buAutoNum type="romanUcPeriod"/>
            </a:pPr>
            <a:r>
              <a:rPr lang="ru-RU" dirty="0" smtClean="0"/>
              <a:t>Воспитанники начали проявлять повышенный интерес к проведению данных игры;</a:t>
            </a:r>
          </a:p>
          <a:p>
            <a:pPr marL="571500" indent="-571500" algn="just">
              <a:buFont typeface="+mj-lt"/>
              <a:buAutoNum type="romanUcPeriod"/>
            </a:pPr>
            <a:r>
              <a:rPr lang="ru-RU" dirty="0" smtClean="0"/>
              <a:t>Во время игрового процесса воспитанники выстраивают  коммуникативные связи, при которых некоторые проявляют себя с новой стороны;</a:t>
            </a:r>
          </a:p>
          <a:p>
            <a:pPr marL="571500" indent="-571500" algn="just">
              <a:buFont typeface="+mj-lt"/>
              <a:buAutoNum type="romanUcPeriod"/>
            </a:pPr>
            <a:r>
              <a:rPr lang="ru-RU" dirty="0" smtClean="0"/>
              <a:t>Во время игрового процесса наблюдается расширение культурного кругозора воспитанников;</a:t>
            </a:r>
          </a:p>
          <a:p>
            <a:pPr marL="571500" indent="-571500" algn="just">
              <a:buFont typeface="+mj-lt"/>
              <a:buAutoNum type="romanUcPeriod"/>
            </a:pPr>
            <a:r>
              <a:rPr lang="ru-RU" dirty="0" smtClean="0"/>
              <a:t>Также, во время игрового процесса наблюдается развитие способностей к анализу у воспитанников, по средством решения </a:t>
            </a:r>
            <a:r>
              <a:rPr lang="ru-RU" dirty="0" err="1" smtClean="0"/>
              <a:t>внутригровых</a:t>
            </a:r>
            <a:r>
              <a:rPr lang="ru-RU" dirty="0" smtClean="0"/>
              <a:t> ситуаций.</a:t>
            </a:r>
          </a:p>
        </p:txBody>
      </p:sp>
    </p:spTree>
    <p:extLst>
      <p:ext uri="{BB962C8B-B14F-4D97-AF65-F5344CB8AC3E}">
        <p14:creationId xmlns:p14="http://schemas.microsoft.com/office/powerpoint/2010/main" xmlns="" val="24359031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3772" y="431800"/>
            <a:ext cx="11521280" cy="4653384"/>
          </a:xfrm>
        </p:spPr>
        <p:txBody>
          <a:bodyPr>
            <a:normAutofit/>
          </a:bodyPr>
          <a:lstStyle/>
          <a:p>
            <a:pPr algn="ctr"/>
            <a:r>
              <a:rPr lang="ru-RU" sz="8000" dirty="0" smtClean="0"/>
              <a:t>Спасибо</a:t>
            </a:r>
            <a:br>
              <a:rPr lang="ru-RU" sz="8000" dirty="0" smtClean="0"/>
            </a:br>
            <a:r>
              <a:rPr lang="ru-RU" sz="8000" dirty="0" smtClean="0"/>
              <a:t>За</a:t>
            </a:r>
            <a:br>
              <a:rPr lang="ru-RU" sz="8000" dirty="0" smtClean="0"/>
            </a:br>
            <a:r>
              <a:rPr lang="ru-RU" sz="8000" dirty="0" smtClean="0"/>
              <a:t>Внимание</a:t>
            </a:r>
            <a:endParaRPr lang="ru-RU" sz="8000" dirty="0"/>
          </a:p>
        </p:txBody>
      </p:sp>
    </p:spTree>
    <p:extLst>
      <p:ext uri="{BB962C8B-B14F-4D97-AF65-F5344CB8AC3E}">
        <p14:creationId xmlns:p14="http://schemas.microsoft.com/office/powerpoint/2010/main" xmlns="" val="2850483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f02801059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50000"/>
              </a:schemeClr>
            </a:gs>
            <a:gs pos="60000">
              <a:schemeClr val="phClr">
                <a:shade val="20000"/>
                <a:satMod val="25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/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F02801059.potx" id="{C5FD5170-17AC-4815-968A-FDC1AAB6E99D}" vid="{74C691A5-1550-4555-B870-169F3443F41D}"/>
    </a:ext>
  </a:extLst>
</a:theme>
</file>

<file path=ppt/theme/theme2.xml><?xml version="1.0" encoding="utf-8"?>
<a:theme xmlns:a="http://schemas.openxmlformats.org/drawingml/2006/main" name="Тема Office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false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1360476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2011-12-12T13:37:00+00:00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2035-01-01T08:00:00+00:00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TP102801058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706496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REDMOND\v-soujap</DisplayName>
        <AccountId>1954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3ED4759-CFDD-43F0-817C-11D9197192B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ED80E12-3BE9-4746-820E-FFB249F467F2}">
  <ds:schemaRefs>
    <ds:schemaRef ds:uri="http://schemas.openxmlformats.org/package/2006/metadata/core-properties"/>
    <ds:schemaRef ds:uri="http://purl.org/dc/terms/"/>
    <ds:schemaRef ds:uri="http://purl.org/dc/elements/1.1/"/>
    <ds:schemaRef ds:uri="http://schemas.microsoft.com/office/2006/metadata/properties"/>
    <ds:schemaRef ds:uri="http://purl.org/dc/dcmitype/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4873beb7-5857-4685-be1f-d57550cc96cc"/>
  </ds:schemaRefs>
</ds:datastoreItem>
</file>

<file path=customXml/itemProps3.xml><?xml version="1.0" encoding="utf-8"?>
<ds:datastoreItem xmlns:ds="http://schemas.openxmlformats.org/officeDocument/2006/customXml" ds:itemID="{8D003AC8-209A-4321-A17C-1B7A2064339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tf02801059</Template>
  <TotalTime>122</TotalTime>
  <Words>360</Words>
  <Application>Microsoft Office PowerPoint</Application>
  <PresentationFormat>Произвольный</PresentationFormat>
  <Paragraphs>51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tf02801059</vt:lpstr>
      <vt:lpstr>Хобби-клуб «Игровой перекрёсток»</vt:lpstr>
      <vt:lpstr>Актуальность</vt:lpstr>
      <vt:lpstr>Цель</vt:lpstr>
      <vt:lpstr>Задачи</vt:lpstr>
      <vt:lpstr>Как проходят словесно-роллевые игры</vt:lpstr>
      <vt:lpstr>Как проходят настольно-карточные игры</vt:lpstr>
      <vt:lpstr>Достигнутые результаты</vt:lpstr>
      <vt:lpstr>Спасибо За Внимание</vt:lpstr>
    </vt:vector>
  </TitlesOfParts>
  <Company>diakov.net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Хобби-клуб «Игровой перекрёсток»</dc:title>
  <dc:creator>RePack by Diakov</dc:creator>
  <cp:lastModifiedBy>Toshiba</cp:lastModifiedBy>
  <cp:revision>27</cp:revision>
  <dcterms:created xsi:type="dcterms:W3CDTF">2017-10-18T06:30:43Z</dcterms:created>
  <dcterms:modified xsi:type="dcterms:W3CDTF">2017-12-15T04:01:26Z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