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82" r:id="rId11"/>
    <p:sldId id="283" r:id="rId12"/>
    <p:sldId id="284" r:id="rId13"/>
    <p:sldId id="267" r:id="rId14"/>
    <p:sldId id="268" r:id="rId15"/>
    <p:sldId id="285" r:id="rId16"/>
    <p:sldId id="270" r:id="rId17"/>
    <p:sldId id="278" r:id="rId18"/>
    <p:sldId id="286" r:id="rId19"/>
    <p:sldId id="289" r:id="rId20"/>
    <p:sldId id="271" r:id="rId21"/>
    <p:sldId id="287" r:id="rId22"/>
    <p:sldId id="272" r:id="rId23"/>
    <p:sldId id="288" r:id="rId24"/>
    <p:sldId id="273" r:id="rId25"/>
    <p:sldId id="274" r:id="rId26"/>
    <p:sldId id="275" r:id="rId27"/>
    <p:sldId id="276" r:id="rId28"/>
    <p:sldId id="279" r:id="rId29"/>
    <p:sldId id="280" r:id="rId30"/>
    <p:sldId id="281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980" autoAdjust="0"/>
  </p:normalViewPr>
  <p:slideViewPr>
    <p:cSldViewPr snapToGrid="0">
      <p:cViewPr varScale="1">
        <p:scale>
          <a:sx n="88" d="100"/>
          <a:sy n="88" d="100"/>
        </p:scale>
        <p:origin x="46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078E260-69CF-49FA-92FA-5CABF20561C3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A43A15A-BF02-4CE7-A34E-97DA997A098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6820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E260-69CF-49FA-92FA-5CABF20561C3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A15A-BF02-4CE7-A34E-97DA997A0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215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E260-69CF-49FA-92FA-5CABF20561C3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A15A-BF02-4CE7-A34E-97DA997A098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5513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E260-69CF-49FA-92FA-5CABF20561C3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A15A-BF02-4CE7-A34E-97DA997A098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746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E260-69CF-49FA-92FA-5CABF20561C3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A15A-BF02-4CE7-A34E-97DA997A0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152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E260-69CF-49FA-92FA-5CABF20561C3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A15A-BF02-4CE7-A34E-97DA997A098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3012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E260-69CF-49FA-92FA-5CABF20561C3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A15A-BF02-4CE7-A34E-97DA997A098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021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E260-69CF-49FA-92FA-5CABF20561C3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A15A-BF02-4CE7-A34E-97DA997A098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674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E260-69CF-49FA-92FA-5CABF20561C3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A15A-BF02-4CE7-A34E-97DA997A098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3377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E260-69CF-49FA-92FA-5CABF20561C3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A15A-BF02-4CE7-A34E-97DA997A0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378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E260-69CF-49FA-92FA-5CABF20561C3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A15A-BF02-4CE7-A34E-97DA997A098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0448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E260-69CF-49FA-92FA-5CABF20561C3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A15A-BF02-4CE7-A34E-97DA997A0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7519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E260-69CF-49FA-92FA-5CABF20561C3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A15A-BF02-4CE7-A34E-97DA997A098E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2722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E260-69CF-49FA-92FA-5CABF20561C3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A15A-BF02-4CE7-A34E-97DA997A098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373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E260-69CF-49FA-92FA-5CABF20561C3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A15A-BF02-4CE7-A34E-97DA997A0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422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E260-69CF-49FA-92FA-5CABF20561C3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A15A-BF02-4CE7-A34E-97DA997A098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54067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E260-69CF-49FA-92FA-5CABF20561C3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A15A-BF02-4CE7-A34E-97DA997A0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696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078E260-69CF-49FA-92FA-5CABF20561C3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A43A15A-BF02-4CE7-A34E-97DA997A0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37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mailto:uliapopova005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01106" y="1942014"/>
            <a:ext cx="6815669" cy="15327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ПАЛИТРА СПОРТА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39291" y="3474720"/>
            <a:ext cx="6974971" cy="1881051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«ШАГ К ДОЛГОЛЕТИЮ» </a:t>
            </a:r>
          </a:p>
          <a:p>
            <a:pPr algn="ctr">
              <a:lnSpc>
                <a:spcPct val="120000"/>
              </a:lnSpc>
            </a:pPr>
            <a:r>
              <a:rPr lang="ru-RU" sz="2000" b="1" dirty="0"/>
              <a:t>А</a:t>
            </a:r>
            <a:r>
              <a:rPr lang="ru-RU" sz="2000" b="1" dirty="0" smtClean="0"/>
              <a:t>втономная некоммерческая организация </a:t>
            </a:r>
          </a:p>
          <a:p>
            <a:pPr algn="ctr">
              <a:lnSpc>
                <a:spcPct val="120000"/>
              </a:lnSpc>
            </a:pPr>
            <a:r>
              <a:rPr lang="ru-RU" sz="2000" b="1" dirty="0" smtClean="0"/>
              <a:t>социально-общественной поддержки граждан </a:t>
            </a:r>
          </a:p>
          <a:p>
            <a:pPr algn="ctr">
              <a:lnSpc>
                <a:spcPct val="120000"/>
              </a:lnSpc>
            </a:pPr>
            <a:r>
              <a:rPr lang="ru-RU" sz="2000" b="1" dirty="0" smtClean="0"/>
              <a:t>г. Нефтекумск Ставропольский край</a:t>
            </a:r>
            <a:endParaRPr lang="ru-RU" sz="2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80"/>
          <a:stretch/>
        </p:blipFill>
        <p:spPr>
          <a:xfrm>
            <a:off x="10286327" y="221090"/>
            <a:ext cx="1674176" cy="1694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10550" r="5838" b="1758"/>
          <a:stretch/>
        </p:blipFill>
        <p:spPr>
          <a:xfrm>
            <a:off x="2520537" y="3740331"/>
            <a:ext cx="1349828" cy="13498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174" y="168193"/>
            <a:ext cx="1861048" cy="174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27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497254"/>
            <a:ext cx="9601196" cy="943619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Календарный план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7018386"/>
              </p:ext>
            </p:extLst>
          </p:nvPr>
        </p:nvGraphicFramePr>
        <p:xfrm>
          <a:off x="914399" y="1690254"/>
          <a:ext cx="10326255" cy="448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94526">
                  <a:extLst>
                    <a:ext uri="{9D8B030D-6E8A-4147-A177-3AD203B41FA5}">
                      <a16:colId xmlns:a16="http://schemas.microsoft.com/office/drawing/2014/main" val="1917215739"/>
                    </a:ext>
                  </a:extLst>
                </a:gridCol>
                <a:gridCol w="4031729">
                  <a:extLst>
                    <a:ext uri="{9D8B030D-6E8A-4147-A177-3AD203B41FA5}">
                      <a16:colId xmlns:a16="http://schemas.microsoft.com/office/drawing/2014/main" val="19685877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602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"Эстафета Друзей". Он пройдёт на закрытой спортивной площадке партнёра проекта "Палитра спорта" Муниципального бюджетного учреждения Спортивно-оздоровительного комплекса Старт города Нефтекумска, Ставропольского края.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14.10.2023-</a:t>
                      </a:r>
                    </a:p>
                    <a:p>
                      <a:pPr algn="ctr"/>
                      <a:r>
                        <a:rPr lang="ru-RU" dirty="0" smtClean="0"/>
                        <a:t>14.10.2023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3920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Мастер-класс «Йога для всех». Мероприятие пройдёт на закрытой спортивной площадке партнёра проекта "Палитра спорта" Муниципального бюджетного учреждения Спортивно-оздоровительного комплекса Старт города Нефтекумска, Ставропольского края.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18.11.2023-</a:t>
                      </a:r>
                    </a:p>
                    <a:p>
                      <a:pPr algn="ctr"/>
                      <a:r>
                        <a:rPr lang="ru-RU" dirty="0" smtClean="0"/>
                        <a:t>18.11.2023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569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Соревнование по плаванию «Золотая рыбка». Спортивное мероприятие состоится в бассейне на закрытой спортивной площадке партнёра проекта "Палитра спорта" Муниципального бюджетного учреждения Спортивно-оздоровительного комплекса Старт города Нефтекумска, Ставропольского края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16.12.2023-</a:t>
                      </a:r>
                    </a:p>
                    <a:p>
                      <a:pPr algn="ctr"/>
                      <a:r>
                        <a:rPr lang="ru-RU" dirty="0" smtClean="0"/>
                        <a:t>16.12.2023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8984074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-19858"/>
            <a:ext cx="815570" cy="8155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98673" y="55295"/>
            <a:ext cx="4093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1600" b="1" dirty="0" smtClean="0"/>
              <a:t>АНО «ШАГ К ДОЛГОЛЕТИЮ»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88407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497254"/>
            <a:ext cx="9601196" cy="943619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Календарный план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2289622"/>
              </p:ext>
            </p:extLst>
          </p:nvPr>
        </p:nvGraphicFramePr>
        <p:xfrm>
          <a:off x="870857" y="1440873"/>
          <a:ext cx="10450286" cy="475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0130">
                  <a:extLst>
                    <a:ext uri="{9D8B030D-6E8A-4147-A177-3AD203B41FA5}">
                      <a16:colId xmlns:a16="http://schemas.microsoft.com/office/drawing/2014/main" val="1917215739"/>
                    </a:ext>
                  </a:extLst>
                </a:gridCol>
                <a:gridCol w="4080156">
                  <a:extLst>
                    <a:ext uri="{9D8B030D-6E8A-4147-A177-3AD203B41FA5}">
                      <a16:colId xmlns:a16="http://schemas.microsoft.com/office/drawing/2014/main" val="19685877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602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Шашечный турнир «Дамка». Турнир по шашкам пройдёт для всех жителей города старшего поколения на площадке для настольных игр партнёра проекта "Палитра спорта" в Муниципальном бюджетном учреждении культуры "</a:t>
                      </a:r>
                      <a:r>
                        <a:rPr lang="ru-RU" dirty="0" err="1" smtClean="0"/>
                        <a:t>Нефтекумский</a:t>
                      </a:r>
                      <a:r>
                        <a:rPr lang="ru-RU" dirty="0" smtClean="0"/>
                        <a:t> многофункциональный культурный центр" </a:t>
                      </a:r>
                      <a:r>
                        <a:rPr lang="ru-RU" dirty="0" err="1" smtClean="0"/>
                        <a:t>Нефтекумского</a:t>
                      </a:r>
                      <a:r>
                        <a:rPr lang="ru-RU" dirty="0" smtClean="0"/>
                        <a:t> городского округа Ставропольского края.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20.01.2024-</a:t>
                      </a:r>
                    </a:p>
                    <a:p>
                      <a:pPr algn="ctr"/>
                      <a:r>
                        <a:rPr lang="ru-RU" dirty="0" smtClean="0"/>
                        <a:t>20.01.2024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3920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«Зимние забавы» игры, эстафеты на свежем воздухе. Мероприятие пройдёт на открытых площадках города с привлечением всех жителей города старшего поколения.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24.02.2024-</a:t>
                      </a:r>
                    </a:p>
                    <a:p>
                      <a:pPr algn="ctr"/>
                      <a:r>
                        <a:rPr lang="ru-RU" dirty="0" smtClean="0"/>
                        <a:t>24.02.2024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569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Мастер-класс по восточным оздоровительным практикам «Восток - дело тонкое» Мастер-класс по китайской оздоровительной практике пройдёт на закрытой спортивной площадке партнёра проекта "Палитра спорта" Муниципального бюджетного учреждения Спортивно-оздоровительного комплекса Старт города Нефтекумска, Ставропольского края.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24.03.2024-</a:t>
                      </a:r>
                    </a:p>
                    <a:p>
                      <a:pPr algn="ctr"/>
                      <a:r>
                        <a:rPr lang="ru-RU" dirty="0" smtClean="0"/>
                        <a:t>24.03.2024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8984074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-19858"/>
            <a:ext cx="815570" cy="8155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98673" y="55295"/>
            <a:ext cx="4093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1600" b="1" dirty="0" smtClean="0"/>
              <a:t>АНО «ШАГ К ДОЛГОЛЕТИЮ»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83413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497254"/>
            <a:ext cx="9601196" cy="943619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Календарный план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8119680"/>
              </p:ext>
            </p:extLst>
          </p:nvPr>
        </p:nvGraphicFramePr>
        <p:xfrm>
          <a:off x="870857" y="1690254"/>
          <a:ext cx="10369798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21068">
                  <a:extLst>
                    <a:ext uri="{9D8B030D-6E8A-4147-A177-3AD203B41FA5}">
                      <a16:colId xmlns:a16="http://schemas.microsoft.com/office/drawing/2014/main" val="1917215739"/>
                    </a:ext>
                  </a:extLst>
                </a:gridCol>
                <a:gridCol w="4048730">
                  <a:extLst>
                    <a:ext uri="{9D8B030D-6E8A-4147-A177-3AD203B41FA5}">
                      <a16:colId xmlns:a16="http://schemas.microsoft.com/office/drawing/2014/main" val="19685877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602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«День здоровья» весенний турнир по мини-футболу. Турнир пройдёт на открытой спортивной площадке стадиона партнёра проекта "Палитра спорта" Муниципального бюджетного учреждения Спортивно-оздоровительного комплекса Старт города Нефтекумска, Ставропольского края.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20.04.2024-</a:t>
                      </a:r>
                    </a:p>
                    <a:p>
                      <a:pPr algn="ctr"/>
                      <a:r>
                        <a:rPr lang="ru-RU" dirty="0" smtClean="0"/>
                        <a:t>20.04.2024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3920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Соревнование по кроссу «День бегуна». Оно пройдёт на открытой спортивной площадке партнёра проекта "Палитра спорта" Муниципального бюджетного учреждения Спортивно-оздоровительного комплекса Старт города Нефтекумска, Ставропольского края.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18.05.2024-</a:t>
                      </a:r>
                    </a:p>
                    <a:p>
                      <a:pPr algn="ctr"/>
                      <a:r>
                        <a:rPr lang="ru-RU" dirty="0" smtClean="0"/>
                        <a:t>18.05.2024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569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"Фестиваль йога для всех". Мероприятие пройдёт на открытой площадке города с привлечением всех жителей города Нефтекумска старшего поколения.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22.06.2024-</a:t>
                      </a:r>
                    </a:p>
                    <a:p>
                      <a:pPr algn="ctr"/>
                      <a:r>
                        <a:rPr lang="ru-RU" dirty="0" smtClean="0"/>
                        <a:t>22.06.2024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8984074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-19858"/>
            <a:ext cx="815570" cy="8155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98673" y="55295"/>
            <a:ext cx="4093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1600" b="1" dirty="0" smtClean="0"/>
              <a:t>АНО «ШАГ К ДОЛГОЛЕТИЮ»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57977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514" y="634509"/>
            <a:ext cx="10842172" cy="62163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 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Количественные   </a:t>
            </a:r>
            <a:r>
              <a:rPr lang="ru-RU" b="1" dirty="0" smtClean="0"/>
              <a:t>         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Качественные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9955212"/>
              </p:ext>
            </p:extLst>
          </p:nvPr>
        </p:nvGraphicFramePr>
        <p:xfrm>
          <a:off x="865517" y="1466027"/>
          <a:ext cx="10499169" cy="4535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9977">
                  <a:extLst>
                    <a:ext uri="{9D8B030D-6E8A-4147-A177-3AD203B41FA5}">
                      <a16:colId xmlns:a16="http://schemas.microsoft.com/office/drawing/2014/main" val="3418322440"/>
                    </a:ext>
                  </a:extLst>
                </a:gridCol>
                <a:gridCol w="3909192">
                  <a:extLst>
                    <a:ext uri="{9D8B030D-6E8A-4147-A177-3AD203B41FA5}">
                      <a16:colId xmlns:a16="http://schemas.microsoft.com/office/drawing/2014/main" val="957458614"/>
                    </a:ext>
                  </a:extLst>
                </a:gridCol>
              </a:tblGrid>
              <a:tr h="4535846">
                <a:tc>
                  <a:txBody>
                    <a:bodyPr/>
                    <a:lstStyle/>
                    <a:p>
                      <a:pPr algn="just">
                        <a:buFontTx/>
                        <a:buNone/>
                      </a:pPr>
                      <a:endParaRPr lang="ru-RU" sz="1600" baseline="0" dirty="0" smtClean="0"/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600" baseline="0" dirty="0" smtClean="0"/>
                        <a:t>У</a:t>
                      </a:r>
                      <a:r>
                        <a:rPr lang="ru-RU" sz="1600" dirty="0" smtClean="0"/>
                        <a:t> 600</a:t>
                      </a:r>
                      <a:r>
                        <a:rPr lang="ru-RU" sz="1600" baseline="0" dirty="0" smtClean="0"/>
                        <a:t> человек</a:t>
                      </a:r>
                      <a:r>
                        <a:rPr lang="ru-RU" sz="1600" dirty="0" smtClean="0"/>
                        <a:t> – граждан</a:t>
                      </a:r>
                      <a:r>
                        <a:rPr lang="ru-RU" sz="1600" baseline="0" dirty="0" smtClean="0"/>
                        <a:t> пожилого возраста </a:t>
                      </a:r>
                      <a:r>
                        <a:rPr lang="ru-RU" sz="1600" dirty="0" smtClean="0"/>
                        <a:t>НГО СК сформировано практическое знание по оздоровительным</a:t>
                      </a:r>
                      <a:r>
                        <a:rPr lang="ru-RU" sz="1600" baseline="0" dirty="0" smtClean="0"/>
                        <a:t> практикам</a:t>
                      </a:r>
                      <a:r>
                        <a:rPr lang="ru-RU" sz="1600" dirty="0" smtClean="0"/>
                        <a:t>;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600" dirty="0" smtClean="0"/>
                        <a:t> В рамках проекта планируется проведение 12 крупных мероприятий в год.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600" dirty="0" smtClean="0"/>
                        <a:t> Состав участников одного спортивного мероприятия в месяц с предполагаемым количеством 50 человек.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600" dirty="0" smtClean="0"/>
                        <a:t>Задействовано более 600 граждан старшего поколения за 2023-2024 гг..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600" dirty="0" smtClean="0"/>
                        <a:t>Представленный проект имеет социальную значимость. В настоящее время свыше</a:t>
                      </a:r>
                      <a:r>
                        <a:rPr lang="ru-RU" sz="1600" baseline="0" dirty="0" smtClean="0"/>
                        <a:t> 500 пожилых людей </a:t>
                      </a:r>
                      <a:r>
                        <a:rPr lang="ru-RU" sz="1600" dirty="0" smtClean="0"/>
                        <a:t>стали внимательнее относиться к своему здоровью, проявляют интерес к занятиям физкультурно-оздоровительной направленности. Физическая нагрузка, полученная на занятиях, является профилактикой многих заболеваний опорно-двигательного аппарата, сердечно - сосудистой системы, она направлена на улучшение обменных процессов в организме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endParaRPr lang="ru-RU" sz="1600" baseline="0" dirty="0" smtClean="0"/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ru-RU" sz="1600" baseline="0" dirty="0" smtClean="0"/>
                        <a:t>- У участников проекта сформировано устойчивое, осознанное отношение к здоровому образу жизни, что влечёт за собой ряд положительных результатов: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ru-RU" sz="1600" baseline="0" dirty="0" smtClean="0"/>
                        <a:t>- увеличение толерантности к физической нагрузке;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ru-RU" sz="1600" baseline="0" dirty="0" smtClean="0"/>
                        <a:t>- повышение качества жизни граждан пожилого возраста;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ru-RU" sz="1600" baseline="0" dirty="0" smtClean="0"/>
                        <a:t>- снижение обращений за медицинской помощью;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ru-RU" sz="1600" baseline="0" dirty="0" smtClean="0"/>
                        <a:t>- отсутствие признаков прогресса заболеваний; 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ru-RU" sz="1600" baseline="0" dirty="0" smtClean="0"/>
                        <a:t>- оказание психологической поддержки, удовлетворение духовных потребностей, повышение жизненной активности.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99001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-19858"/>
            <a:ext cx="815570" cy="8155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98673" y="55295"/>
            <a:ext cx="4093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1600" b="1" dirty="0" smtClean="0"/>
              <a:t>АНО «ШАГ К ДОЛГОЛЕТИЮ»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72667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37309"/>
            <a:ext cx="9601196" cy="5541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Команда проекта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380243"/>
              </p:ext>
            </p:extLst>
          </p:nvPr>
        </p:nvGraphicFramePr>
        <p:xfrm>
          <a:off x="628072" y="1277511"/>
          <a:ext cx="10933543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5">
                  <a:extLst>
                    <a:ext uri="{9D8B030D-6E8A-4147-A177-3AD203B41FA5}">
                      <a16:colId xmlns:a16="http://schemas.microsoft.com/office/drawing/2014/main" val="4121503688"/>
                    </a:ext>
                  </a:extLst>
                </a:gridCol>
                <a:gridCol w="1985818">
                  <a:extLst>
                    <a:ext uri="{9D8B030D-6E8A-4147-A177-3AD203B41FA5}">
                      <a16:colId xmlns:a16="http://schemas.microsoft.com/office/drawing/2014/main" val="3022243887"/>
                    </a:ext>
                  </a:extLst>
                </a:gridCol>
                <a:gridCol w="1533237">
                  <a:extLst>
                    <a:ext uri="{9D8B030D-6E8A-4147-A177-3AD203B41FA5}">
                      <a16:colId xmlns:a16="http://schemas.microsoft.com/office/drawing/2014/main" val="1748648726"/>
                    </a:ext>
                  </a:extLst>
                </a:gridCol>
                <a:gridCol w="1558633">
                  <a:extLst>
                    <a:ext uri="{9D8B030D-6E8A-4147-A177-3AD203B41FA5}">
                      <a16:colId xmlns:a16="http://schemas.microsoft.com/office/drawing/2014/main" val="206491439"/>
                    </a:ext>
                  </a:extLst>
                </a:gridCol>
              </a:tblGrid>
              <a:tr h="69339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Мероприятие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Общее руководство и сопровождение проекта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Руководство отдельными блоками проекта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Специалисты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971598"/>
                  </a:ext>
                </a:extLst>
              </a:tr>
              <a:tr h="1126760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/>
                        <a:t>Проведение мероприятия по созданию условий для проведения спортивно-оздоровительных мероприятий с гражданами пожилого возраста с целью укрепления здоровья.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Руководитель проекта,</a:t>
                      </a:r>
                      <a:r>
                        <a:rPr lang="ru-RU" baseline="0" dirty="0" smtClean="0"/>
                        <a:t> директор АНО "Шаг к долголетию"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Куратор 1</a:t>
                      </a:r>
                    </a:p>
                    <a:p>
                      <a:r>
                        <a:rPr lang="ru-RU" dirty="0" smtClean="0"/>
                        <a:t>Куратор 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Инструктор</a:t>
                      </a:r>
                      <a:r>
                        <a:rPr lang="ru-RU" baseline="0" dirty="0" smtClean="0"/>
                        <a:t> АФК, психолог.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7832292"/>
                  </a:ext>
                </a:extLst>
              </a:tr>
              <a:tr h="606717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/>
                        <a:t>Проведение мероприятий на повышение физической и социальной активности людей пожилого возраста.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Руководитель проекта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Куратор 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Инструктор</a:t>
                      </a:r>
                      <a:r>
                        <a:rPr lang="ru-RU" baseline="0" dirty="0" smtClean="0"/>
                        <a:t> АФК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0669374"/>
                  </a:ext>
                </a:extLst>
              </a:tr>
              <a:tr h="1126760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/>
                        <a:t>Проведение мероприятий по информированию населения о способах сохранения и укрепления физического и психического здоровья, пропаганду физической активности и спорта для граждан пожилого возраста.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Руководитель проекта,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ПРО БОНО волонтёр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Куратор 1, </a:t>
                      </a:r>
                    </a:p>
                    <a:p>
                      <a:r>
                        <a:rPr lang="ru-RU" dirty="0" smtClean="0"/>
                        <a:t>куратор 3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Инструктор</a:t>
                      </a:r>
                      <a:r>
                        <a:rPr lang="ru-RU" baseline="0" dirty="0" smtClean="0"/>
                        <a:t> АФК,</a:t>
                      </a:r>
                    </a:p>
                    <a:p>
                      <a:r>
                        <a:rPr lang="ru-RU" baseline="0" dirty="0" smtClean="0"/>
                        <a:t>куратор 3</a:t>
                      </a:r>
                    </a:p>
                    <a:p>
                      <a:endParaRPr lang="ru-RU" baseline="0" dirty="0" smtClean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0683331"/>
                  </a:ext>
                </a:extLst>
              </a:tr>
              <a:tr h="1386781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/>
                        <a:t>Организация работы уникальной коммуникативной площадки – клубов по интересам: клуб здоровья, литературы и искусства, волонтеров и социальных проектов, рисования, медиа-клуб (уникальный проект, обучающий пенсионеров журналистике и </a:t>
                      </a:r>
                      <a:r>
                        <a:rPr lang="ru-RU" sz="1800" baseline="0" dirty="0" err="1" smtClean="0"/>
                        <a:t>блогерству</a:t>
                      </a:r>
                      <a:r>
                        <a:rPr lang="ru-RU" sz="1800" baseline="0" dirty="0" smtClean="0"/>
                        <a:t>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Руководитель проекта,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ПРО БОНО</a:t>
                      </a:r>
                      <a:r>
                        <a:rPr lang="ru-RU" baseline="0" dirty="0" smtClean="0"/>
                        <a:t> волонтёр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Куратор 1, куратор 3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Инструктор</a:t>
                      </a:r>
                      <a:r>
                        <a:rPr lang="ru-RU" baseline="0" dirty="0" smtClean="0"/>
                        <a:t> АФК, медицинская сестра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944415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-19858"/>
            <a:ext cx="815570" cy="8155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98673" y="55295"/>
            <a:ext cx="4093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1600" b="1" dirty="0" smtClean="0"/>
              <a:t>АНО «ШАГ К ДОЛГОЛЕТИЮ»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88627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55782"/>
            <a:ext cx="9601196" cy="58189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Команда проекта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9889193"/>
              </p:ext>
            </p:extLst>
          </p:nvPr>
        </p:nvGraphicFramePr>
        <p:xfrm>
          <a:off x="618309" y="1237672"/>
          <a:ext cx="10943306" cy="5015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43306">
                  <a:extLst>
                    <a:ext uri="{9D8B030D-6E8A-4147-A177-3AD203B41FA5}">
                      <a16:colId xmlns:a16="http://schemas.microsoft.com/office/drawing/2014/main" val="1869954055"/>
                    </a:ext>
                  </a:extLst>
                </a:gridCol>
              </a:tblGrid>
              <a:tr h="5015081">
                <a:tc>
                  <a:txBody>
                    <a:bodyPr/>
                    <a:lstStyle/>
                    <a:p>
                      <a:pPr algn="just"/>
                      <a:endParaRPr lang="ru-RU" sz="1400" dirty="0" smtClean="0"/>
                    </a:p>
                    <a:p>
                      <a:pPr algn="just"/>
                      <a:r>
                        <a:rPr lang="ru-RU" sz="1400" dirty="0" smtClean="0"/>
                        <a:t>Руководитель</a:t>
                      </a:r>
                      <a:r>
                        <a:rPr lang="ru-RU" sz="1400" baseline="0" dirty="0" smtClean="0"/>
                        <a:t> и к</a:t>
                      </a:r>
                      <a:r>
                        <a:rPr lang="ru-RU" sz="1400" dirty="0" smtClean="0"/>
                        <a:t>уратор</a:t>
                      </a:r>
                      <a:r>
                        <a:rPr lang="ru-RU" sz="1400" baseline="0" dirty="0" smtClean="0"/>
                        <a:t> 1</a:t>
                      </a:r>
                      <a:r>
                        <a:rPr lang="ru-RU" sz="1400" dirty="0" smtClean="0"/>
                        <a:t> проекта: Тарасова</a:t>
                      </a:r>
                      <a:r>
                        <a:rPr lang="ru-RU" sz="1400" baseline="0" dirty="0" smtClean="0"/>
                        <a:t> Ирина Петровна </a:t>
                      </a:r>
                    </a:p>
                    <a:p>
                      <a:pPr algn="just"/>
                      <a:r>
                        <a:rPr lang="ru-RU" sz="1400" baseline="0" dirty="0" smtClean="0"/>
                        <a:t>Должность: инструктор по адаптивной физической культуре АНО «Шаг к долголетию»</a:t>
                      </a:r>
                    </a:p>
                    <a:p>
                      <a:pPr algn="just"/>
                      <a:r>
                        <a:rPr lang="ru-RU" sz="1400" baseline="0" dirty="0" smtClean="0"/>
                        <a:t>Рабочий тел: +7 905 442 0767</a:t>
                      </a:r>
                    </a:p>
                    <a:p>
                      <a:pPr algn="just"/>
                      <a:r>
                        <a:rPr lang="ru-RU" sz="1400" baseline="0" dirty="0" smtClean="0"/>
                        <a:t>Эл. почта руководителя:</a:t>
                      </a:r>
                      <a:r>
                        <a:rPr lang="en-US" sz="1400" baseline="0" dirty="0" smtClean="0"/>
                        <a:t> it9533750@gmail.com</a:t>
                      </a:r>
                      <a:endParaRPr lang="ru-RU" sz="1400" baseline="0" dirty="0" smtClean="0"/>
                    </a:p>
                    <a:p>
                      <a:pPr algn="just"/>
                      <a:r>
                        <a:rPr lang="ru-RU" sz="1400" b="1" baseline="0" dirty="0" smtClean="0"/>
                        <a:t>Опыт руководителя: педагог дополнительного образования отделения реабилитации детей и подростков с ограниченными возможностями здоровья, инструктор по адаптивной физической культуре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ru-RU" sz="1400" baseline="0" dirty="0" smtClean="0"/>
                        <a:t>отделения дневного пребывания граждан пожилого возраста и инвалидов государственного бюджетного учреждения социального обслуживания «</a:t>
                      </a:r>
                      <a:r>
                        <a:rPr lang="ru-RU" sz="1400" baseline="0" dirty="0" err="1" smtClean="0"/>
                        <a:t>Нефтекумский</a:t>
                      </a:r>
                      <a:r>
                        <a:rPr lang="ru-RU" sz="1400" baseline="0" dirty="0" smtClean="0"/>
                        <a:t> комплексный центр социального обслуживания населения»</a:t>
                      </a:r>
                    </a:p>
                    <a:p>
                      <a:pPr algn="just"/>
                      <a:r>
                        <a:rPr lang="ru-RU" sz="1400" baseline="0" dirty="0" smtClean="0"/>
                        <a:t>Образование: средне-специальное</a:t>
                      </a:r>
                    </a:p>
                    <a:p>
                      <a:pPr algn="just"/>
                      <a:r>
                        <a:rPr lang="ru-RU" sz="1400" baseline="0" dirty="0" smtClean="0"/>
                        <a:t>Образовательные организации и специальности: Будённовское педагогическое училище (1993-1997г.г.); «Академия здорового образа жизни Василия Скакуна» (2017 г.)</a:t>
                      </a:r>
                    </a:p>
                    <a:p>
                      <a:pPr algn="just"/>
                      <a:r>
                        <a:rPr lang="ru-RU" sz="1400" baseline="0" dirty="0" smtClean="0"/>
                        <a:t>Специальность: преподаватель начальных классов, преподаватель  физической культуры, преподаватель </a:t>
                      </a:r>
                      <a:r>
                        <a:rPr lang="ru-RU" sz="1400" baseline="0" dirty="0" err="1" smtClean="0"/>
                        <a:t>хатха</a:t>
                      </a:r>
                      <a:r>
                        <a:rPr lang="ru-RU" sz="1400" baseline="0" dirty="0" smtClean="0"/>
                        <a:t>-йоги.</a:t>
                      </a:r>
                    </a:p>
                    <a:p>
                      <a:pPr algn="just"/>
                      <a:r>
                        <a:rPr lang="ru-RU" sz="1400" b="1" dirty="0" smtClean="0"/>
                        <a:t>Опыт реализации социально-значимых проектов: автор и исполнитель </a:t>
                      </a:r>
                      <a:r>
                        <a:rPr lang="ru-RU" sz="1400" dirty="0" smtClean="0"/>
                        <a:t>проекта «Группа</a:t>
                      </a:r>
                      <a:r>
                        <a:rPr lang="ru-RU" sz="1400" baseline="0" dirty="0" smtClean="0"/>
                        <a:t> здоровья по восточным оздоровительным практикам» конкурса Ближний круг- 2020, в номинации «Забота о старших», направлен на изменение условий и образа жизни пожилых людей для оптимального функционирования их личности, путём сдерживания процессов старения и поддержания на достаточно высоком уровне функциональной деятельности всех органов и систем организма как в физическом, так и психическом плане, посредством проведения оздоровительных занятий восточными практиками. Автор и исполнитель социально-значимого проекта "Вперёд к Победе" Международной Премии «МЫ ВМЕСТЕ», 2022 г. и конкурса "МОЛОДЫ ДУШОЙ" - 2021, 2022 гг.. в номинации "Активное долголетие". Призёр "Первого Смотра - конкурса на лучшую презентацию профессионального мастерства среди работников учреждений социальной сферы России и Белоруссии - 2022".</a:t>
                      </a:r>
                    </a:p>
                    <a:p>
                      <a:pPr algn="just"/>
                      <a:r>
                        <a:rPr lang="ru-RU" sz="1400" b="1" baseline="0" dirty="0" smtClean="0"/>
                        <a:t>Ссылка на профиль в соц. сетях: </a:t>
                      </a:r>
                      <a:r>
                        <a:rPr lang="en-US" sz="1400" b="1" baseline="0" dirty="0" smtClean="0"/>
                        <a:t>http://vk.com/id247375301</a:t>
                      </a:r>
                      <a:endParaRPr lang="ru-RU" sz="1400" b="1" baseline="0" dirty="0" smtClean="0"/>
                    </a:p>
                    <a:p>
                      <a:pPr algn="just"/>
                      <a:r>
                        <a:rPr lang="ru-RU" sz="1400" b="1" baseline="0" dirty="0" smtClean="0"/>
                        <a:t>Дата рождения: 21.02.1978 г.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798476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-19858"/>
            <a:ext cx="815570" cy="8155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98673" y="55295"/>
            <a:ext cx="4093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АНО «ШАГ К ДОЛГОЛЕТИЮ»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337" y="655782"/>
            <a:ext cx="1391261" cy="16218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0969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55782"/>
            <a:ext cx="9601196" cy="58189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Команда проекта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379402"/>
              </p:ext>
            </p:extLst>
          </p:nvPr>
        </p:nvGraphicFramePr>
        <p:xfrm>
          <a:off x="618309" y="1349226"/>
          <a:ext cx="10943306" cy="48948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43306">
                  <a:extLst>
                    <a:ext uri="{9D8B030D-6E8A-4147-A177-3AD203B41FA5}">
                      <a16:colId xmlns:a16="http://schemas.microsoft.com/office/drawing/2014/main" val="1869954055"/>
                    </a:ext>
                  </a:extLst>
                </a:gridCol>
              </a:tblGrid>
              <a:tr h="4894819">
                <a:tc>
                  <a:txBody>
                    <a:bodyPr/>
                    <a:lstStyle/>
                    <a:p>
                      <a:pPr algn="just"/>
                      <a:endParaRPr lang="ru-RU" sz="1600" dirty="0" smtClean="0"/>
                    </a:p>
                    <a:p>
                      <a:pPr algn="just"/>
                      <a:r>
                        <a:rPr lang="ru-RU" sz="1600" dirty="0" smtClean="0"/>
                        <a:t>ПРО БОНО</a:t>
                      </a:r>
                      <a:r>
                        <a:rPr lang="ru-RU" sz="1600" baseline="0" dirty="0" smtClean="0"/>
                        <a:t> волонтёр и </a:t>
                      </a:r>
                      <a:r>
                        <a:rPr lang="ru-RU" sz="1600" dirty="0" smtClean="0"/>
                        <a:t>куратор 2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проекта: Попова</a:t>
                      </a:r>
                      <a:r>
                        <a:rPr lang="ru-RU" sz="1600" baseline="0" dirty="0" smtClean="0"/>
                        <a:t> Юлия Сергеевна</a:t>
                      </a:r>
                    </a:p>
                    <a:p>
                      <a:pPr algn="just"/>
                      <a:r>
                        <a:rPr lang="ru-RU" sz="1600" baseline="0" dirty="0" smtClean="0"/>
                        <a:t>Должность: директор АНО «Шаг к долголетию»</a:t>
                      </a:r>
                    </a:p>
                    <a:p>
                      <a:pPr algn="just"/>
                      <a:r>
                        <a:rPr lang="ru-RU" sz="1600" baseline="0" dirty="0" smtClean="0"/>
                        <a:t>Рабочий тел: +7 918 884 3262</a:t>
                      </a:r>
                    </a:p>
                    <a:p>
                      <a:pPr algn="just"/>
                      <a:r>
                        <a:rPr lang="ru-RU" sz="1600" baseline="0" dirty="0" smtClean="0"/>
                        <a:t>Эл. почта: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hlinkClick r:id="rId2"/>
                        </a:rPr>
                        <a:t>uliapopova005@gmail.com</a:t>
                      </a:r>
                      <a:endParaRPr lang="en-US" sz="1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just"/>
                      <a:r>
                        <a:rPr lang="ru-RU" sz="1600" b="1" baseline="0" dirty="0" smtClean="0"/>
                        <a:t>Опыт работы: </a:t>
                      </a:r>
                      <a:r>
                        <a:rPr lang="ru-RU" sz="1600" baseline="0" dirty="0" smtClean="0"/>
                        <a:t>заведующий отделением дневного пребывания граждан пожилого возраста и инвалидов государственного бюджетного учреждения социального обслуживания «</a:t>
                      </a:r>
                      <a:r>
                        <a:rPr lang="ru-RU" sz="1600" baseline="0" dirty="0" err="1" smtClean="0"/>
                        <a:t>Нефтекумский</a:t>
                      </a:r>
                      <a:r>
                        <a:rPr lang="ru-RU" sz="1600" baseline="0" dirty="0" smtClean="0"/>
                        <a:t> комплексный центр социального обслуживания населения»</a:t>
                      </a:r>
                    </a:p>
                    <a:p>
                      <a:pPr algn="just"/>
                      <a:r>
                        <a:rPr lang="ru-RU" sz="1600" baseline="0" dirty="0" smtClean="0"/>
                        <a:t>Образование: высшее</a:t>
                      </a:r>
                    </a:p>
                    <a:p>
                      <a:pPr algn="just"/>
                      <a:r>
                        <a:rPr lang="ru-RU" sz="1600" baseline="0" dirty="0" smtClean="0"/>
                        <a:t>Образовательные организации и специальности: Северо-Кавказский государственный технический университет; Северо-Кавказский социальный университет</a:t>
                      </a:r>
                    </a:p>
                    <a:p>
                      <a:pPr algn="just"/>
                      <a:r>
                        <a:rPr lang="ru-RU" sz="1600" baseline="0" dirty="0" smtClean="0"/>
                        <a:t>Специальность: психолог, преподаватель психологии, бакалавр экономики.</a:t>
                      </a:r>
                    </a:p>
                    <a:p>
                      <a:pPr algn="just"/>
                      <a:r>
                        <a:rPr lang="ru-RU" sz="1600" b="1" dirty="0" smtClean="0"/>
                        <a:t>Опыт реализации социально-значимых проектов: </a:t>
                      </a:r>
                      <a:r>
                        <a:rPr lang="ru-RU" sz="1600" dirty="0" smtClean="0"/>
                        <a:t>проект «Группа</a:t>
                      </a:r>
                      <a:r>
                        <a:rPr lang="ru-RU" sz="1600" baseline="0" dirty="0" smtClean="0"/>
                        <a:t> здоровья по восточным оздоровительным практикам» направлен на изменение условий и образа жизни пожилых людей для оптимального функционирования их личности, путём сдерживания процессов старения и поддержания на достаточно высоком уровне функциональной деятельности всех органов и систем организма как в физическом, так и психическом плане, посредством проведения оздоровительных занятий восточными практиками (2020 - 2021 г. г.)</a:t>
                      </a:r>
                    </a:p>
                    <a:p>
                      <a:pPr algn="just"/>
                      <a:r>
                        <a:rPr lang="ru-RU" sz="1600" b="1" baseline="0" dirty="0" smtClean="0"/>
                        <a:t>Ссылка на профиль в соц. сетях: </a:t>
                      </a:r>
                      <a:r>
                        <a:rPr lang="en-US" sz="1600" b="1" baseline="0" dirty="0" smtClean="0"/>
                        <a:t>https://vk.com/id435302973</a:t>
                      </a:r>
                      <a:endParaRPr lang="ru-RU" sz="1600" b="1" baseline="0" dirty="0" smtClean="0"/>
                    </a:p>
                    <a:p>
                      <a:pPr algn="just"/>
                      <a:r>
                        <a:rPr lang="ru-RU" sz="1600" b="1" baseline="0" dirty="0" smtClean="0"/>
                        <a:t>Дата рождения: </a:t>
                      </a:r>
                      <a:r>
                        <a:rPr lang="ru-RU" sz="1600" b="0" baseline="0" dirty="0" smtClean="0"/>
                        <a:t>05.06.1981 г.</a:t>
                      </a:r>
                      <a:endParaRPr lang="ru-RU" sz="1600" b="1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798476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-19858"/>
            <a:ext cx="815570" cy="8155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98673" y="55295"/>
            <a:ext cx="4093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1600" b="1" dirty="0" smtClean="0"/>
              <a:t>АНО «ШАГ К ДОЛГОЛЕТИЮ»</a:t>
            </a:r>
            <a:endParaRPr lang="ru-RU" sz="16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27309" t="9467" r="42560" b="72700"/>
          <a:stretch/>
        </p:blipFill>
        <p:spPr>
          <a:xfrm>
            <a:off x="9693829" y="795712"/>
            <a:ext cx="1374798" cy="16310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6308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55782"/>
            <a:ext cx="9601196" cy="58189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Команда проекта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833705"/>
              </p:ext>
            </p:extLst>
          </p:nvPr>
        </p:nvGraphicFramePr>
        <p:xfrm>
          <a:off x="1410789" y="1724297"/>
          <a:ext cx="9370421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56983">
                  <a:extLst>
                    <a:ext uri="{9D8B030D-6E8A-4147-A177-3AD203B41FA5}">
                      <a16:colId xmlns:a16="http://schemas.microsoft.com/office/drawing/2014/main" val="1869954055"/>
                    </a:ext>
                  </a:extLst>
                </a:gridCol>
                <a:gridCol w="213438">
                  <a:extLst>
                    <a:ext uri="{9D8B030D-6E8A-4147-A177-3AD203B41FA5}">
                      <a16:colId xmlns:a16="http://schemas.microsoft.com/office/drawing/2014/main" val="3165413931"/>
                    </a:ext>
                  </a:extLst>
                </a:gridCol>
              </a:tblGrid>
              <a:tr h="3840480">
                <a:tc>
                  <a:txBody>
                    <a:bodyPr/>
                    <a:lstStyle/>
                    <a:p>
                      <a:pPr algn="just"/>
                      <a:endParaRPr lang="ru-RU" sz="1400" dirty="0" smtClean="0"/>
                    </a:p>
                    <a:p>
                      <a:pPr algn="just"/>
                      <a:endParaRPr lang="ru-RU" sz="1400" dirty="0" smtClean="0"/>
                    </a:p>
                    <a:p>
                      <a:pPr algn="just"/>
                      <a:r>
                        <a:rPr lang="ru-RU" sz="1400" dirty="0" smtClean="0"/>
                        <a:t>ПРО БОНО волонтёр и куратор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en-US" sz="1400" baseline="0" dirty="0" smtClean="0"/>
                        <a:t>3 </a:t>
                      </a:r>
                      <a:r>
                        <a:rPr lang="ru-RU" sz="1400" dirty="0" smtClean="0"/>
                        <a:t>проекта: </a:t>
                      </a:r>
                    </a:p>
                    <a:p>
                      <a:pPr algn="just"/>
                      <a:r>
                        <a:rPr lang="ru-RU" sz="1400" dirty="0" err="1" smtClean="0"/>
                        <a:t>Цыбульская</a:t>
                      </a:r>
                      <a:r>
                        <a:rPr lang="ru-RU" sz="1400" dirty="0" smtClean="0"/>
                        <a:t> Олеся Владимировна</a:t>
                      </a:r>
                      <a:endParaRPr lang="en-US" sz="1400" dirty="0" smtClean="0"/>
                    </a:p>
                    <a:p>
                      <a:pPr algn="just"/>
                      <a:r>
                        <a:rPr lang="ru-RU" sz="1400" baseline="0" dirty="0" smtClean="0"/>
                        <a:t>Должность: медицинская сестра АНО «Шаг к долголетию»</a:t>
                      </a:r>
                    </a:p>
                    <a:p>
                      <a:pPr algn="just"/>
                      <a:r>
                        <a:rPr lang="ru-RU" sz="1400" baseline="0" dirty="0" smtClean="0"/>
                        <a:t>Рабочий тел: +7 906 477-89-15</a:t>
                      </a:r>
                    </a:p>
                    <a:p>
                      <a:pPr algn="just"/>
                      <a:r>
                        <a:rPr lang="ru-RU" sz="1400" baseline="0" dirty="0" smtClean="0"/>
                        <a:t>Эл. почта:</a:t>
                      </a:r>
                      <a:r>
                        <a:rPr lang="en-US" sz="1400" baseline="0" dirty="0" smtClean="0"/>
                        <a:t> @gmail.com</a:t>
                      </a:r>
                      <a:endParaRPr lang="ru-RU" sz="1400" baseline="0" dirty="0" smtClean="0"/>
                    </a:p>
                    <a:p>
                      <a:pPr algn="just"/>
                      <a:r>
                        <a:rPr lang="ru-RU" sz="1400" b="1" baseline="0" dirty="0" smtClean="0"/>
                        <a:t>Опыт работы: работает медицинской сестрой по массажу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ru-RU" sz="1400" baseline="0" dirty="0" smtClean="0"/>
                        <a:t>отделения дневного пребывания граждан пожилого возраста и инвалидов государственного бюджетного учреждения социального обслуживания «</a:t>
                      </a:r>
                      <a:r>
                        <a:rPr lang="ru-RU" sz="1400" baseline="0" dirty="0" err="1" smtClean="0"/>
                        <a:t>Нефтекумский</a:t>
                      </a:r>
                      <a:r>
                        <a:rPr lang="ru-RU" sz="1400" baseline="0" dirty="0" smtClean="0"/>
                        <a:t> комплексный центр социального обслуживания населения»</a:t>
                      </a:r>
                    </a:p>
                    <a:p>
                      <a:pPr algn="just"/>
                      <a:r>
                        <a:rPr lang="ru-RU" sz="1400" baseline="0" dirty="0" smtClean="0"/>
                        <a:t>Образование: высшее</a:t>
                      </a:r>
                    </a:p>
                    <a:p>
                      <a:pPr algn="just"/>
                      <a:r>
                        <a:rPr lang="ru-RU" sz="1400" baseline="0" dirty="0" smtClean="0"/>
                        <a:t>Образовательные организации и специальности: Ставропольский государственный медицинский университет</a:t>
                      </a:r>
                    </a:p>
                    <a:p>
                      <a:pPr algn="just"/>
                      <a:r>
                        <a:rPr lang="ru-RU" sz="1400" baseline="0" dirty="0" smtClean="0"/>
                        <a:t>Специальность: медицинская сестра по массажу </a:t>
                      </a:r>
                    </a:p>
                    <a:p>
                      <a:pPr algn="l"/>
                      <a:r>
                        <a:rPr lang="ru-RU" sz="1400" b="1" baseline="0" dirty="0" smtClean="0"/>
                        <a:t>Ссылка на профиль в соц. сетях: </a:t>
                      </a:r>
                      <a:r>
                        <a:rPr lang="en-US" sz="1400" b="1" baseline="0" dirty="0" smtClean="0"/>
                        <a:t>https://ok.ru/profile/562433744092</a:t>
                      </a:r>
                      <a:endParaRPr lang="ru-RU" sz="1400" b="1" baseline="0" dirty="0" smtClean="0"/>
                    </a:p>
                    <a:p>
                      <a:pPr algn="just"/>
                      <a:r>
                        <a:rPr lang="ru-RU" sz="1400" b="1" baseline="0" dirty="0" smtClean="0"/>
                        <a:t>Дата рождения: 10 октября 1988г.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1400" b="1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798476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-19858"/>
            <a:ext cx="815570" cy="8155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98673" y="55295"/>
            <a:ext cx="4093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1600" b="1" dirty="0" smtClean="0"/>
              <a:t>АНО «ШАГ К ДОЛГОЛЕТИЮ»</a:t>
            </a:r>
            <a:endParaRPr lang="ru-RU" sz="16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317" y="946727"/>
            <a:ext cx="1326645" cy="16279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4055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55782"/>
            <a:ext cx="9601196" cy="58189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Команда проекта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8780519"/>
              </p:ext>
            </p:extLst>
          </p:nvPr>
        </p:nvGraphicFramePr>
        <p:xfrm>
          <a:off x="1295402" y="1902822"/>
          <a:ext cx="9601196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598">
                  <a:extLst>
                    <a:ext uri="{9D8B030D-6E8A-4147-A177-3AD203B41FA5}">
                      <a16:colId xmlns:a16="http://schemas.microsoft.com/office/drawing/2014/main" val="1869954055"/>
                    </a:ext>
                  </a:extLst>
                </a:gridCol>
                <a:gridCol w="4800598">
                  <a:extLst>
                    <a:ext uri="{9D8B030D-6E8A-4147-A177-3AD203B41FA5}">
                      <a16:colId xmlns:a16="http://schemas.microsoft.com/office/drawing/2014/main" val="3165413931"/>
                    </a:ext>
                  </a:extLst>
                </a:gridCol>
              </a:tblGrid>
              <a:tr h="4023360">
                <a:tc>
                  <a:txBody>
                    <a:bodyPr/>
                    <a:lstStyle/>
                    <a:p>
                      <a:pPr algn="just"/>
                      <a:endParaRPr lang="ru-RU" sz="1400" dirty="0" smtClean="0"/>
                    </a:p>
                    <a:p>
                      <a:pPr algn="just"/>
                      <a:endParaRPr lang="ru-RU" sz="1400" dirty="0" smtClean="0"/>
                    </a:p>
                    <a:p>
                      <a:pPr algn="just"/>
                      <a:endParaRPr lang="ru-RU" sz="1400" dirty="0" smtClean="0"/>
                    </a:p>
                    <a:p>
                      <a:pPr algn="just"/>
                      <a:r>
                        <a:rPr lang="ru-RU" sz="1400" b="1" baseline="0" dirty="0" smtClean="0"/>
                        <a:t>ПРО БОНО волонтёр и куратор 4 проекта: </a:t>
                      </a:r>
                    </a:p>
                    <a:p>
                      <a:pPr algn="just"/>
                      <a:r>
                        <a:rPr lang="ru-RU" sz="1400" b="1" baseline="0" dirty="0" err="1" smtClean="0"/>
                        <a:t>Иноземцева</a:t>
                      </a:r>
                      <a:r>
                        <a:rPr lang="ru-RU" sz="1400" b="1" baseline="0" dirty="0" smtClean="0"/>
                        <a:t> Людмила Викторовна </a:t>
                      </a:r>
                    </a:p>
                    <a:p>
                      <a:pPr algn="just"/>
                      <a:r>
                        <a:rPr lang="ru-RU" sz="1400" b="1" baseline="0" dirty="0" smtClean="0"/>
                        <a:t>Должность: председатель попечительского совета волонтёров</a:t>
                      </a:r>
                    </a:p>
                    <a:p>
                      <a:pPr algn="just"/>
                      <a:r>
                        <a:rPr lang="ru-RU" sz="1400" b="1" baseline="0" dirty="0" smtClean="0"/>
                        <a:t>Рабочий тел: +7 905 461-90-37</a:t>
                      </a:r>
                    </a:p>
                    <a:p>
                      <a:pPr algn="just"/>
                      <a:r>
                        <a:rPr lang="ru-RU" sz="1400" b="1" baseline="0" dirty="0" smtClean="0"/>
                        <a:t>Эл. почта: @gmail.com</a:t>
                      </a:r>
                    </a:p>
                    <a:p>
                      <a:pPr algn="just"/>
                      <a:r>
                        <a:rPr lang="ru-RU" sz="1400" b="1" baseline="0" dirty="0" smtClean="0"/>
                        <a:t>Опыт работы: работает инженером в Газпром </a:t>
                      </a:r>
                      <a:r>
                        <a:rPr lang="ru-RU" sz="1400" b="1" baseline="0" dirty="0" err="1" smtClean="0"/>
                        <a:t>трансгаз</a:t>
                      </a:r>
                      <a:r>
                        <a:rPr lang="ru-RU" sz="1400" b="1" baseline="0" dirty="0" smtClean="0"/>
                        <a:t> Ставрополь</a:t>
                      </a:r>
                    </a:p>
                    <a:p>
                      <a:pPr algn="just"/>
                      <a:r>
                        <a:rPr lang="ru-RU" sz="1400" b="1" baseline="0" dirty="0" smtClean="0"/>
                        <a:t>Образование: высшее</a:t>
                      </a:r>
                    </a:p>
                    <a:p>
                      <a:pPr algn="just"/>
                      <a:r>
                        <a:rPr lang="ru-RU" sz="1400" b="1" baseline="0" dirty="0" smtClean="0"/>
                        <a:t>Образовательные организации и специальности: Московский институт предпринимательства и права – факультет экономика</a:t>
                      </a:r>
                    </a:p>
                    <a:p>
                      <a:pPr algn="just"/>
                      <a:r>
                        <a:rPr lang="ru-RU" sz="1400" b="1" baseline="0" dirty="0" smtClean="0"/>
                        <a:t>Специальность: инженер </a:t>
                      </a:r>
                    </a:p>
                    <a:p>
                      <a:pPr algn="just"/>
                      <a:r>
                        <a:rPr lang="ru-RU" sz="1400" b="1" baseline="0" dirty="0" smtClean="0"/>
                        <a:t>Ссылка на профиль в соц. сетях: https://vk.com/id237297001</a:t>
                      </a:r>
                    </a:p>
                    <a:p>
                      <a:pPr algn="just"/>
                      <a:r>
                        <a:rPr lang="ru-RU" sz="1400" b="1" baseline="0" dirty="0" smtClean="0"/>
                        <a:t>Дата рождения: 1976 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1400" b="1" baseline="0" dirty="0" smtClean="0"/>
                    </a:p>
                    <a:p>
                      <a:pPr algn="just"/>
                      <a:endParaRPr lang="ru-RU" sz="1400" b="1" baseline="0" dirty="0" smtClean="0"/>
                    </a:p>
                    <a:p>
                      <a:pPr algn="just"/>
                      <a:endParaRPr lang="ru-RU" sz="1400" b="1" baseline="0" dirty="0" smtClean="0"/>
                    </a:p>
                    <a:p>
                      <a:pPr algn="just"/>
                      <a:r>
                        <a:rPr lang="ru-RU" sz="1400" b="1" baseline="0" dirty="0" smtClean="0"/>
                        <a:t>ПРО БОНО волонтёр и куратор 5 проекта: </a:t>
                      </a:r>
                    </a:p>
                    <a:p>
                      <a:pPr algn="just"/>
                      <a:r>
                        <a:rPr lang="ru-RU" sz="1400" b="1" baseline="0" dirty="0" smtClean="0"/>
                        <a:t>Манько Надежда Петровна</a:t>
                      </a:r>
                    </a:p>
                    <a:p>
                      <a:pPr algn="just"/>
                      <a:r>
                        <a:rPr lang="ru-RU" sz="1400" b="1" baseline="0" dirty="0" smtClean="0"/>
                        <a:t>Должность: в составе попечительского волонтерского совета</a:t>
                      </a:r>
                    </a:p>
                    <a:p>
                      <a:pPr algn="just"/>
                      <a:r>
                        <a:rPr lang="ru-RU" sz="1400" b="1" baseline="0" dirty="0" smtClean="0"/>
                        <a:t>Рабочий тел: +7 962 434-12-79</a:t>
                      </a:r>
                    </a:p>
                    <a:p>
                      <a:pPr algn="just"/>
                      <a:r>
                        <a:rPr lang="ru-RU" sz="1400" b="1" baseline="0" dirty="0" smtClean="0"/>
                        <a:t>Эл. почта: @gmail.com</a:t>
                      </a:r>
                    </a:p>
                    <a:p>
                      <a:pPr algn="just"/>
                      <a:r>
                        <a:rPr lang="ru-RU" sz="1400" b="1" baseline="0" dirty="0" smtClean="0"/>
                        <a:t>Опыт работы: </a:t>
                      </a:r>
                    </a:p>
                    <a:p>
                      <a:pPr algn="just"/>
                      <a:r>
                        <a:rPr lang="ru-RU" sz="1400" b="1" baseline="0" dirty="0" smtClean="0"/>
                        <a:t>бухгалтер Сельскохозяйственный производственный кооператив «</a:t>
                      </a:r>
                      <a:r>
                        <a:rPr lang="ru-RU" sz="1400" b="1" baseline="0" dirty="0" err="1" smtClean="0"/>
                        <a:t>Урожайненское</a:t>
                      </a:r>
                      <a:r>
                        <a:rPr lang="ru-RU" sz="1400" b="1" baseline="0" dirty="0" smtClean="0"/>
                        <a:t>» </a:t>
                      </a:r>
                    </a:p>
                    <a:p>
                      <a:pPr algn="just"/>
                      <a:r>
                        <a:rPr lang="ru-RU" sz="1400" b="1" baseline="0" dirty="0" smtClean="0"/>
                        <a:t>Образование: высшее</a:t>
                      </a:r>
                    </a:p>
                    <a:p>
                      <a:pPr algn="just"/>
                      <a:r>
                        <a:rPr lang="ru-RU" sz="1400" b="1" baseline="0" dirty="0" smtClean="0"/>
                        <a:t>Образовательные организации и специальности: </a:t>
                      </a:r>
                    </a:p>
                    <a:p>
                      <a:pPr algn="just"/>
                      <a:r>
                        <a:rPr lang="ru-RU" sz="1400" b="1" baseline="0" dirty="0" smtClean="0"/>
                        <a:t>СКИ БУПК, Ставропольский кооперативный техникум экономики, коммерции и права</a:t>
                      </a:r>
                    </a:p>
                    <a:p>
                      <a:pPr algn="just"/>
                      <a:r>
                        <a:rPr lang="ru-RU" sz="1400" b="1" baseline="0" dirty="0" smtClean="0"/>
                        <a:t>Специальность: бухгалтер</a:t>
                      </a:r>
                    </a:p>
                    <a:p>
                      <a:pPr algn="just"/>
                      <a:r>
                        <a:rPr lang="ru-RU" sz="1400" b="1" baseline="0" dirty="0" smtClean="0"/>
                        <a:t>Ссылка на профиль в соц. сетях: https://ok.ru/profile/523278366269</a:t>
                      </a:r>
                    </a:p>
                    <a:p>
                      <a:pPr algn="just"/>
                      <a:r>
                        <a:rPr lang="ru-RU" sz="1400" b="1" baseline="0" dirty="0" smtClean="0"/>
                        <a:t>Дата рождения: 17.12.1961 г.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798476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-19858"/>
            <a:ext cx="815570" cy="8155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98673" y="55295"/>
            <a:ext cx="4093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1600" b="1" dirty="0" smtClean="0"/>
              <a:t>АНО «ШАГ К ДОЛГОЛЕТИЮ»</a:t>
            </a:r>
            <a:endParaRPr lang="ru-RU" sz="16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67" t="34197" r="33054" b="35838"/>
          <a:stretch/>
        </p:blipFill>
        <p:spPr>
          <a:xfrm>
            <a:off x="9196249" y="795712"/>
            <a:ext cx="1497875" cy="15414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8230" t="9873" r="10935" b="21890"/>
          <a:stretch/>
        </p:blipFill>
        <p:spPr>
          <a:xfrm>
            <a:off x="1532710" y="795712"/>
            <a:ext cx="1515290" cy="15121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2043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1635617" y="73001"/>
            <a:ext cx="9453092" cy="438649"/>
          </a:xfrm>
          <a:prstGeom prst="rect">
            <a:avLst/>
          </a:prstGeom>
        </p:spPr>
        <p:txBody>
          <a:bodyPr>
            <a:noAutofit/>
          </a:bodyPr>
          <a:lstStyle>
            <a:lvl1pPr algn="l" defTabSz="5143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5143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5143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5143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5143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51435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51435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51435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51435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-33301" y="135730"/>
            <a:ext cx="12265890" cy="438649"/>
          </a:xfrm>
          <a:prstGeom prst="rect">
            <a:avLst/>
          </a:prstGeom>
        </p:spPr>
        <p:txBody>
          <a:bodyPr>
            <a:noAutofit/>
          </a:bodyPr>
          <a:lstStyle>
            <a:lvl1pPr algn="l" defTabSz="5143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5143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5143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5143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5143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51435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51435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51435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51435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endParaRPr lang="ru-RU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34" y="778590"/>
            <a:ext cx="1390681" cy="13906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550660" y="1695367"/>
            <a:ext cx="7340959" cy="260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4" name="Равнобедренный треугольник 2053"/>
          <p:cNvSpPr/>
          <p:nvPr/>
        </p:nvSpPr>
        <p:spPr>
          <a:xfrm>
            <a:off x="2550660" y="637108"/>
            <a:ext cx="7340958" cy="1054719"/>
          </a:xfrm>
          <a:prstGeom prst="triangle">
            <a:avLst>
              <a:gd name="adj" fmla="val 503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Куб 5"/>
          <p:cNvSpPr/>
          <p:nvPr/>
        </p:nvSpPr>
        <p:spPr>
          <a:xfrm rot="16200000">
            <a:off x="3518979" y="3885905"/>
            <a:ext cx="4095605" cy="66951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МБУК </a:t>
            </a: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НМКЦ  </a:t>
            </a:r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ДК  </a:t>
            </a: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Нефтяник</a:t>
            </a:r>
            <a:endParaRPr lang="ru-RU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Куб 6"/>
          <p:cNvSpPr/>
          <p:nvPr/>
        </p:nvSpPr>
        <p:spPr>
          <a:xfrm rot="16200000">
            <a:off x="810360" y="3886327"/>
            <a:ext cx="4108893" cy="62829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ГБУСО </a:t>
            </a:r>
            <a:r>
              <a:rPr lang="ru-RU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Нефтекумский</a:t>
            </a: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КЦСОН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Куб 11"/>
          <p:cNvSpPr/>
          <p:nvPr/>
        </p:nvSpPr>
        <p:spPr>
          <a:xfrm rot="16200000">
            <a:off x="4863828" y="3898888"/>
            <a:ext cx="4068773" cy="643547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МБУ  СОК  </a:t>
            </a: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СТАРТ  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Куб 12"/>
          <p:cNvSpPr/>
          <p:nvPr/>
        </p:nvSpPr>
        <p:spPr>
          <a:xfrm rot="16200000">
            <a:off x="6149783" y="3917559"/>
            <a:ext cx="4095609" cy="63304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Министерство труда и социальной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защиты СК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Куб 13"/>
          <p:cNvSpPr/>
          <p:nvPr/>
        </p:nvSpPr>
        <p:spPr>
          <a:xfrm rot="16200000">
            <a:off x="7521928" y="3878582"/>
            <a:ext cx="4108895" cy="63048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Газета   ВОСХОД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605014" y="-92396"/>
            <a:ext cx="92322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91427" y="935321"/>
            <a:ext cx="52164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ПАРТНЁРЫ</a:t>
            </a:r>
          </a:p>
          <a:p>
            <a:pPr algn="ctr"/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«ПАЛИТРА СПОРТА»</a:t>
            </a:r>
            <a:endParaRPr lang="ru-RU" sz="32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7" name="Куб 16"/>
          <p:cNvSpPr/>
          <p:nvPr/>
        </p:nvSpPr>
        <p:spPr>
          <a:xfrm rot="16200000">
            <a:off x="2102670" y="3885905"/>
            <a:ext cx="4095605" cy="66951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 </a:t>
            </a: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НГО СК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720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6402" y="1096409"/>
            <a:ext cx="6004542" cy="1450757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Социальная значимость проекта: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2168898"/>
            <a:ext cx="10058400" cy="3700196"/>
          </a:xfrm>
        </p:spPr>
        <p:txBody>
          <a:bodyPr/>
          <a:lstStyle/>
          <a:p>
            <a:endParaRPr lang="ru-RU" dirty="0" smtClean="0"/>
          </a:p>
          <a:p>
            <a:pPr algn="just"/>
            <a:r>
              <a:rPr lang="ru-RU" dirty="0" smtClean="0"/>
              <a:t>Социальный проект «Палитра спорта» Автономной некоммерческой организации «Шаг к долголетию» города Нефтекумска Ставропольского края направлен на создание площадки консультативного, методического и образовательного взаимодействия по предоставлению услуг спортивной направленности, действующей в муниципальном районе и  Нефтекумском городском округе Ставропольского края.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7957" y="55295"/>
            <a:ext cx="794449" cy="7944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98673" y="55295"/>
            <a:ext cx="4093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1600" b="1" dirty="0" smtClean="0"/>
              <a:t>АНО «ШАГ К ДОЛГОЛЕТИЮ»</a:t>
            </a:r>
            <a:endParaRPr lang="ru-RU" sz="16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257" y="671804"/>
            <a:ext cx="2940039" cy="17188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4045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795712"/>
            <a:ext cx="9601196" cy="1381431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Партнёры проекта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377440"/>
            <a:ext cx="9601196" cy="349842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Проект Автономной некоммерческой организации «Шаг к долголетию» направленный направлен </a:t>
            </a:r>
            <a:r>
              <a:rPr lang="ru-RU" dirty="0"/>
              <a:t>на создание площадки консультативного, методического и образовательного взаимодействия по предоставлению услуг спортивной направленности, </a:t>
            </a:r>
            <a:r>
              <a:rPr lang="ru-RU" dirty="0" smtClean="0"/>
              <a:t>является актуальным на территории  </a:t>
            </a:r>
            <a:r>
              <a:rPr lang="ru-RU" dirty="0" err="1" smtClean="0"/>
              <a:t>Нефтекумского</a:t>
            </a:r>
            <a:r>
              <a:rPr lang="ru-RU" dirty="0" smtClean="0"/>
              <a:t> городского округа Ставропольского края. </a:t>
            </a:r>
          </a:p>
          <a:p>
            <a:pPr algn="just"/>
            <a:r>
              <a:rPr lang="ru-RU" dirty="0" smtClean="0"/>
              <a:t>Министерство Труда и Социальной защиты Населения Ставропольского края готово выступить партнёром в подготовке и реализации мероприятий проекта и оказать информационную помощь проекту «Палитра спорта».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-19858"/>
            <a:ext cx="815570" cy="8155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98673" y="55295"/>
            <a:ext cx="4093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1600" b="1" dirty="0" smtClean="0"/>
              <a:t>АНО «ШАГ К ДОЛГОЛЕТИЮ»</a:t>
            </a:r>
            <a:endParaRPr lang="ru-RU" sz="16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666" y="622138"/>
            <a:ext cx="1922078" cy="179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89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Партнёры проекта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Администрация </a:t>
            </a:r>
            <a:r>
              <a:rPr lang="ru-RU" dirty="0" err="1" smtClean="0"/>
              <a:t>Нефтекумского</a:t>
            </a:r>
            <a:r>
              <a:rPr lang="ru-RU" dirty="0" smtClean="0"/>
              <a:t> городского округа Ставропольского края, поддерживает проект «Палитра спорта», заявленный на Всероссийский конкурс «Фонд президентских грантов».</a:t>
            </a:r>
          </a:p>
          <a:p>
            <a:pPr algn="just"/>
            <a:r>
              <a:rPr lang="ru-RU" dirty="0" smtClean="0"/>
              <a:t>Готовы со своей стороны предоставить помещение для проведений занятий с целью реализации проекта.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-19858"/>
            <a:ext cx="815570" cy="8155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98673" y="55295"/>
            <a:ext cx="4093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1600" b="1" dirty="0" smtClean="0"/>
              <a:t>АНО «ШАГ К ДОЛГОЛЕТИЮ»</a:t>
            </a:r>
            <a:endParaRPr lang="ru-RU" sz="16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234" y="775546"/>
            <a:ext cx="1645920" cy="1645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2270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Партнёры проекта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Муниципальное бюджетное учреждение «Спортивно-оздоровительный комплекс «Старт» </a:t>
            </a:r>
            <a:r>
              <a:rPr lang="ru-RU" dirty="0" err="1" smtClean="0"/>
              <a:t>Нефтекумского</a:t>
            </a:r>
            <a:r>
              <a:rPr lang="ru-RU" dirty="0" smtClean="0"/>
              <a:t> городского округа Ставропольского края, поддерживает проект «Палитра спорта», заявленный на Всероссийский конкурс «Фонд президентских грантов».</a:t>
            </a:r>
          </a:p>
          <a:p>
            <a:pPr algn="just"/>
            <a:r>
              <a:rPr lang="ru-RU" dirty="0" smtClean="0"/>
              <a:t>Готовы со своей стороны предоставить помещение для проведений занятий с целью реализации проекта.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-19858"/>
            <a:ext cx="815570" cy="8155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98673" y="55295"/>
            <a:ext cx="4093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1600" b="1" dirty="0" smtClean="0"/>
              <a:t>АНО «ШАГ К ДОЛГОЛЕТИЮ»</a:t>
            </a:r>
            <a:endParaRPr lang="ru-RU" sz="16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905" y="689640"/>
            <a:ext cx="1835422" cy="17662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1109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Партнёры проекта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Муниципальное бюджетное учреждение культуры "</a:t>
            </a:r>
            <a:r>
              <a:rPr lang="ru-RU" dirty="0" err="1"/>
              <a:t>Нефтекумский</a:t>
            </a:r>
            <a:r>
              <a:rPr lang="ru-RU" dirty="0"/>
              <a:t> многофункциональный культурный </a:t>
            </a:r>
            <a:r>
              <a:rPr lang="ru-RU" dirty="0" smtClean="0"/>
              <a:t>центр" </a:t>
            </a:r>
            <a:r>
              <a:rPr lang="ru-RU" dirty="0" err="1" smtClean="0"/>
              <a:t>Нефтекумского</a:t>
            </a:r>
            <a:r>
              <a:rPr lang="ru-RU" dirty="0" smtClean="0"/>
              <a:t> </a:t>
            </a:r>
            <a:r>
              <a:rPr lang="ru-RU" dirty="0"/>
              <a:t>городского округа Ставропольского </a:t>
            </a:r>
            <a:r>
              <a:rPr lang="ru-RU" dirty="0" err="1"/>
              <a:t>краяподдерживает</a:t>
            </a:r>
            <a:r>
              <a:rPr lang="ru-RU" dirty="0"/>
              <a:t> </a:t>
            </a:r>
            <a:r>
              <a:rPr lang="ru-RU" dirty="0" smtClean="0"/>
              <a:t>социально-значимый проект «Палитра спорта», который направлен на решение проблемы проведения оздоровительных мероприятий, основанных на профилактике заболеваний, посредством вовлечения граждан пожилого возраста по месту жительства в городе Нефтекумске Ставропольского края.</a:t>
            </a:r>
          </a:p>
          <a:p>
            <a:pPr algn="just"/>
            <a:r>
              <a:rPr lang="ru-RU" dirty="0" smtClean="0"/>
              <a:t>Со своей стороны </a:t>
            </a:r>
            <a:r>
              <a:rPr lang="ru-RU" dirty="0"/>
              <a:t>предоставляет помещение для проведений занятий с целью реализации </a:t>
            </a:r>
            <a:r>
              <a:rPr lang="ru-RU" dirty="0" smtClean="0"/>
              <a:t>проекта</a:t>
            </a:r>
            <a:r>
              <a:rPr lang="ru-RU" dirty="0" smtClean="0"/>
              <a:t>, </a:t>
            </a:r>
            <a:r>
              <a:rPr lang="ru-RU" dirty="0" smtClean="0"/>
              <a:t>готовы в дальнейшем помогать и принимать совместное участие в реализации проекта.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-19858"/>
            <a:ext cx="815570" cy="8155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98673" y="55295"/>
            <a:ext cx="4093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1600" b="1" dirty="0" smtClean="0"/>
              <a:t>АНО «ШАГ К ДОЛГОЛЕТИЮ»</a:t>
            </a:r>
            <a:endParaRPr lang="ru-RU" sz="16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938" y="700316"/>
            <a:ext cx="1715587" cy="1715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2989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Партнёры проекта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Государственное бюджетное учреждение социального обслуживания «</a:t>
            </a:r>
            <a:r>
              <a:rPr lang="ru-RU" dirty="0" err="1" smtClean="0"/>
              <a:t>Нефтекумского</a:t>
            </a:r>
            <a:r>
              <a:rPr lang="ru-RU" dirty="0" smtClean="0"/>
              <a:t> комплексного центра социального обслуживания населения»  поддерживает социально-значимый проект «Палитра спорта», который направлен на решение проблемы проведения оздоровительных мероприятий, основанных на профилактике заболеваний, посредством вовлечения граждан пожилого возраста по месту жительства в городе Нефтекумске Ставропольского края.</a:t>
            </a:r>
          </a:p>
          <a:p>
            <a:pPr algn="just"/>
            <a:r>
              <a:rPr lang="ru-RU" dirty="0" smtClean="0"/>
              <a:t>Со своей стороны предоставляет кадровый состав специалистов узкой направленности, участвует в организации мероприятий, готовы в дальнейшем помогать и принимать совместное участие в реализации проекта.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-19858"/>
            <a:ext cx="815570" cy="8155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98673" y="55295"/>
            <a:ext cx="4093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1600" b="1" dirty="0" smtClean="0"/>
              <a:t>АНО «ШАГ К ДОЛГОЛЕТИЮ»</a:t>
            </a:r>
            <a:endParaRPr lang="ru-RU" sz="16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457" y="563584"/>
            <a:ext cx="1998692" cy="199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96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Партнёры проекта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Общественно-политическая газета </a:t>
            </a:r>
            <a:r>
              <a:rPr lang="ru-RU" dirty="0" err="1" smtClean="0"/>
              <a:t>Нефтекумского</a:t>
            </a:r>
            <a:r>
              <a:rPr lang="ru-RU" dirty="0" smtClean="0"/>
              <a:t> городского округа Ставропольского края «Восход» поддерживает деятельность АНО «Шаг к долголетию» с проектом «Палитра спорта» и предлагает содействие в информативном освещении мероприятий проекта. </a:t>
            </a:r>
          </a:p>
          <a:p>
            <a:pPr algn="just"/>
            <a:r>
              <a:rPr lang="ru-RU" dirty="0" smtClean="0"/>
              <a:t>Также предлагает помощь в размещении рекламы для  осведомления жителей НГО о популяризации здорового образа жизни людей старшего поколения.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-19858"/>
            <a:ext cx="815570" cy="8155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98673" y="55295"/>
            <a:ext cx="4093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1600" b="1" dirty="0" smtClean="0"/>
              <a:t>АНО «ШАГ К ДОЛГОЛЕТИЮ»</a:t>
            </a:r>
            <a:endParaRPr lang="ru-RU" sz="16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365" y="672402"/>
            <a:ext cx="1767841" cy="17947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8167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024" y="301202"/>
            <a:ext cx="9601196" cy="1303867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География проекта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5790" y="1578705"/>
            <a:ext cx="9053648" cy="9352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/>
              <a:t>Город Нефтекумск </a:t>
            </a:r>
          </a:p>
          <a:p>
            <a:pPr marL="0" indent="0" algn="ctr">
              <a:buNone/>
            </a:pPr>
            <a:r>
              <a:rPr lang="ru-RU" sz="2000" b="1" dirty="0" err="1" smtClean="0"/>
              <a:t>Нефтекумского</a:t>
            </a:r>
            <a:r>
              <a:rPr lang="ru-RU" sz="2000" b="1" dirty="0" smtClean="0"/>
              <a:t> городского округа Ставропольского края</a:t>
            </a:r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-19858"/>
            <a:ext cx="815570" cy="8155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98673" y="55295"/>
            <a:ext cx="4093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1600" b="1" dirty="0" smtClean="0"/>
              <a:t>АНО «ШАГ К ДОЛГОЛЕТИЮ»</a:t>
            </a:r>
            <a:endParaRPr lang="ru-RU" sz="16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589" y="795712"/>
            <a:ext cx="1241255" cy="12565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815" t="2888" r="1017" b="7383"/>
          <a:stretch/>
        </p:blipFill>
        <p:spPr>
          <a:xfrm>
            <a:off x="6325669" y="2618475"/>
            <a:ext cx="5238882" cy="35914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957" y="2618475"/>
            <a:ext cx="5524770" cy="35914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10665819" y="4336673"/>
            <a:ext cx="304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V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25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Целевая группа проекта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2190" y="5465596"/>
            <a:ext cx="9601196" cy="51719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b="1" dirty="0" smtClean="0"/>
              <a:t>Пенсионеры, жители города Нефтекумск, старше 55 лет.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-19858"/>
            <a:ext cx="815570" cy="8155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98673" y="55295"/>
            <a:ext cx="4093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1600" b="1" dirty="0" smtClean="0"/>
              <a:t>АНО «ШАГ К ДОЛГОЛЕТИЮ»</a:t>
            </a:r>
            <a:endParaRPr lang="ru-RU" sz="16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3842" y="2426170"/>
            <a:ext cx="5204315" cy="28992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4882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9360" y="982132"/>
            <a:ext cx="8397237" cy="1316931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Информационное сопровождение проекта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3200" b="1" dirty="0" smtClean="0"/>
          </a:p>
          <a:p>
            <a:pPr marL="0" indent="0" algn="ctr">
              <a:buNone/>
            </a:pPr>
            <a:r>
              <a:rPr lang="ru-RU" sz="3200" b="1" dirty="0" smtClean="0"/>
              <a:t>Информация о мероприятиях, проведенных в рамках проекта будет регулярно представляться в СМИ  и на сайте министерства Труда и Социальной Защиты Населения Ставропольского края (</a:t>
            </a:r>
            <a:r>
              <a:rPr lang="en-US" sz="3200" b="1" dirty="0" smtClean="0"/>
              <a:t>http://www.minsoc26.ru/</a:t>
            </a:r>
            <a:r>
              <a:rPr lang="ru-RU" sz="3200" b="1" dirty="0" smtClean="0"/>
              <a:t>)</a:t>
            </a:r>
            <a:endParaRPr lang="ru-RU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-19858"/>
            <a:ext cx="815570" cy="8155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98673" y="55295"/>
            <a:ext cx="4093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1600" b="1" dirty="0" smtClean="0"/>
              <a:t>АНО «ШАГ К ДОЛГОЛЕТИЮ»</a:t>
            </a:r>
            <a:endParaRPr lang="ru-RU" sz="16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379" y="727728"/>
            <a:ext cx="1972111" cy="18292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8158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Дальнейшее развитие проекта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sz="4400" b="1" dirty="0" smtClean="0"/>
              <a:t>Проект рассчитан на развертывание долгосрочной деятельности с расширением поля взаимодействия с государственными и некоммерческими секторами. Полученный в результате реализации проекта опыт и разработанные методики станут базой для дальнейшей деятельности по этому направлению, позволят тиражировать опыт в других регионах России.</a:t>
            </a:r>
          </a:p>
          <a:p>
            <a:pPr marL="0" indent="0" algn="just">
              <a:buNone/>
            </a:pPr>
            <a:r>
              <a:rPr lang="ru-RU" sz="4400" b="1" dirty="0" smtClean="0"/>
              <a:t>Так во 2 полугодии 2024 года планируется предоставление материалов проекта и методическая поддержка внедрения программ оздоровительного просвещения партнёрами проекта СКФО.</a:t>
            </a:r>
            <a:endParaRPr lang="ru-RU" sz="4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-19858"/>
            <a:ext cx="815570" cy="8155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98673" y="55295"/>
            <a:ext cx="4093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1600" b="1" dirty="0" smtClean="0"/>
              <a:t>АНО «ШАГ К ДОЛГОЛЕТИЮ»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93033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5421" y="1249216"/>
            <a:ext cx="5988695" cy="1303867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проекта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2704977"/>
            <a:ext cx="9601196" cy="331893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Создать площадку по содействие </a:t>
            </a:r>
            <a:r>
              <a:rPr lang="ru-RU" dirty="0"/>
              <a:t>сохранению и укреплению здоровья пожилых людей, жителей города </a:t>
            </a:r>
            <a:r>
              <a:rPr lang="ru-RU" dirty="0" smtClean="0"/>
              <a:t>Нефтекумска старше </a:t>
            </a:r>
            <a:r>
              <a:rPr lang="ru-RU" dirty="0"/>
              <a:t>55 лет, развитию «культа» здорового тела, здорового духа, здоровой жизни среди граждан старшего поколения, созданию условий для их активного, творческого, спортивного долголетия, приобщение к практикам здорового образа жизни, правильного питания и сбережения здоровья путем проведения цикла оздоровительных мероприятий для увеличения толерантности к физической нагрузке, повышения качества жизни, снижения обращений  за медицинской помощью, повышению жизненной </a:t>
            </a:r>
            <a:r>
              <a:rPr lang="ru-RU" dirty="0" smtClean="0"/>
              <a:t>активности, </a:t>
            </a:r>
            <a:r>
              <a:rPr lang="ru-RU" dirty="0"/>
              <a:t>с </a:t>
            </a:r>
            <a:r>
              <a:rPr lang="ru-RU" dirty="0" smtClean="0"/>
              <a:t>охватом не менее 600 человек в год, действующей в муниципальном районе и городском округе Ставропольского края, посредством открытия в Нефтекумском городском округе первой </a:t>
            </a:r>
            <a:r>
              <a:rPr lang="ru-RU" dirty="0"/>
              <a:t>в городе </a:t>
            </a:r>
            <a:r>
              <a:rPr lang="ru-RU" dirty="0" smtClean="0"/>
              <a:t>Автономной некоммерческой </a:t>
            </a:r>
            <a:r>
              <a:rPr lang="ru-RU" dirty="0"/>
              <a:t>организация социально-общественной поддержки граждан «Шаг к долголетию</a:t>
            </a:r>
            <a:r>
              <a:rPr lang="ru-RU" dirty="0" smtClean="0"/>
              <a:t>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7087"/>
            <a:ext cx="815570" cy="8155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98673" y="55295"/>
            <a:ext cx="4093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1600" b="1" dirty="0" smtClean="0"/>
              <a:t>АНО «ШАГ К ДОЛГОЛЕТИЮ»</a:t>
            </a:r>
            <a:endParaRPr lang="ru-RU" sz="16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188" y="679701"/>
            <a:ext cx="2587324" cy="1721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1927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795712"/>
            <a:ext cx="9601196" cy="1649276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 ресурсного обеспечения проекта в дальнейшем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731103"/>
            <a:ext cx="9601196" cy="3318936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sz="4400" b="1" dirty="0" smtClean="0"/>
              <a:t>Организация имеет достаточный технический и кадровый ресурс для методического сопровождения деятельности специалистов по работе с гражданами пожилого возраста спортивной направленности в Ставропольском крае по окончанию завершения </a:t>
            </a:r>
            <a:r>
              <a:rPr lang="ru-RU" sz="4400" b="1" dirty="0" err="1" smtClean="0"/>
              <a:t>грантового</a:t>
            </a:r>
            <a:r>
              <a:rPr lang="ru-RU" sz="4400" b="1" dirty="0" smtClean="0"/>
              <a:t> финансирования.</a:t>
            </a:r>
          </a:p>
          <a:p>
            <a:pPr marL="0" indent="0" algn="just">
              <a:buNone/>
            </a:pPr>
            <a:r>
              <a:rPr lang="ru-RU" sz="4400" b="1" dirty="0" smtClean="0"/>
              <a:t>Проведение семинаров для специалистов АНО Ставропольского края и разработка методических материалов позволит на уровне </a:t>
            </a:r>
            <a:r>
              <a:rPr lang="ru-RU" sz="4400" b="1" dirty="0"/>
              <a:t>н</a:t>
            </a:r>
            <a:r>
              <a:rPr lang="ru-RU" sz="4400" b="1" dirty="0" smtClean="0"/>
              <a:t>екоммерческого сектора края внедрить в процесс дополнительной работы программу по сохранению и укреплению физического </a:t>
            </a:r>
            <a:r>
              <a:rPr lang="ru-RU" sz="4400" b="1" smtClean="0"/>
              <a:t>и эмоционального </a:t>
            </a:r>
            <a:r>
              <a:rPr lang="ru-RU" sz="4400" b="1" dirty="0" smtClean="0"/>
              <a:t>здоровья людей старшего возраста.</a:t>
            </a:r>
            <a:endParaRPr lang="ru-RU" sz="4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-19858"/>
            <a:ext cx="815570" cy="8155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98673" y="55295"/>
            <a:ext cx="4093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1600" b="1" dirty="0" smtClean="0"/>
              <a:t>АНО «ШАГ К ДОЛГОЛЕТИЮ»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46135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2872" y="1356602"/>
            <a:ext cx="7033725" cy="89285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проекта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1114784"/>
              </p:ext>
            </p:extLst>
          </p:nvPr>
        </p:nvGraphicFramePr>
        <p:xfrm>
          <a:off x="1295397" y="3181427"/>
          <a:ext cx="9601200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1732946307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36386846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Этап (мероприятие)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Задача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1981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baseline="0" dirty="0" smtClean="0"/>
                        <a:t>Проведение мероприятия по с</a:t>
                      </a:r>
                      <a:r>
                        <a:rPr lang="ru-RU" dirty="0" smtClean="0"/>
                        <a:t>озданию условий для проведения спортивно-оздоровительных мероприятий с гражданами пожилого возраста</a:t>
                      </a:r>
                      <a:r>
                        <a:rPr lang="ru-RU" baseline="0" dirty="0" smtClean="0"/>
                        <a:t> с целью </a:t>
                      </a:r>
                      <a:r>
                        <a:rPr lang="ru-RU" dirty="0" smtClean="0"/>
                        <a:t>укрепления здоровья.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Задача 1</a:t>
                      </a:r>
                    </a:p>
                    <a:p>
                      <a:pPr algn="just"/>
                      <a:r>
                        <a:rPr lang="ru-RU" dirty="0" smtClean="0"/>
                        <a:t>Приобщение к практикам здорового образа жизни, правильного питания и сбережения здоровья путем проведения цикла оздоровительных мероприятий.</a:t>
                      </a:r>
                    </a:p>
                    <a:p>
                      <a:pPr algn="just"/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392714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7087"/>
            <a:ext cx="815570" cy="8155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98673" y="55295"/>
            <a:ext cx="4093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1600" b="1" dirty="0" smtClean="0"/>
              <a:t>АНО «ШАГ К ДОЛГОЛЕТИЮ»</a:t>
            </a:r>
            <a:endParaRPr lang="ru-RU" sz="16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397" y="1096152"/>
            <a:ext cx="3097036" cy="17253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3405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4" y="1253596"/>
            <a:ext cx="9601196" cy="1303867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проекта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9154351"/>
              </p:ext>
            </p:extLst>
          </p:nvPr>
        </p:nvGraphicFramePr>
        <p:xfrm>
          <a:off x="1295400" y="2557463"/>
          <a:ext cx="9601200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846064597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21782936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Этап (мероприятие)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Задача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309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Проведение мероприятий</a:t>
                      </a:r>
                      <a:r>
                        <a:rPr lang="ru-RU" baseline="0" dirty="0" smtClean="0"/>
                        <a:t> на п</a:t>
                      </a:r>
                      <a:r>
                        <a:rPr lang="ru-RU" dirty="0" smtClean="0"/>
                        <a:t>овышение физической и социальной активности людей пожилого возраста.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Задача 2</a:t>
                      </a:r>
                    </a:p>
                    <a:p>
                      <a:pPr algn="just"/>
                      <a:r>
                        <a:rPr lang="ru-RU" dirty="0" smtClean="0"/>
                        <a:t>Объединение людей пожилого возраста путем проведения цикла культурно-досуговых и творческих мероприятий. Расширение возможностей для коммуникаций пенсионеров.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7858193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7087"/>
            <a:ext cx="815570" cy="8155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98673" y="55295"/>
            <a:ext cx="4093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1600" b="1" dirty="0" smtClean="0"/>
              <a:t>АНО «ШАГ К ДОЛГОЛЕТИЮ»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78814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1253596"/>
            <a:ext cx="9601196" cy="1303867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проекта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3923596"/>
              </p:ext>
            </p:extLst>
          </p:nvPr>
        </p:nvGraphicFramePr>
        <p:xfrm>
          <a:off x="1295400" y="2557463"/>
          <a:ext cx="9601200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3387482225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31142383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Этап (мероприятие)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Задача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854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Проведение мероприятий</a:t>
                      </a:r>
                      <a:r>
                        <a:rPr lang="ru-RU" baseline="0" dirty="0" smtClean="0"/>
                        <a:t> по </a:t>
                      </a:r>
                      <a:r>
                        <a:rPr lang="ru-RU" dirty="0" smtClean="0"/>
                        <a:t>информированию населения о способах сохранения и укрепления физического и психического здоровья, пропаганду физической активности и спорта для граждан пожилого возраста.</a:t>
                      </a:r>
                    </a:p>
                    <a:p>
                      <a:pPr algn="just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Задача 3</a:t>
                      </a:r>
                    </a:p>
                    <a:p>
                      <a:r>
                        <a:rPr lang="ru-RU" dirty="0" smtClean="0"/>
                        <a:t>Популяризация и пропаганда социальной активного среди людей пожилого возраста через СМИ, в том числе используя результаты творческой реализации пенсионеров.</a:t>
                      </a:r>
                    </a:p>
                    <a:p>
                      <a:endParaRPr lang="ru-RU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279152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7087"/>
            <a:ext cx="815570" cy="8155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98673" y="55295"/>
            <a:ext cx="4093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1600" b="1" dirty="0" smtClean="0"/>
              <a:t>АНО «ШАГ К ДОЛГОЛЕТИЮ»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57547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1253596"/>
            <a:ext cx="9601196" cy="1303867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проекта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466398"/>
              </p:ext>
            </p:extLst>
          </p:nvPr>
        </p:nvGraphicFramePr>
        <p:xfrm>
          <a:off x="1295400" y="2557463"/>
          <a:ext cx="9601200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953723800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27357752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Этап (мероприятие)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Задача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832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Задача</a:t>
                      </a:r>
                      <a:r>
                        <a:rPr lang="ru-RU" baseline="0" dirty="0" smtClean="0"/>
                        <a:t> 4</a:t>
                      </a:r>
                    </a:p>
                    <a:p>
                      <a:pPr algn="just"/>
                      <a:r>
                        <a:rPr lang="ru-RU" baseline="0" dirty="0" smtClean="0"/>
                        <a:t>Продолжение работы Проекта с целью приобщения и включения пенсионеров в активную социально-общественную и творческую деятельность.</a:t>
                      </a:r>
                    </a:p>
                    <a:p>
                      <a:pPr algn="just"/>
                      <a:endParaRPr lang="ru-RU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8620825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-19858"/>
            <a:ext cx="815570" cy="8155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98673" y="55295"/>
            <a:ext cx="4093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1600" b="1" dirty="0" smtClean="0"/>
              <a:t>АНО «ШАГ К ДОЛГОЛЕТИЮ»</a:t>
            </a:r>
            <a:endParaRPr lang="ru-RU" sz="1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95400" y="2872899"/>
            <a:ext cx="48354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Организация работы уникальной </a:t>
            </a:r>
            <a:r>
              <a:rPr lang="ru-RU" dirty="0" err="1" smtClean="0"/>
              <a:t>коммуникатив</a:t>
            </a:r>
            <a:r>
              <a:rPr lang="ru-RU" dirty="0" smtClean="0"/>
              <a:t>-ной </a:t>
            </a:r>
            <a:r>
              <a:rPr lang="ru-RU" dirty="0"/>
              <a:t>площадки – клубов по интересам: клуб здоровья, литературы и искусства, волонтеров и социальных проектов, рисования, медиа-клуб </a:t>
            </a:r>
            <a:r>
              <a:rPr lang="ru-RU" dirty="0" smtClean="0"/>
              <a:t>(уникальный </a:t>
            </a:r>
            <a:r>
              <a:rPr lang="ru-RU" dirty="0"/>
              <a:t>проект, обучающий пенсионеров журналистике и </a:t>
            </a:r>
            <a:r>
              <a:rPr lang="ru-RU" dirty="0" err="1"/>
              <a:t>блогерству</a:t>
            </a:r>
            <a:r>
              <a:rPr lang="ru-RU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24604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7372" y="497254"/>
            <a:ext cx="9601196" cy="1090911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Календарный план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0946040"/>
              </p:ext>
            </p:extLst>
          </p:nvPr>
        </p:nvGraphicFramePr>
        <p:xfrm>
          <a:off x="896983" y="1379385"/>
          <a:ext cx="10343672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2715">
                  <a:extLst>
                    <a:ext uri="{9D8B030D-6E8A-4147-A177-3AD203B41FA5}">
                      <a16:colId xmlns:a16="http://schemas.microsoft.com/office/drawing/2014/main" val="2708811652"/>
                    </a:ext>
                  </a:extLst>
                </a:gridCol>
                <a:gridCol w="6900957">
                  <a:extLst>
                    <a:ext uri="{9D8B030D-6E8A-4147-A177-3AD203B41FA5}">
                      <a16:colId xmlns:a16="http://schemas.microsoft.com/office/drawing/2014/main" val="207914722"/>
                    </a:ext>
                  </a:extLst>
                </a:gridCol>
              </a:tblGrid>
              <a:tr h="29787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Задача проекта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Мероприятие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396359"/>
                  </a:ext>
                </a:extLst>
              </a:tr>
              <a:tr h="3646054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Объединение людей пожилого возраста путем проведения цикла культурно-досуговых и творческих мероприятий, расширение возможностей для коммуникаций пенсионеров</a:t>
                      </a:r>
                      <a:r>
                        <a:rPr lang="ru-RU" baseline="0" dirty="0" smtClean="0"/>
                        <a:t> через проведение мероприятий на повышение физической и социальной активности и приобщению к практикам здорового образа жизни, правильному питанию, </a:t>
                      </a:r>
                      <a:r>
                        <a:rPr lang="ru-RU" baseline="0" dirty="0" err="1" smtClean="0"/>
                        <a:t>сбереже-нию</a:t>
                      </a:r>
                      <a:r>
                        <a:rPr lang="ru-RU" baseline="0" dirty="0" smtClean="0"/>
                        <a:t> здоровья, и организацию работы уникальной коммуникативной площадки – клубов по интересам.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dirty="0" smtClean="0"/>
                        <a:t>Проведение мероприятия по созданию условий для проведения спортивно-оздоровительных мероприятий с гражданами пожилого возраста с целью укрепления здоровья. 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dirty="0" smtClean="0"/>
                        <a:t>Проведение мероприятий на повышение физической и социальной активности людей пожилого возраста.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dirty="0" smtClean="0"/>
                        <a:t>Проведение мероприятий по информированию населения о способах сохранения и укрепления физического и психического здоровья, пропаганду физической активности и спорта для граждан пожилого возраста.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dirty="0" smtClean="0"/>
                        <a:t>Организация работы уникальной коммуникативной площадки – клубов по интересам: клуб здоровья, литературы и искусства, волонтеров и социальных проектов, рисования, медиа-клуб (уникальный проект, обучающий пенсионеров журналистике и </a:t>
                      </a:r>
                      <a:r>
                        <a:rPr lang="ru-RU" dirty="0" err="1" smtClean="0"/>
                        <a:t>блогерству</a:t>
                      </a:r>
                      <a:r>
                        <a:rPr lang="ru-RU" dirty="0" smtClean="0"/>
                        <a:t>).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817091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-19858"/>
            <a:ext cx="815570" cy="8155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98673" y="55295"/>
            <a:ext cx="4093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1600" b="1" dirty="0" smtClean="0"/>
              <a:t>АНО «ШАГ К ДОЛГОЛЕТИЮ»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34285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497254"/>
            <a:ext cx="9601196" cy="943619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Календарный план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0184577"/>
              </p:ext>
            </p:extLst>
          </p:nvPr>
        </p:nvGraphicFramePr>
        <p:xfrm>
          <a:off x="1295402" y="1690254"/>
          <a:ext cx="9605818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372">
                  <a:extLst>
                    <a:ext uri="{9D8B030D-6E8A-4147-A177-3AD203B41FA5}">
                      <a16:colId xmlns:a16="http://schemas.microsoft.com/office/drawing/2014/main" val="1917215739"/>
                    </a:ext>
                  </a:extLst>
                </a:gridCol>
                <a:gridCol w="3750446">
                  <a:extLst>
                    <a:ext uri="{9D8B030D-6E8A-4147-A177-3AD203B41FA5}">
                      <a16:colId xmlns:a16="http://schemas.microsoft.com/office/drawing/2014/main" val="19685877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602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Состязание «Спортивная семья». Оно пройдёт на открытой спортивной площадке партнёра проекта "Палитра спорта" Муниципального бюджетного учреждения Спортивно-оздоровительного комплекса Старт города Нефтекумска, Ставропольского края.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22.07.2023-</a:t>
                      </a:r>
                    </a:p>
                    <a:p>
                      <a:pPr algn="ctr"/>
                      <a:r>
                        <a:rPr lang="ru-RU" dirty="0" smtClean="0"/>
                        <a:t>22.07.2023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3920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Спортивный </a:t>
                      </a:r>
                      <a:r>
                        <a:rPr lang="ru-RU" baseline="0" dirty="0" err="1" smtClean="0"/>
                        <a:t>квест</a:t>
                      </a:r>
                      <a:r>
                        <a:rPr lang="ru-RU" baseline="0" dirty="0" smtClean="0"/>
                        <a:t> «Мы со спортом». </a:t>
                      </a:r>
                      <a:r>
                        <a:rPr lang="ru-RU" baseline="0" dirty="0" err="1" smtClean="0"/>
                        <a:t>Квест</a:t>
                      </a:r>
                      <a:r>
                        <a:rPr lang="ru-RU" baseline="0" dirty="0" smtClean="0"/>
                        <a:t> состоит из пяти игровых станций, расположенных на открытых площадках города Нефтекумска.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18.08.2023-</a:t>
                      </a:r>
                    </a:p>
                    <a:p>
                      <a:pPr algn="ctr"/>
                      <a:r>
                        <a:rPr lang="ru-RU" dirty="0" smtClean="0"/>
                        <a:t>18.08.2023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569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ru-RU" baseline="0" dirty="0" smtClean="0"/>
                        <a:t>Первенство клуба по пионерболу «Стремительный мяч». Матч пройдёт на открытой спортивной площадке партнёра проекта "Палитра спорта" Муниципального бюджетного учреждения Спортивно-оздоровительного комплекса Старт города Нефтекумска, Ставропольского края.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16.09.2023-</a:t>
                      </a:r>
                    </a:p>
                    <a:p>
                      <a:pPr algn="ctr"/>
                      <a:r>
                        <a:rPr lang="ru-RU" dirty="0" smtClean="0"/>
                        <a:t>16.09.2023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8984074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-19858"/>
            <a:ext cx="815570" cy="8155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98673" y="55295"/>
            <a:ext cx="4093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1600" b="1" dirty="0" smtClean="0"/>
              <a:t>АНО «ШАГ К ДОЛГОЛЕТИЮ»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13421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783</TotalTime>
  <Words>2742</Words>
  <Application>Microsoft Office PowerPoint</Application>
  <PresentationFormat>Широкоэкранный</PresentationFormat>
  <Paragraphs>264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 Unicode MS</vt:lpstr>
      <vt:lpstr>Arial</vt:lpstr>
      <vt:lpstr>Garamond</vt:lpstr>
      <vt:lpstr>Times New Roman</vt:lpstr>
      <vt:lpstr>Натуральные материалы</vt:lpstr>
      <vt:lpstr>ПАЛИТРА СПОРТА</vt:lpstr>
      <vt:lpstr>Социальная значимость проекта:</vt:lpstr>
      <vt:lpstr>Цель проекта</vt:lpstr>
      <vt:lpstr>Задачи проекта</vt:lpstr>
      <vt:lpstr>Задачи проекта</vt:lpstr>
      <vt:lpstr>Задачи проекта</vt:lpstr>
      <vt:lpstr>Задачи проекта</vt:lpstr>
      <vt:lpstr>Календарный план</vt:lpstr>
      <vt:lpstr>Календарный план</vt:lpstr>
      <vt:lpstr>Календарный план</vt:lpstr>
      <vt:lpstr>Календарный план</vt:lpstr>
      <vt:lpstr>Календарный план</vt:lpstr>
      <vt:lpstr>         Количественные               Качественные</vt:lpstr>
      <vt:lpstr>Команда проекта</vt:lpstr>
      <vt:lpstr>Команда проекта</vt:lpstr>
      <vt:lpstr>Команда проекта</vt:lpstr>
      <vt:lpstr>Команда проекта</vt:lpstr>
      <vt:lpstr>Команда проекта</vt:lpstr>
      <vt:lpstr>Презентация PowerPoint</vt:lpstr>
      <vt:lpstr>Партнёры проекта</vt:lpstr>
      <vt:lpstr>Партнёры проекта</vt:lpstr>
      <vt:lpstr>Партнёры проекта</vt:lpstr>
      <vt:lpstr>Партнёры проекта</vt:lpstr>
      <vt:lpstr>Партнёры проекта</vt:lpstr>
      <vt:lpstr>Партнёры проекта</vt:lpstr>
      <vt:lpstr>География проекта</vt:lpstr>
      <vt:lpstr>Целевая группа проекта</vt:lpstr>
      <vt:lpstr>      Информационное сопровождение проекта</vt:lpstr>
      <vt:lpstr>Дальнейшее развитие проекта</vt:lpstr>
      <vt:lpstr>Источники ресурсного обеспечения проекта в дальнейшем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Honor</dc:creator>
  <cp:lastModifiedBy>Honor</cp:lastModifiedBy>
  <cp:revision>86</cp:revision>
  <dcterms:created xsi:type="dcterms:W3CDTF">2022-09-12T05:23:51Z</dcterms:created>
  <dcterms:modified xsi:type="dcterms:W3CDTF">2023-03-07T09:34:40Z</dcterms:modified>
</cp:coreProperties>
</file>