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0" r:id="rId2"/>
    <p:sldId id="271" r:id="rId3"/>
    <p:sldId id="264" r:id="rId4"/>
    <p:sldId id="272" r:id="rId5"/>
    <p:sldId id="273" r:id="rId6"/>
    <p:sldId id="276" r:id="rId7"/>
    <p:sldId id="277" r:id="rId8"/>
    <p:sldId id="268" r:id="rId9"/>
    <p:sldId id="278" r:id="rId10"/>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B0EB8"/>
    <a:srgbClr val="7E24A2"/>
    <a:srgbClr val="8B3B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18" d="100"/>
          <a:sy n="118" d="100"/>
        </p:scale>
        <p:origin x="-72" y="63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D62040DA-1058-48A4-9520-258CA707FB5C}" type="datetimeFigureOut">
              <a:rPr lang="ru-RU"/>
              <a:pPr>
                <a:defRPr/>
              </a:pPr>
              <a:t>23.10.2023</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8B9485CB-87D6-494D-BF0A-15B88225D1C1}"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8A3FD760-4B19-4EFA-89CB-801F5D58021C}" type="datetimeFigureOut">
              <a:rPr lang="ru-RU"/>
              <a:pPr>
                <a:defRPr/>
              </a:pPr>
              <a:t>23.10.2023</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F4A3A311-27B4-45BD-9761-D893F96EF5E6}"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4F7EE055-6852-4D3F-884C-763A4A9BF81E}" type="datetimeFigureOut">
              <a:rPr lang="ru-RU"/>
              <a:pPr>
                <a:defRPr/>
              </a:pPr>
              <a:t>23.10.2023</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DAED6D4C-1193-4E6B-BFBA-0DF3CDB024E8}"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71508C16-A071-4864-9E66-FC0818493415}" type="datetimeFigureOut">
              <a:rPr lang="ru-RU"/>
              <a:pPr>
                <a:defRPr/>
              </a:pPr>
              <a:t>23.10.2023</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57A2FF0B-7771-4F57-B01C-EFC12A798AC7}"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F9FB987E-CAEE-4A80-A042-BA5D16B0E478}" type="datetimeFigureOut">
              <a:rPr lang="ru-RU"/>
              <a:pPr>
                <a:defRPr/>
              </a:pPr>
              <a:t>23.10.2023</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212F243D-09FC-4640-96CC-FC8029624287}"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08C32E2F-6D96-4AAA-80F5-5A4147C56E7E}" type="datetimeFigureOut">
              <a:rPr lang="ru-RU"/>
              <a:pPr>
                <a:defRPr/>
              </a:pPr>
              <a:t>23.10.2023</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59068B5D-8EA7-45D3-ACFC-14CECB3B2671}"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82D302BB-5DB9-427A-A0EE-616679A59D90}" type="datetimeFigureOut">
              <a:rPr lang="ru-RU"/>
              <a:pPr>
                <a:defRPr/>
              </a:pPr>
              <a:t>23.10.2023</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9E7D5EF2-85CD-42D3-A4F0-5FE94023B673}"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7C1E66EA-C5A0-4C24-B509-0106F8A6813A}" type="datetimeFigureOut">
              <a:rPr lang="ru-RU"/>
              <a:pPr>
                <a:defRPr/>
              </a:pPr>
              <a:t>23.10.2023</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8F59F242-81AF-4878-AD91-EB5171906D6E}"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C8AE4A4F-15ED-4042-A57F-CB37FAFFB054}" type="datetimeFigureOut">
              <a:rPr lang="ru-RU"/>
              <a:pPr>
                <a:defRPr/>
              </a:pPr>
              <a:t>23.10.2023</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0035D780-A03E-4668-9316-BBF97FE57393}"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A73237B0-5CE1-46B6-A5EB-303FB995A92A}" type="datetimeFigureOut">
              <a:rPr lang="ru-RU"/>
              <a:pPr>
                <a:defRPr/>
              </a:pPr>
              <a:t>23.10.2023</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5C98D382-FC4C-4727-B186-7CE3303443AE}"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A95A53CA-3811-4A90-8081-1D187CAB498A}" type="datetimeFigureOut">
              <a:rPr lang="ru-RU"/>
              <a:pPr>
                <a:defRPr/>
              </a:pPr>
              <a:t>23.10.2023</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B5FFD035-13A0-45A2-AC17-079AE094D7F5}"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D1915723-42E4-4336-A9B2-3CE14BECFB85}" type="datetimeFigureOut">
              <a:rPr lang="ru-RU"/>
              <a:pPr>
                <a:defRPr/>
              </a:pPr>
              <a:t>23.10.2023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E4950C23-A3B3-4DE5-8244-0102871F4B2C}"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55576" y="170640"/>
            <a:ext cx="7632848" cy="360015"/>
          </a:xfrm>
        </p:spPr>
        <p:txBody>
          <a:bodyPr rtlCol="0">
            <a:normAutofit fontScale="90000"/>
          </a:bodyPr>
          <a:lstStyle/>
          <a:p>
            <a:pPr fontAlgn="auto">
              <a:spcAft>
                <a:spcPts val="0"/>
              </a:spcAft>
              <a:defRPr/>
            </a:pPr>
            <a:r>
              <a:rPr lang="ru-RU" sz="1400" dirty="0" smtClean="0">
                <a:solidFill>
                  <a:srgbClr val="8B3B7C"/>
                </a:solidFill>
                <a:latin typeface="Times New Roman" pitchFamily="18" charset="0"/>
                <a:cs typeface="Times New Roman" pitchFamily="18" charset="0"/>
              </a:rPr>
              <a:t>Бюджетное</a:t>
            </a:r>
            <a:r>
              <a:rPr lang="en-US" sz="1400" dirty="0" smtClean="0">
                <a:solidFill>
                  <a:srgbClr val="8B3B7C"/>
                </a:solidFill>
                <a:latin typeface="Times New Roman" pitchFamily="18" charset="0"/>
                <a:cs typeface="Times New Roman" pitchFamily="18" charset="0"/>
              </a:rPr>
              <a:t> </a:t>
            </a:r>
            <a:r>
              <a:rPr lang="ru-RU" sz="1400" dirty="0" smtClean="0">
                <a:solidFill>
                  <a:srgbClr val="8B3B7C"/>
                </a:solidFill>
                <a:latin typeface="Times New Roman" pitchFamily="18" charset="0"/>
                <a:cs typeface="Times New Roman" pitchFamily="18" charset="0"/>
              </a:rPr>
              <a:t>учреждение</a:t>
            </a:r>
            <a:r>
              <a:rPr lang="en-US" sz="1400" dirty="0" smtClean="0">
                <a:solidFill>
                  <a:srgbClr val="8B3B7C"/>
                </a:solidFill>
                <a:latin typeface="Times New Roman" pitchFamily="18" charset="0"/>
                <a:cs typeface="Times New Roman" pitchFamily="18" charset="0"/>
              </a:rPr>
              <a:t> </a:t>
            </a:r>
            <a:r>
              <a:rPr lang="ru-RU" sz="1400" dirty="0" smtClean="0">
                <a:solidFill>
                  <a:srgbClr val="8B3B7C"/>
                </a:solidFill>
                <a:latin typeface="Times New Roman" pitchFamily="18" charset="0"/>
                <a:cs typeface="Times New Roman" pitchFamily="18" charset="0"/>
              </a:rPr>
              <a:t>Ханты-Мансийского автономного округа – Югры</a:t>
            </a:r>
            <a:br>
              <a:rPr lang="ru-RU" sz="1400" dirty="0" smtClean="0">
                <a:solidFill>
                  <a:srgbClr val="8B3B7C"/>
                </a:solidFill>
                <a:latin typeface="Times New Roman" pitchFamily="18" charset="0"/>
                <a:cs typeface="Times New Roman" pitchFamily="18" charset="0"/>
              </a:rPr>
            </a:br>
            <a:r>
              <a:rPr lang="ru-RU" sz="1400" dirty="0" smtClean="0">
                <a:solidFill>
                  <a:srgbClr val="8B3B7C"/>
                </a:solidFill>
                <a:latin typeface="Times New Roman" pitchFamily="18" charset="0"/>
                <a:cs typeface="Times New Roman" pitchFamily="18" charset="0"/>
              </a:rPr>
              <a:t>«Советский комплексный центр социального обслуживания населения»</a:t>
            </a:r>
            <a:br>
              <a:rPr lang="ru-RU" sz="1400" dirty="0" smtClean="0">
                <a:solidFill>
                  <a:srgbClr val="8B3B7C"/>
                </a:solidFill>
                <a:latin typeface="Times New Roman" pitchFamily="18" charset="0"/>
                <a:cs typeface="Times New Roman" pitchFamily="18" charset="0"/>
              </a:rPr>
            </a:br>
            <a:r>
              <a:rPr lang="ru-RU" sz="1400" dirty="0" smtClean="0">
                <a:solidFill>
                  <a:srgbClr val="8B3B7C"/>
                </a:solidFill>
                <a:latin typeface="Times New Roman" pitchFamily="18" charset="0"/>
                <a:cs typeface="Times New Roman" pitchFamily="18" charset="0"/>
              </a:rPr>
              <a:t>Ханты-Мансийский автономный округ - Югра</a:t>
            </a:r>
            <a:endParaRPr lang="ru-RU" dirty="0">
              <a:solidFill>
                <a:srgbClr val="8B3B7C"/>
              </a:solidFill>
            </a:endParaRPr>
          </a:p>
        </p:txBody>
      </p:sp>
      <p:sp>
        <p:nvSpPr>
          <p:cNvPr id="3" name="Подзаголовок 2"/>
          <p:cNvSpPr>
            <a:spLocks noGrp="1"/>
          </p:cNvSpPr>
          <p:nvPr>
            <p:ph type="subTitle" idx="1"/>
          </p:nvPr>
        </p:nvSpPr>
        <p:spPr>
          <a:xfrm>
            <a:off x="1371600" y="714375"/>
            <a:ext cx="6400800" cy="5451475"/>
          </a:xfrm>
        </p:spPr>
        <p:txBody>
          <a:bodyPr>
            <a:normAutofit/>
          </a:bodyPr>
          <a:lstStyle/>
          <a:p>
            <a:endParaRPr lang="ru-RU" dirty="0" smtClean="0">
              <a:solidFill>
                <a:schemeClr val="tx1"/>
              </a:solidFill>
            </a:endParaRPr>
          </a:p>
          <a:p>
            <a:endParaRPr lang="ru-RU" b="1" dirty="0" smtClean="0">
              <a:solidFill>
                <a:srgbClr val="7030A0"/>
              </a:solidFill>
            </a:endParaRPr>
          </a:p>
          <a:p>
            <a:endParaRPr lang="ru-RU" b="1" dirty="0">
              <a:solidFill>
                <a:srgbClr val="7030A0"/>
              </a:solidFill>
            </a:endParaRPr>
          </a:p>
          <a:p>
            <a:endParaRPr lang="ru-RU" b="1" dirty="0" smtClean="0">
              <a:solidFill>
                <a:srgbClr val="7030A0"/>
              </a:solidFill>
            </a:endParaRPr>
          </a:p>
          <a:p>
            <a:endParaRPr lang="ru-RU" b="1" dirty="0">
              <a:solidFill>
                <a:srgbClr val="7030A0"/>
              </a:solidFill>
            </a:endParaRPr>
          </a:p>
          <a:p>
            <a:endParaRPr lang="ru-RU" b="1" dirty="0" smtClean="0">
              <a:solidFill>
                <a:srgbClr val="7030A0"/>
              </a:solidFill>
            </a:endParaRPr>
          </a:p>
          <a:p>
            <a:endParaRPr lang="ru-RU" b="1" dirty="0">
              <a:solidFill>
                <a:srgbClr val="7030A0"/>
              </a:solidFill>
            </a:endParaRPr>
          </a:p>
          <a:p>
            <a:endParaRPr lang="ru-RU" b="1" dirty="0">
              <a:solidFill>
                <a:srgbClr val="7030A0"/>
              </a:solidFill>
            </a:endParaRPr>
          </a:p>
          <a:p>
            <a:r>
              <a:rPr lang="ru-RU" b="1" dirty="0" smtClean="0">
                <a:solidFill>
                  <a:srgbClr val="7030A0"/>
                </a:solidFill>
              </a:rPr>
              <a:t> </a:t>
            </a:r>
            <a:r>
              <a:rPr lang="ru-RU" sz="2800" b="1" dirty="0" smtClean="0">
                <a:solidFill>
                  <a:srgbClr val="7030A0"/>
                </a:solidFill>
              </a:rPr>
              <a:t>Солдаткина Алена Николаевна</a:t>
            </a:r>
            <a:endParaRPr lang="ru-RU" sz="2800" dirty="0" smtClean="0">
              <a:solidFill>
                <a:srgbClr val="7030A0"/>
              </a:solidFill>
            </a:endParaRPr>
          </a:p>
        </p:txBody>
      </p:sp>
      <p:pic>
        <p:nvPicPr>
          <p:cNvPr id="4" name="Picture 2" descr="C:\Users\Иванова\Desktop\0-02-0a-52b68d06db06b8f401fef118b078e0419119a2ceefb86764327dc0ff4f4617b2_2bd5c48d0723b7e4.jpg"/>
          <p:cNvPicPr>
            <a:picLocks noChangeAspect="1" noChangeArrowheads="1"/>
          </p:cNvPicPr>
          <p:nvPr/>
        </p:nvPicPr>
        <p:blipFill rotWithShape="1">
          <a:blip r:embed="rId2">
            <a:extLst>
              <a:ext uri="{28A0092B-C50C-407E-A947-70E740481C1C}">
                <a14:useLocalDpi xmlns:a14="http://schemas.microsoft.com/office/drawing/2010/main" val="0"/>
              </a:ext>
            </a:extLst>
          </a:blip>
          <a:srcRect l="4254" t="4058" r="13301" b="37466"/>
          <a:stretch/>
        </p:blipFill>
        <p:spPr bwMode="auto">
          <a:xfrm>
            <a:off x="2339752" y="836712"/>
            <a:ext cx="4073555" cy="453650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86956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331640" y="404664"/>
            <a:ext cx="6984776" cy="360015"/>
          </a:xfrm>
        </p:spPr>
        <p:txBody>
          <a:bodyPr rtlCol="0">
            <a:normAutofit fontScale="90000"/>
          </a:bodyPr>
          <a:lstStyle/>
          <a:p>
            <a:pPr fontAlgn="auto">
              <a:spcAft>
                <a:spcPts val="0"/>
              </a:spcAft>
              <a:defRPr/>
            </a:pPr>
            <a:r>
              <a:rPr lang="ru-RU" sz="1400" dirty="0" smtClean="0">
                <a:solidFill>
                  <a:srgbClr val="8B3B7C"/>
                </a:solidFill>
                <a:latin typeface="Times New Roman" pitchFamily="18" charset="0"/>
                <a:cs typeface="Times New Roman" pitchFamily="18" charset="0"/>
              </a:rPr>
              <a:t>Бюджетное</a:t>
            </a:r>
            <a:r>
              <a:rPr lang="en-US" sz="1400" dirty="0" smtClean="0">
                <a:solidFill>
                  <a:srgbClr val="8B3B7C"/>
                </a:solidFill>
                <a:latin typeface="Times New Roman" pitchFamily="18" charset="0"/>
                <a:cs typeface="Times New Roman" pitchFamily="18" charset="0"/>
              </a:rPr>
              <a:t> </a:t>
            </a:r>
            <a:r>
              <a:rPr lang="ru-RU" sz="1400" dirty="0" smtClean="0">
                <a:solidFill>
                  <a:srgbClr val="8B3B7C"/>
                </a:solidFill>
                <a:latin typeface="Times New Roman" pitchFamily="18" charset="0"/>
                <a:cs typeface="Times New Roman" pitchFamily="18" charset="0"/>
              </a:rPr>
              <a:t>учреждение</a:t>
            </a:r>
            <a:r>
              <a:rPr lang="en-US" sz="1400" dirty="0" smtClean="0">
                <a:solidFill>
                  <a:srgbClr val="8B3B7C"/>
                </a:solidFill>
                <a:latin typeface="Times New Roman" pitchFamily="18" charset="0"/>
                <a:cs typeface="Times New Roman" pitchFamily="18" charset="0"/>
              </a:rPr>
              <a:t> </a:t>
            </a:r>
            <a:r>
              <a:rPr lang="ru-RU" sz="1400" dirty="0" smtClean="0">
                <a:solidFill>
                  <a:srgbClr val="8B3B7C"/>
                </a:solidFill>
                <a:latin typeface="Times New Roman" pitchFamily="18" charset="0"/>
                <a:cs typeface="Times New Roman" pitchFamily="18" charset="0"/>
              </a:rPr>
              <a:t>Ханты-Мансийского автономного округа – Югры</a:t>
            </a:r>
            <a:br>
              <a:rPr lang="ru-RU" sz="1400" dirty="0" smtClean="0">
                <a:solidFill>
                  <a:srgbClr val="8B3B7C"/>
                </a:solidFill>
                <a:latin typeface="Times New Roman" pitchFamily="18" charset="0"/>
                <a:cs typeface="Times New Roman" pitchFamily="18" charset="0"/>
              </a:rPr>
            </a:br>
            <a:r>
              <a:rPr lang="ru-RU" sz="1400" dirty="0" smtClean="0">
                <a:solidFill>
                  <a:srgbClr val="8B3B7C"/>
                </a:solidFill>
                <a:latin typeface="Times New Roman" pitchFamily="18" charset="0"/>
                <a:cs typeface="Times New Roman" pitchFamily="18" charset="0"/>
              </a:rPr>
              <a:t>«Советский комплексный центр социального обслуживания населения»</a:t>
            </a:r>
            <a:br>
              <a:rPr lang="ru-RU" sz="1400" dirty="0" smtClean="0">
                <a:solidFill>
                  <a:srgbClr val="8B3B7C"/>
                </a:solidFill>
                <a:latin typeface="Times New Roman" pitchFamily="18" charset="0"/>
                <a:cs typeface="Times New Roman" pitchFamily="18" charset="0"/>
              </a:rPr>
            </a:br>
            <a:r>
              <a:rPr lang="ru-RU" sz="1400" dirty="0" smtClean="0">
                <a:solidFill>
                  <a:srgbClr val="8B3B7C"/>
                </a:solidFill>
                <a:latin typeface="Times New Roman" pitchFamily="18" charset="0"/>
                <a:cs typeface="Times New Roman" pitchFamily="18" charset="0"/>
              </a:rPr>
              <a:t>г. Советский,  Советский район </a:t>
            </a:r>
            <a:br>
              <a:rPr lang="ru-RU" sz="1400" dirty="0" smtClean="0">
                <a:solidFill>
                  <a:srgbClr val="8B3B7C"/>
                </a:solidFill>
                <a:latin typeface="Times New Roman" pitchFamily="18" charset="0"/>
                <a:cs typeface="Times New Roman" pitchFamily="18" charset="0"/>
              </a:rPr>
            </a:br>
            <a:r>
              <a:rPr lang="ru-RU" sz="1400" dirty="0" smtClean="0">
                <a:solidFill>
                  <a:srgbClr val="8B3B7C"/>
                </a:solidFill>
                <a:latin typeface="Times New Roman" pitchFamily="18" charset="0"/>
                <a:cs typeface="Times New Roman" pitchFamily="18" charset="0"/>
              </a:rPr>
              <a:t>Ханты-Мансийский автономный округ - Югра</a:t>
            </a:r>
            <a:endParaRPr lang="ru-RU" dirty="0">
              <a:solidFill>
                <a:srgbClr val="8B3B7C"/>
              </a:solidFill>
            </a:endParaRPr>
          </a:p>
        </p:txBody>
      </p:sp>
      <p:sp>
        <p:nvSpPr>
          <p:cNvPr id="3" name="Подзаголовок 2"/>
          <p:cNvSpPr>
            <a:spLocks noGrp="1"/>
          </p:cNvSpPr>
          <p:nvPr>
            <p:ph type="subTitle" idx="1"/>
          </p:nvPr>
        </p:nvSpPr>
        <p:spPr>
          <a:xfrm>
            <a:off x="1403648" y="1052736"/>
            <a:ext cx="6400800" cy="5451475"/>
          </a:xfrm>
        </p:spPr>
        <p:txBody>
          <a:bodyPr>
            <a:normAutofit/>
          </a:bodyPr>
          <a:lstStyle/>
          <a:p>
            <a:endParaRPr lang="ru-RU" dirty="0" smtClean="0">
              <a:solidFill>
                <a:schemeClr val="tx1"/>
              </a:solidFill>
            </a:endParaRPr>
          </a:p>
          <a:p>
            <a:r>
              <a:rPr lang="ru-RU" b="1" dirty="0" smtClean="0">
                <a:solidFill>
                  <a:srgbClr val="7030A0"/>
                </a:solidFill>
              </a:rPr>
              <a:t> </a:t>
            </a:r>
            <a:r>
              <a:rPr lang="ru-RU" sz="2800" b="1" dirty="0">
                <a:solidFill>
                  <a:srgbClr val="7030A0"/>
                </a:solidFill>
              </a:rPr>
              <a:t>«Дедушка на час» </a:t>
            </a:r>
          </a:p>
          <a:p>
            <a:r>
              <a:rPr lang="ru-RU" sz="2800" dirty="0">
                <a:solidFill>
                  <a:srgbClr val="7030A0"/>
                </a:solidFill>
              </a:rPr>
              <a:t>оказание  безвозмездной </a:t>
            </a:r>
            <a:endParaRPr lang="ru-RU" sz="2800" dirty="0" smtClean="0">
              <a:solidFill>
                <a:srgbClr val="7030A0"/>
              </a:solidFill>
            </a:endParaRPr>
          </a:p>
          <a:p>
            <a:r>
              <a:rPr lang="ru-RU" sz="2800" dirty="0" smtClean="0">
                <a:solidFill>
                  <a:srgbClr val="7030A0"/>
                </a:solidFill>
              </a:rPr>
              <a:t>социально-бытовой </a:t>
            </a:r>
            <a:r>
              <a:rPr lang="ru-RU" sz="2800" dirty="0">
                <a:solidFill>
                  <a:srgbClr val="7030A0"/>
                </a:solidFill>
              </a:rPr>
              <a:t>помощи </a:t>
            </a:r>
            <a:endParaRPr lang="ru-RU" sz="2800" dirty="0" smtClean="0">
              <a:solidFill>
                <a:srgbClr val="7030A0"/>
              </a:solidFill>
            </a:endParaRPr>
          </a:p>
          <a:p>
            <a:r>
              <a:rPr lang="ru-RU" sz="2800" dirty="0" smtClean="0">
                <a:solidFill>
                  <a:srgbClr val="7030A0"/>
                </a:solidFill>
              </a:rPr>
              <a:t>одиноким </a:t>
            </a:r>
            <a:r>
              <a:rPr lang="ru-RU" sz="2800" dirty="0">
                <a:solidFill>
                  <a:srgbClr val="7030A0"/>
                </a:solidFill>
              </a:rPr>
              <a:t>и маломобильным гражданам </a:t>
            </a:r>
            <a:endParaRPr lang="ru-RU" sz="2800" dirty="0" smtClean="0">
              <a:solidFill>
                <a:srgbClr val="7030A0"/>
              </a:solidFill>
            </a:endParaRPr>
          </a:p>
          <a:p>
            <a:r>
              <a:rPr lang="ru-RU" sz="2800" dirty="0" smtClean="0">
                <a:solidFill>
                  <a:srgbClr val="7030A0"/>
                </a:solidFill>
              </a:rPr>
              <a:t>г.п</a:t>
            </a:r>
            <a:r>
              <a:rPr lang="ru-RU" sz="2800" dirty="0">
                <a:solidFill>
                  <a:srgbClr val="7030A0"/>
                </a:solidFill>
              </a:rPr>
              <a:t>. Агириш</a:t>
            </a:r>
          </a:p>
          <a:p>
            <a:endParaRPr lang="ru-RU" sz="2800" dirty="0" smtClean="0">
              <a:solidFill>
                <a:srgbClr val="7030A0"/>
              </a:solidFill>
            </a:endParaRPr>
          </a:p>
        </p:txBody>
      </p:sp>
    </p:spTree>
    <p:extLst>
      <p:ext uri="{BB962C8B-B14F-4D97-AF65-F5344CB8AC3E}">
        <p14:creationId xmlns:p14="http://schemas.microsoft.com/office/powerpoint/2010/main" val="33536077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39771" y="332656"/>
            <a:ext cx="4176464" cy="2031325"/>
          </a:xfrm>
          <a:prstGeom prst="rect">
            <a:avLst/>
          </a:prstGeom>
        </p:spPr>
        <p:txBody>
          <a:bodyPr wrap="square">
            <a:spAutoFit/>
          </a:bodyPr>
          <a:lstStyle/>
          <a:p>
            <a:pPr algn="ctr"/>
            <a:r>
              <a:rPr lang="en-US" b="1" dirty="0">
                <a:solidFill>
                  <a:schemeClr val="accent4">
                    <a:lumMod val="75000"/>
                  </a:schemeClr>
                </a:solidFill>
              </a:rPr>
              <a:t> </a:t>
            </a:r>
            <a:r>
              <a:rPr lang="ru-RU" b="1" dirty="0">
                <a:solidFill>
                  <a:srgbClr val="7E24A2"/>
                </a:solidFill>
              </a:rPr>
              <a:t>Цель проекта</a:t>
            </a:r>
            <a:r>
              <a:rPr lang="ru-RU" dirty="0">
                <a:solidFill>
                  <a:srgbClr val="7E24A2"/>
                </a:solidFill>
              </a:rPr>
              <a:t> – оказание нетрудоемких </a:t>
            </a:r>
            <a:r>
              <a:rPr lang="ru-RU" dirty="0">
                <a:solidFill>
                  <a:srgbClr val="7B0EB8"/>
                </a:solidFill>
              </a:rPr>
              <a:t>социально-бытовых</a:t>
            </a:r>
            <a:r>
              <a:rPr lang="ru-RU" dirty="0">
                <a:solidFill>
                  <a:srgbClr val="7E24A2"/>
                </a:solidFill>
              </a:rPr>
              <a:t> услуг, направленных на поддержание жизнедеятельности в </a:t>
            </a:r>
            <a:r>
              <a:rPr lang="ru-RU" dirty="0" smtClean="0">
                <a:solidFill>
                  <a:srgbClr val="7E24A2"/>
                </a:solidFill>
              </a:rPr>
              <a:t>быту </a:t>
            </a:r>
            <a:r>
              <a:rPr lang="ru-RU" dirty="0">
                <a:solidFill>
                  <a:srgbClr val="7E24A2"/>
                </a:solidFill>
              </a:rPr>
              <a:t>одиноких  маломобильных гражданам пожилого возраста  и инвалидам</a:t>
            </a:r>
          </a:p>
        </p:txBody>
      </p:sp>
      <p:pic>
        <p:nvPicPr>
          <p:cNvPr id="2052" name="Picture 4" descr="https://luna96.nethouse.ru/static/img/0000/0001/0281/10281807.b8dkloqd4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7542" y="188639"/>
            <a:ext cx="4553316" cy="3272697"/>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3059832" y="3645024"/>
            <a:ext cx="5824834" cy="2031325"/>
          </a:xfrm>
          <a:prstGeom prst="rect">
            <a:avLst/>
          </a:prstGeom>
        </p:spPr>
        <p:txBody>
          <a:bodyPr wrap="square">
            <a:spAutoFit/>
          </a:bodyPr>
          <a:lstStyle/>
          <a:p>
            <a:pPr algn="ctr">
              <a:buFont typeface="Arial" charset="0"/>
              <a:buNone/>
            </a:pPr>
            <a:r>
              <a:rPr lang="ru-RU" b="1" dirty="0">
                <a:solidFill>
                  <a:srgbClr val="7E24A2"/>
                </a:solidFill>
              </a:rPr>
              <a:t>Задачи проекта:</a:t>
            </a:r>
          </a:p>
          <a:p>
            <a:r>
              <a:rPr lang="ru-RU" dirty="0" smtClean="0">
                <a:solidFill>
                  <a:srgbClr val="7E24A2"/>
                </a:solidFill>
              </a:rPr>
              <a:t>1. Разработать </a:t>
            </a:r>
            <a:r>
              <a:rPr lang="ru-RU" dirty="0">
                <a:solidFill>
                  <a:srgbClr val="7E24A2"/>
                </a:solidFill>
              </a:rPr>
              <a:t>перечень выполняемых работ</a:t>
            </a:r>
          </a:p>
          <a:p>
            <a:r>
              <a:rPr lang="ru-RU" dirty="0" smtClean="0">
                <a:solidFill>
                  <a:srgbClr val="7E24A2"/>
                </a:solidFill>
              </a:rPr>
              <a:t>2</a:t>
            </a:r>
            <a:r>
              <a:rPr lang="ru-RU" dirty="0">
                <a:solidFill>
                  <a:srgbClr val="7E24A2"/>
                </a:solidFill>
              </a:rPr>
              <a:t>. Оказать в кратчайшие </a:t>
            </a:r>
            <a:r>
              <a:rPr lang="ru-RU" dirty="0" smtClean="0">
                <a:solidFill>
                  <a:srgbClr val="7E24A2"/>
                </a:solidFill>
              </a:rPr>
              <a:t>сроки определенные </a:t>
            </a:r>
            <a:r>
              <a:rPr lang="ru-RU" dirty="0">
                <a:solidFill>
                  <a:srgbClr val="7E24A2"/>
                </a:solidFill>
              </a:rPr>
              <a:t>виды </a:t>
            </a:r>
            <a:r>
              <a:rPr lang="ru-RU" dirty="0" smtClean="0">
                <a:solidFill>
                  <a:srgbClr val="7E24A2"/>
                </a:solidFill>
              </a:rPr>
              <a:t>ремонтно- хозяйственных </a:t>
            </a:r>
            <a:r>
              <a:rPr lang="ru-RU" dirty="0">
                <a:solidFill>
                  <a:srgbClr val="7E24A2"/>
                </a:solidFill>
              </a:rPr>
              <a:t>работ</a:t>
            </a:r>
            <a:r>
              <a:rPr lang="ru-RU" dirty="0" smtClean="0">
                <a:solidFill>
                  <a:srgbClr val="7E24A2"/>
                </a:solidFill>
              </a:rPr>
              <a:t>.</a:t>
            </a:r>
            <a:endParaRPr lang="ru-RU" dirty="0">
              <a:solidFill>
                <a:srgbClr val="7E24A2"/>
              </a:solidFill>
            </a:endParaRPr>
          </a:p>
          <a:p>
            <a:r>
              <a:rPr lang="ru-RU" dirty="0">
                <a:solidFill>
                  <a:srgbClr val="7E24A2"/>
                </a:solidFill>
              </a:rPr>
              <a:t>3. Обеспечить  доступность в сфере оказания  ремонтно-хозяйственных  работ.</a:t>
            </a:r>
          </a:p>
          <a:p>
            <a:pPr algn="ctr">
              <a:buFont typeface="Arial" charset="0"/>
              <a:buNone/>
            </a:pPr>
            <a:endParaRPr lang="ru-RU" dirty="0">
              <a:solidFill>
                <a:srgbClr val="7E24A2"/>
              </a:solidFill>
            </a:endParaRPr>
          </a:p>
        </p:txBody>
      </p:sp>
      <p:pic>
        <p:nvPicPr>
          <p:cNvPr id="8" name="Picture 2" descr="https://gruzoperevozkimoscow77.ru/wp-content/uploads/2017/02/gruzoperevozki_moskva_spiski.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3404" y="3212976"/>
            <a:ext cx="2189335" cy="19734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93538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39770" y="332656"/>
            <a:ext cx="5052309" cy="2308324"/>
          </a:xfrm>
          <a:prstGeom prst="rect">
            <a:avLst/>
          </a:prstGeom>
        </p:spPr>
        <p:txBody>
          <a:bodyPr wrap="square">
            <a:spAutoFit/>
          </a:bodyPr>
          <a:lstStyle/>
          <a:p>
            <a:pPr algn="ctr"/>
            <a:r>
              <a:rPr lang="en-US" b="1" dirty="0">
                <a:solidFill>
                  <a:schemeClr val="accent4">
                    <a:lumMod val="75000"/>
                  </a:schemeClr>
                </a:solidFill>
              </a:rPr>
              <a:t> </a:t>
            </a:r>
            <a:r>
              <a:rPr lang="ru-RU" b="1" dirty="0" smtClean="0">
                <a:solidFill>
                  <a:srgbClr val="7E24A2"/>
                </a:solidFill>
              </a:rPr>
              <a:t>проблема: </a:t>
            </a:r>
            <a:r>
              <a:rPr lang="ru-RU" dirty="0" smtClean="0">
                <a:solidFill>
                  <a:srgbClr val="7E24A2"/>
                </a:solidFill>
              </a:rPr>
              <a:t>отсутствие возможности получения необходимых услуг/помощи по выполнению мелких ремонтно-хозяйственных работ в связи с отдаленностью городского поселения Агириш от районного центра Советского района и отсутствием сервисов по оказанию услуг в поселении</a:t>
            </a:r>
            <a:endParaRPr lang="ru-RU" dirty="0">
              <a:solidFill>
                <a:srgbClr val="7E24A2"/>
              </a:solidFill>
            </a:endParaRPr>
          </a:p>
        </p:txBody>
      </p:sp>
      <p:pic>
        <p:nvPicPr>
          <p:cNvPr id="1026" name="Picture 2" descr="https://cdn.statically.io/img/sibdepo.ru/f=auto/wp-content/uploads/2018/02/755px-A_proble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079" y="332656"/>
            <a:ext cx="3414840" cy="271378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4283968" y="3789040"/>
            <a:ext cx="4572000" cy="1477328"/>
          </a:xfrm>
          <a:prstGeom prst="rect">
            <a:avLst/>
          </a:prstGeom>
        </p:spPr>
        <p:txBody>
          <a:bodyPr>
            <a:spAutoFit/>
          </a:bodyPr>
          <a:lstStyle/>
          <a:p>
            <a:pPr algn="ctr"/>
            <a:r>
              <a:rPr lang="en-US" b="1" dirty="0">
                <a:solidFill>
                  <a:schemeClr val="accent4">
                    <a:lumMod val="75000"/>
                  </a:schemeClr>
                </a:solidFill>
              </a:rPr>
              <a:t> </a:t>
            </a:r>
            <a:r>
              <a:rPr lang="ru-RU" b="1" dirty="0" smtClean="0">
                <a:solidFill>
                  <a:srgbClr val="7E24A2"/>
                </a:solidFill>
              </a:rPr>
              <a:t>решение проблемы: </a:t>
            </a:r>
            <a:r>
              <a:rPr lang="ru-RU" dirty="0" smtClean="0">
                <a:solidFill>
                  <a:srgbClr val="7E24A2"/>
                </a:solidFill>
              </a:rPr>
              <a:t>разработка и внедрение проекта «Дедушка на час», данный проект направлен  на выполнение малозатратных услугах по выполнению мелкого ремонта</a:t>
            </a:r>
            <a:endParaRPr lang="ru-RU" dirty="0">
              <a:solidFill>
                <a:srgbClr val="7E24A2"/>
              </a:solidFill>
            </a:endParaRPr>
          </a:p>
        </p:txBody>
      </p:sp>
      <p:pic>
        <p:nvPicPr>
          <p:cNvPr id="6" name="Picture 4"/>
          <p:cNvPicPr>
            <a:picLocks noChangeAspect="1" noChangeArrowheads="1"/>
          </p:cNvPicPr>
          <p:nvPr/>
        </p:nvPicPr>
        <p:blipFill>
          <a:blip r:embed="rId3"/>
          <a:srcRect/>
          <a:stretch>
            <a:fillRect/>
          </a:stretch>
        </p:blipFill>
        <p:spPr bwMode="auto">
          <a:xfrm>
            <a:off x="755576" y="3061195"/>
            <a:ext cx="2973387" cy="2838450"/>
          </a:xfrm>
          <a:prstGeom prst="rect">
            <a:avLst/>
          </a:prstGeom>
          <a:noFill/>
          <a:ln w="9525">
            <a:noFill/>
            <a:miter lim="800000"/>
            <a:headEnd/>
            <a:tailEnd/>
          </a:ln>
        </p:spPr>
      </p:pic>
    </p:spTree>
    <p:extLst>
      <p:ext uri="{BB962C8B-B14F-4D97-AF65-F5344CB8AC3E}">
        <p14:creationId xmlns:p14="http://schemas.microsoft.com/office/powerpoint/2010/main" val="37333147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blog.potok.io/wp-content/uploads/2018/03/sotsety_jpg_146798396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406284"/>
            <a:ext cx="3528392" cy="2490089"/>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107504" y="3140968"/>
            <a:ext cx="5683682" cy="3046988"/>
          </a:xfrm>
          <a:prstGeom prst="rect">
            <a:avLst/>
          </a:prstGeom>
        </p:spPr>
        <p:txBody>
          <a:bodyPr wrap="square">
            <a:spAutoFit/>
          </a:bodyPr>
          <a:lstStyle/>
          <a:p>
            <a:pPr algn="ctr"/>
            <a:r>
              <a:rPr lang="en-US" sz="1600" b="1" dirty="0">
                <a:solidFill>
                  <a:schemeClr val="accent4">
                    <a:lumMod val="75000"/>
                  </a:schemeClr>
                </a:solidFill>
              </a:rPr>
              <a:t> </a:t>
            </a:r>
            <a:r>
              <a:rPr lang="ru-RU" sz="1600" b="1" dirty="0" smtClean="0">
                <a:solidFill>
                  <a:srgbClr val="7E24A2"/>
                </a:solidFill>
              </a:rPr>
              <a:t>Проект «Дедушка на час» </a:t>
            </a:r>
          </a:p>
          <a:p>
            <a:pPr algn="ctr"/>
            <a:r>
              <a:rPr lang="ru-RU" sz="1600" b="1" dirty="0" smtClean="0">
                <a:solidFill>
                  <a:srgbClr val="7E24A2"/>
                </a:solidFill>
              </a:rPr>
              <a:t>реализуется силами и инструментами </a:t>
            </a:r>
            <a:r>
              <a:rPr lang="ru-RU" sz="1600" dirty="0" smtClean="0">
                <a:solidFill>
                  <a:srgbClr val="7E24A2"/>
                </a:solidFill>
              </a:rPr>
              <a:t>волонтера серебряного возраста  </a:t>
            </a:r>
          </a:p>
          <a:p>
            <a:pPr algn="ctr"/>
            <a:r>
              <a:rPr lang="ru-RU" sz="1600" b="1" dirty="0" smtClean="0">
                <a:solidFill>
                  <a:srgbClr val="7E24A2"/>
                </a:solidFill>
              </a:rPr>
              <a:t>Филяева Олега Михайловича</a:t>
            </a:r>
          </a:p>
          <a:p>
            <a:pPr algn="ctr"/>
            <a:r>
              <a:rPr lang="ru-RU" sz="1600" dirty="0" smtClean="0">
                <a:solidFill>
                  <a:srgbClr val="7E24A2"/>
                </a:solidFill>
              </a:rPr>
              <a:t>Реализация проекта не требует никаких финансовых затрат, но в 2019 году проект стал победителем Всероссийского </a:t>
            </a:r>
            <a:r>
              <a:rPr lang="ru-RU" sz="1600" dirty="0" err="1" smtClean="0">
                <a:solidFill>
                  <a:srgbClr val="7E24A2"/>
                </a:solidFill>
              </a:rPr>
              <a:t>грантового</a:t>
            </a:r>
            <a:r>
              <a:rPr lang="ru-RU" sz="1600" dirty="0" smtClean="0">
                <a:solidFill>
                  <a:srgbClr val="7E24A2"/>
                </a:solidFill>
              </a:rPr>
              <a:t> конкурса поддержки социальных  проектов </a:t>
            </a:r>
            <a:r>
              <a:rPr lang="ru-RU" sz="1600" b="1" dirty="0" smtClean="0">
                <a:solidFill>
                  <a:srgbClr val="7E24A2"/>
                </a:solidFill>
              </a:rPr>
              <a:t>«Молоды душой» </a:t>
            </a:r>
            <a:r>
              <a:rPr lang="ru-RU" sz="1600" dirty="0" smtClean="0">
                <a:solidFill>
                  <a:srgbClr val="7E24A2"/>
                </a:solidFill>
              </a:rPr>
              <a:t>и выиграл </a:t>
            </a:r>
          </a:p>
          <a:p>
            <a:pPr algn="ctr"/>
            <a:r>
              <a:rPr lang="ru-RU" sz="1600" b="1" dirty="0" smtClean="0">
                <a:solidFill>
                  <a:srgbClr val="7E24A2"/>
                </a:solidFill>
              </a:rPr>
              <a:t>грант в размере 50 тысяч рублей, </a:t>
            </a:r>
          </a:p>
          <a:p>
            <a:pPr algn="ctr"/>
            <a:r>
              <a:rPr lang="ru-RU" sz="1600" dirty="0" smtClean="0">
                <a:solidFill>
                  <a:srgbClr val="7E24A2"/>
                </a:solidFill>
              </a:rPr>
              <a:t>данные средства были потрачены на закупку инструментов для расширения перечня предоставляемых услуг</a:t>
            </a:r>
            <a:endParaRPr lang="ru-RU" sz="1600" dirty="0">
              <a:solidFill>
                <a:srgbClr val="7E24A2"/>
              </a:solidFill>
            </a:endParaRPr>
          </a:p>
        </p:txBody>
      </p:sp>
      <p:sp>
        <p:nvSpPr>
          <p:cNvPr id="2" name="Прямоугольник 1"/>
          <p:cNvSpPr/>
          <p:nvPr/>
        </p:nvSpPr>
        <p:spPr>
          <a:xfrm>
            <a:off x="4211960" y="620688"/>
            <a:ext cx="4572000" cy="2308324"/>
          </a:xfrm>
          <a:prstGeom prst="rect">
            <a:avLst/>
          </a:prstGeom>
        </p:spPr>
        <p:txBody>
          <a:bodyPr>
            <a:spAutoFit/>
          </a:bodyPr>
          <a:lstStyle/>
          <a:p>
            <a:pPr algn="ctr"/>
            <a:r>
              <a:rPr lang="en-US" dirty="0">
                <a:solidFill>
                  <a:schemeClr val="accent4">
                    <a:lumMod val="75000"/>
                  </a:schemeClr>
                </a:solidFill>
              </a:rPr>
              <a:t> </a:t>
            </a:r>
            <a:r>
              <a:rPr lang="ru-RU" dirty="0" smtClean="0">
                <a:solidFill>
                  <a:srgbClr val="7E24A2"/>
                </a:solidFill>
              </a:rPr>
              <a:t>Волонтер серебряного возраста оказывает нетрудоемкие социально-бытовые услуги, направленные на поддержание жизнедеятельности в быту одиноких маломобильных граждан пожилого возраста и инвалидам, которым нужна мужская помощь по хозяйству</a:t>
            </a:r>
          </a:p>
        </p:txBody>
      </p:sp>
      <p:pic>
        <p:nvPicPr>
          <p:cNvPr id="6" name="Picture 4"/>
          <p:cNvPicPr>
            <a:picLocks noChangeAspect="1" noChangeArrowheads="1"/>
          </p:cNvPicPr>
          <p:nvPr/>
        </p:nvPicPr>
        <p:blipFill>
          <a:blip r:embed="rId3"/>
          <a:srcRect/>
          <a:stretch>
            <a:fillRect/>
          </a:stretch>
        </p:blipFill>
        <p:spPr bwMode="auto">
          <a:xfrm>
            <a:off x="5791186" y="3356992"/>
            <a:ext cx="3203207" cy="3057840"/>
          </a:xfrm>
          <a:prstGeom prst="rect">
            <a:avLst/>
          </a:prstGeom>
          <a:noFill/>
          <a:ln w="9525">
            <a:noFill/>
            <a:miter lim="800000"/>
            <a:headEnd/>
            <a:tailEnd/>
          </a:ln>
        </p:spPr>
      </p:pic>
    </p:spTree>
    <p:extLst>
      <p:ext uri="{BB962C8B-B14F-4D97-AF65-F5344CB8AC3E}">
        <p14:creationId xmlns:p14="http://schemas.microsoft.com/office/powerpoint/2010/main" val="858307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15516" y="116632"/>
            <a:ext cx="8280920" cy="584775"/>
          </a:xfrm>
          <a:prstGeom prst="rect">
            <a:avLst/>
          </a:prstGeom>
        </p:spPr>
        <p:txBody>
          <a:bodyPr wrap="square">
            <a:spAutoFit/>
          </a:bodyPr>
          <a:lstStyle/>
          <a:p>
            <a:pPr algn="ctr"/>
            <a:r>
              <a:rPr lang="ru-RU" sz="3200" b="1" dirty="0" smtClean="0">
                <a:solidFill>
                  <a:srgbClr val="7E24A2"/>
                </a:solidFill>
              </a:rPr>
              <a:t>За время реализации проекта</a:t>
            </a:r>
            <a:endParaRPr lang="ru-RU" sz="3200" dirty="0"/>
          </a:p>
        </p:txBody>
      </p:sp>
      <p:sp>
        <p:nvSpPr>
          <p:cNvPr id="2" name="Прямоугольник 1"/>
          <p:cNvSpPr/>
          <p:nvPr/>
        </p:nvSpPr>
        <p:spPr>
          <a:xfrm>
            <a:off x="3275856" y="981980"/>
            <a:ext cx="5328592" cy="2554545"/>
          </a:xfrm>
          <a:prstGeom prst="rect">
            <a:avLst/>
          </a:prstGeom>
        </p:spPr>
        <p:txBody>
          <a:bodyPr wrap="square">
            <a:spAutoFit/>
          </a:bodyPr>
          <a:lstStyle/>
          <a:p>
            <a:r>
              <a:rPr lang="ru-RU" sz="1600" b="1" dirty="0">
                <a:solidFill>
                  <a:srgbClr val="7E24A2"/>
                </a:solidFill>
              </a:rPr>
              <a:t>проведено </a:t>
            </a:r>
            <a:r>
              <a:rPr lang="ru-RU" sz="1600" b="1" dirty="0" smtClean="0">
                <a:solidFill>
                  <a:srgbClr val="7E24A2"/>
                </a:solidFill>
              </a:rPr>
              <a:t>195 </a:t>
            </a:r>
            <a:r>
              <a:rPr lang="ru-RU" sz="1600" b="1" dirty="0">
                <a:solidFill>
                  <a:srgbClr val="7E24A2"/>
                </a:solidFill>
              </a:rPr>
              <a:t>мероприятий</a:t>
            </a:r>
            <a:r>
              <a:rPr lang="ru-RU" sz="1600" dirty="0">
                <a:solidFill>
                  <a:srgbClr val="7E24A2"/>
                </a:solidFill>
              </a:rPr>
              <a:t>, а именно:</a:t>
            </a:r>
          </a:p>
          <a:p>
            <a:r>
              <a:rPr lang="ru-RU" sz="1600" dirty="0">
                <a:solidFill>
                  <a:srgbClr val="7E24A2"/>
                </a:solidFill>
              </a:rPr>
              <a:t>-складирование дров, ремонт розетки, отсыпка песком тротуара, ремонт сливного бочка, ремонт люстры, установка смесителя, побелка потолков, ремонт кровати, замена уличного замка, выхлапывание ковров, расколка дров, копка огорода, замена электрической лампочки, уборка снега с придомовой территории, установка карниза, ремонт настенных часов, настройка телевизора, установка выключателя и т.д.</a:t>
            </a:r>
          </a:p>
        </p:txBody>
      </p:sp>
      <p:pic>
        <p:nvPicPr>
          <p:cNvPr id="3074" name="Picture 2" descr="https://img2.freepng.ru/20180517/bew/kisspng-jack-of-all-trades-master-of-none-handyman-qa-qc-5afde33d9e9b89.727007331526588221649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5516" y="675077"/>
            <a:ext cx="2851517" cy="316835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395536" y="4077072"/>
            <a:ext cx="4572000" cy="1569660"/>
          </a:xfrm>
          <a:prstGeom prst="rect">
            <a:avLst/>
          </a:prstGeom>
        </p:spPr>
        <p:txBody>
          <a:bodyPr>
            <a:spAutoFit/>
          </a:bodyPr>
          <a:lstStyle/>
          <a:p>
            <a:r>
              <a:rPr lang="ru-RU" sz="1600" dirty="0">
                <a:solidFill>
                  <a:srgbClr val="7E24A2"/>
                </a:solidFill>
              </a:rPr>
              <a:t>Всего оказана посильная помощь по хозяйству </a:t>
            </a:r>
            <a:r>
              <a:rPr lang="ru-RU" sz="1600" b="1" dirty="0" smtClean="0">
                <a:solidFill>
                  <a:srgbClr val="7E24A2"/>
                </a:solidFill>
              </a:rPr>
              <a:t>153 </a:t>
            </a:r>
            <a:r>
              <a:rPr lang="ru-RU" sz="1600" b="1" dirty="0">
                <a:solidFill>
                  <a:srgbClr val="7E24A2"/>
                </a:solidFill>
              </a:rPr>
              <a:t>маломобильным </a:t>
            </a:r>
            <a:r>
              <a:rPr lang="ru-RU" sz="1600" dirty="0">
                <a:solidFill>
                  <a:srgbClr val="7E24A2"/>
                </a:solidFill>
              </a:rPr>
              <a:t>гражданам пожилого возраста и инвалидам, которые по состоянию здоровья нуждаются в малозатратных услугах по выполнению ремонта.</a:t>
            </a:r>
          </a:p>
        </p:txBody>
      </p:sp>
      <p:pic>
        <p:nvPicPr>
          <p:cNvPr id="16" name="Picture 2" descr="https://png.pngtree.com/element_origin_min_pic/16/09/11/1857d535b7ba8e7.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401643" y="3645024"/>
            <a:ext cx="2541637" cy="2952328"/>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66256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67652" y="1772816"/>
            <a:ext cx="5904656" cy="2893100"/>
          </a:xfrm>
          <a:prstGeom prst="rect">
            <a:avLst/>
          </a:prstGeom>
        </p:spPr>
        <p:txBody>
          <a:bodyPr wrap="square">
            <a:spAutoFit/>
          </a:bodyPr>
          <a:lstStyle/>
          <a:p>
            <a:pPr algn="ctr"/>
            <a:r>
              <a:rPr lang="ru-RU" sz="1400" dirty="0" smtClean="0">
                <a:solidFill>
                  <a:srgbClr val="7E24A2"/>
                </a:solidFill>
              </a:rPr>
              <a:t>Победитель Всероссийского </a:t>
            </a:r>
            <a:r>
              <a:rPr lang="ru-RU" sz="1400" dirty="0" err="1">
                <a:solidFill>
                  <a:srgbClr val="7E24A2"/>
                </a:solidFill>
              </a:rPr>
              <a:t>грантового</a:t>
            </a:r>
            <a:r>
              <a:rPr lang="ru-RU" sz="1400" dirty="0">
                <a:solidFill>
                  <a:srgbClr val="7E24A2"/>
                </a:solidFill>
              </a:rPr>
              <a:t> конкурса поддержки социальных  проектов </a:t>
            </a:r>
            <a:r>
              <a:rPr lang="ru-RU" sz="1400" b="1" dirty="0">
                <a:solidFill>
                  <a:srgbClr val="7E24A2"/>
                </a:solidFill>
              </a:rPr>
              <a:t>«Молоды душой» </a:t>
            </a:r>
            <a:r>
              <a:rPr lang="ru-RU" sz="1400" dirty="0">
                <a:solidFill>
                  <a:srgbClr val="7E24A2"/>
                </a:solidFill>
              </a:rPr>
              <a:t>и выиграл </a:t>
            </a:r>
          </a:p>
          <a:p>
            <a:pPr algn="ctr"/>
            <a:r>
              <a:rPr lang="ru-RU" sz="1400" b="1" dirty="0">
                <a:solidFill>
                  <a:srgbClr val="7E24A2"/>
                </a:solidFill>
              </a:rPr>
              <a:t>грант в размере 50 тысяч рублей, </a:t>
            </a:r>
          </a:p>
          <a:p>
            <a:pPr algn="ctr"/>
            <a:r>
              <a:rPr lang="ru-RU" sz="1400" dirty="0" smtClean="0">
                <a:solidFill>
                  <a:srgbClr val="7E24A2"/>
                </a:solidFill>
              </a:rPr>
              <a:t>Губернатором </a:t>
            </a:r>
            <a:r>
              <a:rPr lang="ru-RU" sz="1400" dirty="0">
                <a:solidFill>
                  <a:srgbClr val="7E24A2"/>
                </a:solidFill>
              </a:rPr>
              <a:t>Югры Натальей Владимировной Комаровой была вручена награда победителям конкурса социально значимых проектов и успешных гражданских практик премии «Признание». </a:t>
            </a:r>
            <a:br>
              <a:rPr lang="ru-RU" sz="1400" dirty="0">
                <a:solidFill>
                  <a:srgbClr val="7E24A2"/>
                </a:solidFill>
              </a:rPr>
            </a:br>
            <a:r>
              <a:rPr lang="ru-RU" sz="1400" b="1" dirty="0">
                <a:solidFill>
                  <a:srgbClr val="7E24A2"/>
                </a:solidFill>
              </a:rPr>
              <a:t>Призовое место в номинации «Милосердие без границ» </a:t>
            </a:r>
            <a:endParaRPr lang="ru-RU" sz="1400" b="1" dirty="0" smtClean="0">
              <a:solidFill>
                <a:srgbClr val="7E24A2"/>
              </a:solidFill>
            </a:endParaRPr>
          </a:p>
          <a:p>
            <a:pPr algn="ctr"/>
            <a:r>
              <a:rPr lang="ru-RU" sz="1400" dirty="0" smtClean="0">
                <a:solidFill>
                  <a:srgbClr val="7E24A2"/>
                </a:solidFill>
              </a:rPr>
              <a:t>занял </a:t>
            </a:r>
            <a:r>
              <a:rPr lang="ru-RU" sz="1400" dirty="0">
                <a:solidFill>
                  <a:srgbClr val="7E24A2"/>
                </a:solidFill>
              </a:rPr>
              <a:t>проект БУ «Советский комплексный центр социального обслуживания населения» «Дедушка на час</a:t>
            </a:r>
            <a:r>
              <a:rPr lang="ru-RU" sz="1400" dirty="0" smtClean="0">
                <a:solidFill>
                  <a:srgbClr val="7E24A2"/>
                </a:solidFill>
              </a:rPr>
              <a:t>»</a:t>
            </a:r>
          </a:p>
          <a:p>
            <a:pPr algn="ctr"/>
            <a:r>
              <a:rPr lang="ru-RU" sz="1400" b="1" dirty="0" smtClean="0">
                <a:solidFill>
                  <a:srgbClr val="7E24A2"/>
                </a:solidFill>
              </a:rPr>
              <a:t>3 место</a:t>
            </a:r>
            <a:r>
              <a:rPr lang="ru-RU" sz="1400" dirty="0" smtClean="0">
                <a:solidFill>
                  <a:srgbClr val="7E24A2"/>
                </a:solidFill>
              </a:rPr>
              <a:t> в  региональном конкурсе </a:t>
            </a:r>
          </a:p>
          <a:p>
            <a:pPr algn="ctr"/>
            <a:r>
              <a:rPr lang="ru-RU" sz="1400" dirty="0" smtClean="0">
                <a:solidFill>
                  <a:srgbClr val="7E24A2"/>
                </a:solidFill>
              </a:rPr>
              <a:t>«Ты лучший доброволец Югры!» </a:t>
            </a:r>
          </a:p>
          <a:p>
            <a:pPr algn="ctr"/>
            <a:r>
              <a:rPr lang="ru-RU" sz="1400" b="1" dirty="0" smtClean="0">
                <a:solidFill>
                  <a:srgbClr val="7E24A2"/>
                </a:solidFill>
              </a:rPr>
              <a:t>в номинации «Социальное волонтерство: забота о старшем поколении»</a:t>
            </a:r>
            <a:endParaRPr lang="ru-RU" sz="1400" b="1" dirty="0">
              <a:solidFill>
                <a:srgbClr val="7E24A2"/>
              </a:solidFill>
            </a:endParaRPr>
          </a:p>
        </p:txBody>
      </p:sp>
      <p:pic>
        <p:nvPicPr>
          <p:cNvPr id="6146" name="Picture 2" descr="https://www.dkb-nnov.ru/wp-content/uploads/2021/11/DYPWnzeWsAAg1m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88640"/>
            <a:ext cx="3748255" cy="1152128"/>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3851920" y="116632"/>
            <a:ext cx="5257251" cy="1477328"/>
          </a:xfrm>
          <a:prstGeom prst="rect">
            <a:avLst/>
          </a:prstGeom>
        </p:spPr>
        <p:txBody>
          <a:bodyPr wrap="square">
            <a:spAutoFit/>
          </a:bodyPr>
          <a:lstStyle/>
          <a:p>
            <a:pPr algn="ctr"/>
            <a:r>
              <a:rPr lang="ru-RU" dirty="0">
                <a:solidFill>
                  <a:srgbClr val="7E24A2"/>
                </a:solidFill>
              </a:rPr>
              <a:t>В адрес реализатора проекта – волонтера серебряного возраста в книгу благодарностей и предложений занесено </a:t>
            </a:r>
          </a:p>
          <a:p>
            <a:pPr algn="ctr"/>
            <a:r>
              <a:rPr lang="ru-RU" b="1" dirty="0">
                <a:solidFill>
                  <a:srgbClr val="7E24A2"/>
                </a:solidFill>
              </a:rPr>
              <a:t>58 записей о благодарности </a:t>
            </a:r>
          </a:p>
          <a:p>
            <a:pPr algn="ctr"/>
            <a:r>
              <a:rPr lang="ru-RU" dirty="0">
                <a:solidFill>
                  <a:srgbClr val="7E24A2"/>
                </a:solidFill>
              </a:rPr>
              <a:t>от граждан городского поселения Агириш</a:t>
            </a:r>
          </a:p>
        </p:txBody>
      </p:sp>
      <p:pic>
        <p:nvPicPr>
          <p:cNvPr id="6148" name="Picture 4" descr="https://sun9-39.userapi.com/impf/z0FvBQp6wndAg0MlKaoqN9S5kVCnIAj3ej-ZcQ/C2QLOp9-XBo.jpg?size=1200x1600&amp;quality=96&amp;sign=ae6a19a9a2f415308d6677bfcefbac22&amp;type=albu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88224" y="1772816"/>
            <a:ext cx="1935075" cy="258009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150" name="Picture 6" descr="https://sun9-35.userapi.com/impf/csR-1eOQjiEACZrcax6w2lyBwcnbmsf2tyHqPA/LrHiiQi0NKQ.jpg?size=1120x783&amp;quality=96&amp;sign=b5a048d6315c35236c2bd062b3052785&amp;type=album"/>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34746" y="4560127"/>
            <a:ext cx="2780849" cy="194411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152" name="Picture 8" descr="https://sun9-72.userapi.com/impf/c850520/v850520815/1d5963/7GpRJUVd6Mk.jpg?size=1069x800&amp;quality=96&amp;sign=f1c792e4cd37d46993dc79868e603b47&amp;type=album"/>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72307" y="4448684"/>
            <a:ext cx="2694809" cy="2016695"/>
          </a:xfrm>
          <a:prstGeom prst="rect">
            <a:avLst/>
          </a:prstGeom>
          <a:noFill/>
          <a:extLst>
            <a:ext uri="{909E8E84-426E-40DD-AFC4-6F175D3DCCD1}">
              <a14:hiddenFill xmlns:a14="http://schemas.microsoft.com/office/drawing/2010/main">
                <a:solidFill>
                  <a:srgbClr val="FFFFFF"/>
                </a:solidFill>
              </a14:hiddenFill>
            </a:ext>
          </a:extLst>
        </p:spPr>
      </p:pic>
      <p:pic>
        <p:nvPicPr>
          <p:cNvPr id="6153" name="Picture 9" descr="C:\Users\Иванова\Downloads\1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64357" y="4560127"/>
            <a:ext cx="2533602" cy="17938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80075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1122644" y="404664"/>
            <a:ext cx="7236804" cy="3046988"/>
          </a:xfrm>
          <a:prstGeom prst="rect">
            <a:avLst/>
          </a:prstGeom>
        </p:spPr>
        <p:txBody>
          <a:bodyPr wrap="square">
            <a:spAutoFit/>
          </a:bodyPr>
          <a:lstStyle/>
          <a:p>
            <a:pPr algn="ctr">
              <a:buFont typeface="Arial" charset="0"/>
              <a:buNone/>
            </a:pPr>
            <a:r>
              <a:rPr lang="ru-RU" sz="2400" dirty="0" smtClean="0">
                <a:solidFill>
                  <a:srgbClr val="7E24A2"/>
                </a:solidFill>
              </a:rPr>
              <a:t>Данная практика эффективна и с успехом  может быть реализована в отдаленных поселениях Ханты-мансийского автономного округа-Югры, для которых характерна указанная проблема</a:t>
            </a:r>
          </a:p>
          <a:p>
            <a:pPr algn="ctr">
              <a:buFont typeface="Arial" charset="0"/>
              <a:buNone/>
            </a:pPr>
            <a:r>
              <a:rPr lang="ru-RU" sz="2400" dirty="0" smtClean="0">
                <a:solidFill>
                  <a:srgbClr val="7E24A2"/>
                </a:solidFill>
              </a:rPr>
              <a:t>Уникальность практики заключается в </a:t>
            </a:r>
            <a:r>
              <a:rPr lang="ru-RU" sz="2400" b="1" dirty="0" err="1" smtClean="0">
                <a:solidFill>
                  <a:srgbClr val="7E24A2"/>
                </a:solidFill>
              </a:rPr>
              <a:t>малозатратности</a:t>
            </a:r>
            <a:r>
              <a:rPr lang="ru-RU" sz="2400" b="1" dirty="0" smtClean="0">
                <a:solidFill>
                  <a:srgbClr val="7E24A2"/>
                </a:solidFill>
              </a:rPr>
              <a:t> реализации и безвозмездности оказания помощи нуждающимся</a:t>
            </a:r>
            <a:endParaRPr lang="ru-RU" sz="2400" b="1" dirty="0">
              <a:solidFill>
                <a:srgbClr val="7E24A2"/>
              </a:solidFill>
            </a:endParaRPr>
          </a:p>
        </p:txBody>
      </p:sp>
      <p:pic>
        <p:nvPicPr>
          <p:cNvPr id="7170" name="Picture 2" descr="https://kauri-iot.com/wp-content/uploads/2020/05/graph-4737109_192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67744" y="3553766"/>
            <a:ext cx="4657930" cy="32120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64057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ttps://coolsen.ru/wp-content/uploads/2021/06/44-1.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3" name="AutoShape 4" descr="https://coolsen.ru/wp-content/uploads/2021/06/44-1.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4" name="AutoShape 6" descr="https://coolsen.ru/wp-content/uploads/2021/06/38.jp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6" name="AutoShape 8" descr="https://coolsen.ru/wp-content/uploads/2021/06/38.jp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 name="AutoShape 10" descr="https://coolsen.ru/wp-content/uploads/2021/06/109.jpg"/>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8203" name="Picture 11" descr="C:\Users\Иванова\Desktop\10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7417501"/>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269</TotalTime>
  <Words>413</Words>
  <Application>Microsoft Office PowerPoint</Application>
  <PresentationFormat>Экран (4:3)</PresentationFormat>
  <Paragraphs>47</Paragraphs>
  <Slides>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9</vt:i4>
      </vt:variant>
    </vt:vector>
  </HeadingPairs>
  <TitlesOfParts>
    <vt:vector size="10" baseType="lpstr">
      <vt:lpstr>Тема Office</vt:lpstr>
      <vt:lpstr>Бюджетное учреждение Ханты-Мансийского автономного округа – Югры «Советский комплексный центр социального обслуживания населения» Ханты-Мансийский автономный округ - Югра</vt:lpstr>
      <vt:lpstr>Бюджетное учреждение Ханты-Мансийского автономного округа – Югры «Советский комплексный центр социального обслуживания населения» г. Советский,  Советский район  Ханты-Мансийский автономный округ - Югра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Бюджетное учреждение Ханты-Мансийского автономного округа – Югры «Советский комплексный центр социального обслуживания населения»</dc:title>
  <dc:creator>Алёна</dc:creator>
  <cp:lastModifiedBy>Пользователь</cp:lastModifiedBy>
  <cp:revision>71</cp:revision>
  <dcterms:created xsi:type="dcterms:W3CDTF">2018-05-22T13:27:52Z</dcterms:created>
  <dcterms:modified xsi:type="dcterms:W3CDTF">2023-10-23T04:50:07Z</dcterms:modified>
</cp:coreProperties>
</file>