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1" r:id="rId4"/>
    <p:sldId id="262" r:id="rId5"/>
    <p:sldId id="264" r:id="rId6"/>
    <p:sldId id="266" r:id="rId7"/>
    <p:sldId id="268" r:id="rId8"/>
    <p:sldId id="27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99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АНКЕТИРОВАНИЕ "Безопасное поведение"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Безопасность на дороге</c:v>
                </c:pt>
                <c:pt idx="1">
                  <c:v>"Осторожно, незнакомец"</c:v>
                </c:pt>
                <c:pt idx="2">
                  <c:v>Безопасность на воде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</c:v>
                </c:pt>
                <c:pt idx="1">
                  <c:v>0.30000000000000032</c:v>
                </c:pt>
                <c:pt idx="2">
                  <c:v>0.2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143DAD-788E-4F0D-B2F6-9E05D293D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2115BEC-CBA4-4E60-AC06-E85330503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138A8B-0CAF-486B-88BA-7E26E381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64880C1-70FE-42CC-A9D9-5ACBFA7D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25FD3F-4A3C-4C4E-AB44-03CA328C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523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0F2660-E12F-4C8E-8F42-2950ED79E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7D9882B-5882-4907-90C3-216CBFD94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4B7F52-AA0F-4777-A405-C85830E9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53CF5A-EE5E-42BD-9EB6-8AE7DB205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4EAB45A-5DA7-43C3-8533-EDDA2D8B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0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C30C86E-0F06-47D6-9AC9-DC90A3274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E22EAC4-3D12-42F1-8BB2-7E56F8470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7E16E2-42AE-4564-A2ED-0BF402F64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36EA9E-2E15-463A-B11E-C3868D59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5386490-C6C5-4D39-AECC-C322C49F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124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C1E9D6-6914-4777-9A6E-C8481336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AA5F06-6D40-43C0-8AD9-A748BC30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5DD5A04-52DC-4D40-8438-2C1F73EF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21F9A0-D2AF-4D63-9AB8-637855DDF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DB846B0-27FA-4CCA-A5A0-C0277DFD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487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D7537C-9801-4982-B73F-ABAAB56A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ABCACC-C1A4-49DE-8F30-DEAEE24E5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F011B9-A8B9-4938-8073-7DDBBD17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4D7194-B301-400D-9F0C-D258843F2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E90DDD-0A5E-44B3-A047-B0838374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5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44283F-2033-49F4-B855-05246F15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92E009-374C-4281-914A-20F2A70E0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87694C-4077-445B-9788-E87B99EFC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158F65-F008-4F47-AFFF-5196F009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E7B0672-6573-4A05-9245-F8B9AE02A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3A7ABF4-79A6-40E4-B01D-90CED9E3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05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EC9B7B-FB9D-4744-B416-A9B481EF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85D987-9B24-44A2-8743-300AA578C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7C7373D-50E2-4700-B308-8A27CC5DE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33B40CE-A3F3-47D7-83B9-5C71957E3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BBBD982-8B28-474B-B1F8-DDFD7877C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DA811E4-DC3D-4A56-A2F9-5528BC87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780A30B-4627-4762-908F-862E5B711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99AF8F6-2EE3-4123-9025-3D33ECB1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642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02905A-7E14-415D-9BB7-65335424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B12761A-A445-475E-8BDD-BB9A4DA9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2478F5-999E-472B-999E-298AAF75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ABAFD37-BF70-47D6-80D8-02572E13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767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455BDF3-7CA5-4EB4-BFDA-FDB38FE83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311A645-B7FA-4567-971A-4911C20B2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529EF0-B60B-4E76-A79C-ACDBB218E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659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B14DC6-BB23-438C-9391-9BC7F4AB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072D22F-7AD9-4A8E-B682-24B3F215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074B3B-2E6D-4B46-A75D-ED5446CAF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FB95ED3-FAF7-4387-9A0C-FE8F818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191BB04-F541-4577-AB49-5100F1FA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D240B7-B6D7-42B8-8238-25313835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60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8D1B3B-600C-4FD4-9B73-00B370C7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9F16F4B-68CF-4522-BB6D-4A4B16DF0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EE20A58-F2FC-445C-9821-4E4EA3956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4FDFF9-A580-4784-ABA3-52825B66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F90FFF-77DE-441B-8827-78DA53C79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2B2CC5-6060-4316-8390-DFB298F09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017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39475-3268-4EAE-9F44-859D5617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C632F6-0416-4E98-B1AD-41CD465A4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0B6DC4E-9A76-4692-BC04-325E7E82B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0755-70DB-472D-B362-3203ACEEE8C1}" type="datetimeFigureOut">
              <a:rPr lang="ru-RU" smtClean="0"/>
              <a:pPr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DFBE58-1B09-4A1D-87AD-898906CC8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36FAD1-4C23-49D6-8C10-82A34F466D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DD00-C838-4684-A070-E682C7B0B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48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устройство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8D5DB7CD-AEAE-40C3-9878-B6799E115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4257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2074" y="31083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200" b="1" dirty="0" smtClean="0">
                <a:solidFill>
                  <a:schemeClr val="bg1"/>
                </a:solidFill>
              </a:rPr>
              <a:t>Лето классное и безопасное</a:t>
            </a:r>
            <a:endParaRPr lang="ru-RU" sz="42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979714" y="4833257"/>
            <a:ext cx="2979811" cy="16702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u="sng" dirty="0" smtClean="0">
                <a:solidFill>
                  <a:schemeClr val="bg1"/>
                </a:solidFill>
              </a:rPr>
              <a:t>Автор:</a:t>
            </a:r>
            <a:r>
              <a:rPr lang="en-US" sz="2600" u="sng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ru-RU" sz="2600" dirty="0" smtClean="0">
                <a:solidFill>
                  <a:schemeClr val="bg1"/>
                </a:solidFill>
              </a:rPr>
              <a:t>Кузьмина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ru-RU" sz="2600" dirty="0" smtClean="0">
                <a:solidFill>
                  <a:schemeClr val="bg1"/>
                </a:solidFill>
              </a:rPr>
              <a:t>Н.В</a:t>
            </a:r>
            <a:r>
              <a:rPr lang="ru-RU" sz="2600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393576" y="4990012"/>
            <a:ext cx="4352109" cy="7707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КГБУ СО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Центр семьи «Ужурский»</a:t>
            </a:r>
          </a:p>
        </p:txBody>
      </p:sp>
    </p:spTree>
    <p:extLst>
      <p:ext uri="{BB962C8B-B14F-4D97-AF65-F5344CB8AC3E}">
        <p14:creationId xmlns:p14="http://schemas.microsoft.com/office/powerpoint/2010/main" xmlns="" val="116525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5856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АКТУАЛЬНОСТЬ ПРОЕКТА</a:t>
            </a:r>
          </a:p>
        </p:txBody>
      </p:sp>
      <p:sp>
        <p:nvSpPr>
          <p:cNvPr id="8" name="Заголовок 5"/>
          <p:cNvSpPr>
            <a:spLocks noGrp="1"/>
          </p:cNvSpPr>
          <p:nvPr>
            <p:ph idx="1"/>
          </p:nvPr>
        </p:nvSpPr>
        <p:spPr>
          <a:xfrm>
            <a:off x="838200" y="1223963"/>
            <a:ext cx="10515600" cy="4351337"/>
          </a:xfrm>
        </p:spPr>
        <p:txBody>
          <a:bodyPr>
            <a:normAutofit/>
          </a:bodyPr>
          <a:lstStyle/>
          <a:p>
            <a:r>
              <a:rPr lang="ru-RU" dirty="0" smtClean="0"/>
              <a:t> В 2022 году на территории Красноярского края по сравнению с аналогичным периодом прошлого года отмечается рост аварийности с участием несовершеннолетних на 24,7 %. </a:t>
            </a:r>
          </a:p>
          <a:p>
            <a:r>
              <a:rPr lang="ru-RU" dirty="0" smtClean="0"/>
              <a:t>В 2019 г. в г. Красноярске на </a:t>
            </a:r>
            <a:r>
              <a:rPr lang="ru-RU" dirty="0" err="1" smtClean="0"/>
              <a:t>о.Татышев</a:t>
            </a:r>
            <a:r>
              <a:rPr lang="ru-RU" dirty="0" smtClean="0"/>
              <a:t> был проведен социальный эксперимент, который показал родителям, что похитить ребенка не составляет труда. С незнакомцами детскую площадку покинуло 13 из 15 детей от пяти до десяти лет.</a:t>
            </a:r>
          </a:p>
          <a:p>
            <a:r>
              <a:rPr lang="ru-RU" dirty="0" smtClean="0"/>
              <a:t>Данные от МЧС по Красноярскому краю: за купальный сезон  в 2022г. утонули 55 человек, в том числе 10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847089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5856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АКТУАЛЬНОСТЬ ПРОЕКТА</a:t>
            </a:r>
          </a:p>
        </p:txBody>
      </p:sp>
      <p:sp>
        <p:nvSpPr>
          <p:cNvPr id="8" name="Заголовок 5"/>
          <p:cNvSpPr>
            <a:spLocks noGrp="1"/>
          </p:cNvSpPr>
          <p:nvPr>
            <p:ph idx="1"/>
          </p:nvPr>
        </p:nvSpPr>
        <p:spPr>
          <a:xfrm>
            <a:off x="838200" y="1223963"/>
            <a:ext cx="10515600" cy="435133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17585" y="1577340"/>
          <a:ext cx="5512279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564703" y="2690336"/>
            <a:ext cx="5167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50% - опрошенных детей не умеют самостоятельно переходить дорогу;</a:t>
            </a:r>
          </a:p>
          <a:p>
            <a:endParaRPr lang="ru-RU" dirty="0" smtClean="0"/>
          </a:p>
          <a:p>
            <a:r>
              <a:rPr lang="ru-RU" dirty="0" smtClean="0"/>
              <a:t>30% - детей готовы заговорить с незнакомым человеком и уйти с ним;</a:t>
            </a:r>
          </a:p>
          <a:p>
            <a:endParaRPr lang="ru-RU" dirty="0" smtClean="0"/>
          </a:p>
          <a:p>
            <a:r>
              <a:rPr lang="ru-RU" dirty="0" smtClean="0"/>
              <a:t>20% - детей не владеют правилами безопасности на воде.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7089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3504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ЦЕЛЬ ПРОЕКТА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838200" y="1223963"/>
            <a:ext cx="10515600" cy="4351337"/>
          </a:xfrm>
          <a:prstGeom prst="rect">
            <a:avLst/>
          </a:prstGeom>
        </p:spPr>
        <p:txBody>
          <a:bodyPr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/>
              <a:t>	Разработать и реализовать цикл интерактивных мероприятий в игровой форме, направленных на формирование у детей младшего школьного возраста осознанного безопасного поведения,  на базе летнего оздоровительного лагеря при </a:t>
            </a:r>
            <a:r>
              <a:rPr lang="ru-RU" sz="2800" dirty="0" smtClean="0"/>
              <a:t>школе</a:t>
            </a:r>
            <a:r>
              <a:rPr lang="ru-RU" sz="2800" dirty="0" smtClean="0"/>
              <a:t>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47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4155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ЗАДАЧИ ПРОЕКТА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825137" y="1223963"/>
            <a:ext cx="10515600" cy="4351337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1. Согласование с директором и руководителем летнего оздоровительного лагеря </a:t>
            </a:r>
            <a:r>
              <a:rPr lang="ru-RU" sz="2400" dirty="0" smtClean="0"/>
              <a:t>при школе</a:t>
            </a:r>
            <a:r>
              <a:rPr lang="ru-RU" sz="2400" dirty="0" smtClean="0"/>
              <a:t> </a:t>
            </a:r>
            <a:r>
              <a:rPr lang="ru-RU" sz="2400" dirty="0" smtClean="0"/>
              <a:t>о проведении цикла мероприятий (письмо поддержки).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2.Работа с целевой группой (набор, формирование списка участников).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3. Разработка и изготовление раздаточного материала.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4. Разработка цикла занятий по безопасности детей (проведение).</a:t>
            </a:r>
          </a:p>
          <a:p>
            <a:endParaRPr lang="ru-RU" sz="2400" dirty="0" smtClean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906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5772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НЕОБХОДИМЫЕ РЕСУРСЫ</a:t>
            </a:r>
          </a:p>
        </p:txBody>
      </p:sp>
      <p:sp>
        <p:nvSpPr>
          <p:cNvPr id="3074" name="AutoShape 2" descr="Купить папку-планшет для бумаги оптом - низкая цена на папки-планшеты и  клипборды в интернет-магазине Офисмаг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упить папку-планшет для бумаги оптом - низкая цена на папки-планшеты и  клипборды в интернет-магазине Офисмаг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2696" y="1867988"/>
            <a:ext cx="99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r>
              <a:rPr lang="ru-RU" dirty="0" smtClean="0">
                <a:solidFill>
                  <a:schemeClr val="bg1"/>
                </a:solidFill>
              </a:rPr>
              <a:t> штук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3405" y="4193177"/>
            <a:ext cx="9405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827416" y="4336868"/>
            <a:ext cx="1018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6191794" y="4140925"/>
            <a:ext cx="10450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10019212" y="5159829"/>
            <a:ext cx="2011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Итого: </a:t>
            </a:r>
          </a:p>
          <a:p>
            <a:pPr algn="ctr"/>
            <a:r>
              <a:rPr lang="ru-RU" sz="2400" b="1" dirty="0" smtClean="0"/>
              <a:t>10900 рублей  </a:t>
            </a:r>
            <a:endParaRPr lang="ru-RU" sz="2400" b="1" dirty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1242204" y="1991867"/>
          <a:ext cx="8004666" cy="3785616"/>
        </p:xfrm>
        <a:graphic>
          <a:graphicData uri="http://schemas.openxmlformats.org/drawingml/2006/table">
            <a:tbl>
              <a:tblPr/>
              <a:tblGrid>
                <a:gridCol w="4504340"/>
                <a:gridCol w="1166501"/>
                <a:gridCol w="1166501"/>
                <a:gridCol w="1167324"/>
              </a:tblGrid>
              <a:tr h="1047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Бумага белая А 4  1пачка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Пленка для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ламинирования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1300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Фотобумага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580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580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Краска для принтера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Epson 566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1200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4800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Ватман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240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Магниты для доски набор 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750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Фломастеры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Акварель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Призовая продукция(фликеры)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1800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Клей карандаш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240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маркеры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2324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75520E-E617-4979-B2D6-C00F2219B8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7FDC91-7324-42E1-8F05-24BBB20CF44D}"/>
              </a:ext>
            </a:extLst>
          </p:cNvPr>
          <p:cNvSpPr txBox="1"/>
          <p:nvPr/>
        </p:nvSpPr>
        <p:spPr>
          <a:xfrm>
            <a:off x="323850" y="400050"/>
            <a:ext cx="52148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990066"/>
                </a:solidFill>
                <a:latin typeface="Geometria" panose="020B0403020204020204" pitchFamily="34" charset="-52"/>
              </a:rPr>
              <a:t>РЕЗУЛЬТАТЫ ПРОЕКТА</a:t>
            </a:r>
          </a:p>
        </p:txBody>
      </p:sp>
      <p:sp>
        <p:nvSpPr>
          <p:cNvPr id="4" name="Заголовок 5"/>
          <p:cNvSpPr txBox="1">
            <a:spLocks/>
          </p:cNvSpPr>
          <p:nvPr/>
        </p:nvSpPr>
        <p:spPr>
          <a:xfrm>
            <a:off x="838200" y="1223963"/>
            <a:ext cx="10515600" cy="4351337"/>
          </a:xfrm>
          <a:prstGeom prst="rect">
            <a:avLst/>
          </a:prstGeom>
        </p:spPr>
        <p:txBody>
          <a:bodyPr/>
          <a:lstStyle/>
          <a:p>
            <a:r>
              <a:rPr lang="ru-RU" sz="2800" dirty="0" smtClean="0"/>
              <a:t>Проведено 3 занятия</a:t>
            </a:r>
            <a:r>
              <a:rPr lang="ru-RU" sz="2800" b="1" dirty="0" smtClean="0"/>
              <a:t> </a:t>
            </a:r>
            <a:r>
              <a:rPr lang="ru-RU" sz="2800" dirty="0" smtClean="0"/>
              <a:t>для несовершеннолетних, посещающих летний оздоровительный лагерь. В проекте приняло участие 30 детей. От 30 несовершеннолетних получена обратная связь по средствам анкетирования, на основании которого дети знают и применяют в жизни правила безопасного поведения, на дорогах, на улице с незнакомыми людьми, на воде. Данный проект затронул такие сферы развития личности ребенка как: познавательную, эмоциональную, практическую.</a:t>
            </a:r>
            <a:endParaRPr lang="ru-RU" sz="2800" dirty="0" smtClean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01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исунок, устройство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8D5DB7CD-AEAE-40C3-9878-B6799E115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1" y="0"/>
            <a:ext cx="1217425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0A46E45-ABB8-432C-A4A1-2CF9509B46AE}"/>
              </a:ext>
            </a:extLst>
          </p:cNvPr>
          <p:cNvSpPr txBox="1"/>
          <p:nvPr/>
        </p:nvSpPr>
        <p:spPr>
          <a:xfrm>
            <a:off x="2329583" y="3438525"/>
            <a:ext cx="78986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Geometria" panose="020B0403020204020204" pitchFamily="34" charset="-52"/>
              </a:rPr>
              <a:t>Кузьмина Наталья Викторовна</a:t>
            </a:r>
            <a:endParaRPr lang="ru-RU" sz="3200" b="1" dirty="0">
              <a:solidFill>
                <a:schemeClr val="bg1"/>
              </a:solidFill>
              <a:latin typeface="Geometria" panose="020B0403020204020204" pitchFamily="34" charset="-52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eometria" panose="020B0403020204020204" pitchFamily="34" charset="-52"/>
              </a:rPr>
              <a:t>+</a:t>
            </a:r>
            <a:r>
              <a:rPr lang="ru-RU" sz="2800" b="1" dirty="0" smtClean="0">
                <a:solidFill>
                  <a:schemeClr val="bg1"/>
                </a:solidFill>
                <a:latin typeface="Geometria" panose="020B0403020204020204" pitchFamily="34" charset="-52"/>
              </a:rPr>
              <a:t>79831630168</a:t>
            </a:r>
            <a:endParaRPr lang="ru-RU" sz="2800" b="1" dirty="0" smtClean="0">
              <a:solidFill>
                <a:schemeClr val="bg1"/>
              </a:solidFill>
              <a:latin typeface="Geometria" panose="020B0403020204020204" pitchFamily="34" charset="-52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Geometria" panose="020B0403020204020204" pitchFamily="34" charset="-52"/>
              </a:rPr>
              <a:t>natalya.kuzmina.80@list.ru</a:t>
            </a:r>
            <a:endParaRPr lang="ru-RU" sz="2800" b="1" dirty="0" smtClean="0">
              <a:solidFill>
                <a:schemeClr val="bg1"/>
              </a:solidFill>
              <a:latin typeface="Geometria" panose="020B04030202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925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347</Words>
  <Application>Microsoft Office PowerPoint</Application>
  <PresentationFormat>Произвольный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Лето классное и безопасное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Гладких</dc:creator>
  <cp:lastModifiedBy>Пользователь</cp:lastModifiedBy>
  <cp:revision>56</cp:revision>
  <dcterms:created xsi:type="dcterms:W3CDTF">2020-04-12T08:51:45Z</dcterms:created>
  <dcterms:modified xsi:type="dcterms:W3CDTF">2023-10-23T08:14:07Z</dcterms:modified>
</cp:coreProperties>
</file>