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9"/>
  </p:notesMasterIdLst>
  <p:sldIdLst>
    <p:sldId id="274" r:id="rId2"/>
    <p:sldId id="270" r:id="rId3"/>
    <p:sldId id="272" r:id="rId4"/>
    <p:sldId id="271" r:id="rId5"/>
    <p:sldId id="273" r:id="rId6"/>
    <p:sldId id="275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70325" autoAdjust="0"/>
  </p:normalViewPr>
  <p:slideViewPr>
    <p:cSldViewPr>
      <p:cViewPr varScale="1">
        <p:scale>
          <a:sx n="116" d="100"/>
          <a:sy n="116" d="100"/>
        </p:scale>
        <p:origin x="-34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273569-1659-4832-9EFF-792F5C7844C2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137F9-E63C-4332-9105-B6EB49DAED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137F9-E63C-4332-9105-B6EB49DAEDC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137F9-E63C-4332-9105-B6EB49DAEDC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137F9-E63C-4332-9105-B6EB49DAEDC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7E4F-1B0F-4672-AC98-94292E21972E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A717919-A4AB-4DE5-A6D4-D288568A72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7E4F-1B0F-4672-AC98-94292E21972E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17919-A4AB-4DE5-A6D4-D288568A72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7E4F-1B0F-4672-AC98-94292E21972E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17919-A4AB-4DE5-A6D4-D288568A72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7E4F-1B0F-4672-AC98-94292E21972E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A717919-A4AB-4DE5-A6D4-D288568A72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7E4F-1B0F-4672-AC98-94292E21972E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17919-A4AB-4DE5-A6D4-D288568A72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7E4F-1B0F-4672-AC98-94292E21972E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17919-A4AB-4DE5-A6D4-D288568A72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7E4F-1B0F-4672-AC98-94292E21972E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A717919-A4AB-4DE5-A6D4-D288568A72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7E4F-1B0F-4672-AC98-94292E21972E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17919-A4AB-4DE5-A6D4-D288568A72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7E4F-1B0F-4672-AC98-94292E21972E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17919-A4AB-4DE5-A6D4-D288568A72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7E4F-1B0F-4672-AC98-94292E21972E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17919-A4AB-4DE5-A6D4-D288568A72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7E4F-1B0F-4672-AC98-94292E21972E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17919-A4AB-4DE5-A6D4-D288568A72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B137E4F-1B0F-4672-AC98-94292E21972E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A717919-A4AB-4DE5-A6D4-D288568A72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31024_1124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0" y="-785842"/>
            <a:ext cx="9144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348" y="6000768"/>
            <a:ext cx="6000792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/>
              <a:t>ГБУ «Углегорский </a:t>
            </a:r>
            <a:r>
              <a:rPr lang="ru-RU" sz="2000" b="1" dirty="0" smtClean="0"/>
              <a:t>психоневрологический </a:t>
            </a:r>
            <a:r>
              <a:rPr lang="ru-RU" sz="2000" b="1" dirty="0" smtClean="0"/>
              <a:t>интернат»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Сахалинская область</a:t>
            </a:r>
            <a:endParaRPr lang="ru-RU" sz="2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714356"/>
            <a:ext cx="7358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       Настоящая практика по социальной адаптации граждан с ограниченными возможностями здоровья от 18 лет и старше (инвалидов с детства, инвалидов по состоянию здоровья и пожилых людей, оказавшихся в трудной жизненной ситуации).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85786" y="1928802"/>
            <a:ext cx="7500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  </a:t>
            </a:r>
            <a:r>
              <a:rPr lang="ru-RU" b="1" u="sng" dirty="0" smtClean="0"/>
              <a:t>Проблематика:</a:t>
            </a:r>
          </a:p>
          <a:p>
            <a:pPr algn="just"/>
            <a:r>
              <a:rPr lang="ru-RU" b="1" dirty="0" smtClean="0"/>
              <a:t>Низкая продолжительность жизни людей старшего поколения и качество жизни молодых людей с инвалидностью.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85786" y="2857496"/>
            <a:ext cx="7572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</a:t>
            </a:r>
            <a:r>
              <a:rPr lang="ru-RU" b="1" u="sng" dirty="0" smtClean="0"/>
              <a:t>Цель:</a:t>
            </a:r>
          </a:p>
          <a:p>
            <a:r>
              <a:rPr lang="ru-RU" b="1" dirty="0" smtClean="0"/>
              <a:t>Повышение качества жизни людей старшего поколения и молодых инвалидов со статусом «сирота».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85786" y="3786190"/>
            <a:ext cx="7572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</a:t>
            </a:r>
            <a:r>
              <a:rPr lang="ru-RU" b="1" u="sng" dirty="0" smtClean="0"/>
              <a:t>Задачи: </a:t>
            </a:r>
          </a:p>
          <a:p>
            <a:pPr>
              <a:buFont typeface="Arial" charset="0"/>
              <a:buChar char="•"/>
            </a:pPr>
            <a:r>
              <a:rPr lang="ru-RU" b="1" dirty="0" smtClean="0"/>
              <a:t>Содействие активному долголетию пожилых людей.</a:t>
            </a:r>
          </a:p>
          <a:p>
            <a:pPr>
              <a:buFont typeface="Arial" charset="0"/>
              <a:buChar char="•"/>
            </a:pPr>
            <a:r>
              <a:rPr lang="ru-RU" b="1" dirty="0" smtClean="0"/>
              <a:t>Восполнение одиночества, замещение родственных связей.</a:t>
            </a:r>
          </a:p>
          <a:p>
            <a:pPr>
              <a:buFont typeface="Arial" charset="0"/>
              <a:buChar char="•"/>
            </a:pPr>
            <a:r>
              <a:rPr lang="ru-RU" b="1" dirty="0" smtClean="0"/>
              <a:t>Повышение коммуникативного потенциала, личностное воспитание.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85786" y="5072074"/>
            <a:ext cx="51140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Целевая аудитория:</a:t>
            </a:r>
            <a:r>
              <a:rPr lang="ru-RU" b="1" dirty="0" smtClean="0"/>
              <a:t> </a:t>
            </a:r>
          </a:p>
          <a:p>
            <a:r>
              <a:rPr lang="ru-RU" b="1" dirty="0" smtClean="0"/>
              <a:t>*Граждане пожилого возраста от 55 лет и старше.</a:t>
            </a:r>
          </a:p>
          <a:p>
            <a:r>
              <a:rPr lang="ru-RU" b="1" dirty="0" smtClean="0"/>
              <a:t>*Инвалиды с 18  до 55 лет.</a:t>
            </a:r>
            <a:endParaRPr 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31016_160200.jpg"/>
          <p:cNvPicPr>
            <a:picLocks noChangeAspect="1"/>
          </p:cNvPicPr>
          <p:nvPr/>
        </p:nvPicPr>
        <p:blipFill>
          <a:blip r:embed="rId2" cstate="print"/>
          <a:srcRect r="12727"/>
          <a:stretch>
            <a:fillRect/>
          </a:stretch>
        </p:blipFill>
        <p:spPr>
          <a:xfrm rot="5400000">
            <a:off x="2702892" y="440324"/>
            <a:ext cx="3214710" cy="2762642"/>
          </a:xfrm>
          <a:prstGeom prst="rect">
            <a:avLst/>
          </a:prstGeom>
        </p:spPr>
      </p:pic>
      <p:pic>
        <p:nvPicPr>
          <p:cNvPr id="3" name="Рисунок 2" descr="20231016_160633.jpg"/>
          <p:cNvPicPr>
            <a:picLocks noChangeAspect="1"/>
          </p:cNvPicPr>
          <p:nvPr/>
        </p:nvPicPr>
        <p:blipFill>
          <a:blip r:embed="rId3" cstate="print"/>
          <a:srcRect r="7273"/>
          <a:stretch>
            <a:fillRect/>
          </a:stretch>
        </p:blipFill>
        <p:spPr>
          <a:xfrm rot="5400000">
            <a:off x="379743" y="3620729"/>
            <a:ext cx="3500486" cy="2831276"/>
          </a:xfrm>
          <a:prstGeom prst="rect">
            <a:avLst/>
          </a:prstGeom>
        </p:spPr>
      </p:pic>
      <p:pic>
        <p:nvPicPr>
          <p:cNvPr id="4" name="Рисунок 3" descr="20231016_161000.jpg"/>
          <p:cNvPicPr>
            <a:picLocks noChangeAspect="1"/>
          </p:cNvPicPr>
          <p:nvPr/>
        </p:nvPicPr>
        <p:blipFill>
          <a:blip r:embed="rId4" cstate="print"/>
          <a:srcRect t="10303" r="9091"/>
          <a:stretch>
            <a:fillRect/>
          </a:stretch>
        </p:blipFill>
        <p:spPr>
          <a:xfrm rot="5400000">
            <a:off x="-392941" y="607199"/>
            <a:ext cx="3571900" cy="2643206"/>
          </a:xfrm>
          <a:prstGeom prst="rect">
            <a:avLst/>
          </a:prstGeom>
        </p:spPr>
      </p:pic>
      <p:pic>
        <p:nvPicPr>
          <p:cNvPr id="6" name="Рисунок 5" descr="20231016_1621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5476881" y="595293"/>
            <a:ext cx="3619525" cy="2714644"/>
          </a:xfrm>
          <a:prstGeom prst="rect">
            <a:avLst/>
          </a:prstGeom>
        </p:spPr>
      </p:pic>
      <p:pic>
        <p:nvPicPr>
          <p:cNvPr id="5" name="Рисунок 4" descr="20231016_162052.jpg"/>
          <p:cNvPicPr>
            <a:picLocks noChangeAspect="1"/>
          </p:cNvPicPr>
          <p:nvPr/>
        </p:nvPicPr>
        <p:blipFill>
          <a:blip r:embed="rId6" cstate="print"/>
          <a:srcRect r="12727"/>
          <a:stretch>
            <a:fillRect/>
          </a:stretch>
        </p:blipFill>
        <p:spPr>
          <a:xfrm rot="5400000">
            <a:off x="4203088" y="3726474"/>
            <a:ext cx="3214734" cy="276266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230920_161231.jpg"/>
          <p:cNvPicPr>
            <a:picLocks noChangeAspect="1"/>
          </p:cNvPicPr>
          <p:nvPr/>
        </p:nvPicPr>
        <p:blipFill>
          <a:blip r:embed="rId2" cstate="print"/>
          <a:srcRect r="31929"/>
          <a:stretch>
            <a:fillRect/>
          </a:stretch>
        </p:blipFill>
        <p:spPr>
          <a:xfrm rot="5400000">
            <a:off x="4722926" y="563430"/>
            <a:ext cx="3357587" cy="2659307"/>
          </a:xfrm>
          <a:prstGeom prst="rect">
            <a:avLst/>
          </a:prstGeom>
        </p:spPr>
      </p:pic>
      <p:pic>
        <p:nvPicPr>
          <p:cNvPr id="2" name="Рисунок 1" descr="20230920_155345.jpg"/>
          <p:cNvPicPr>
            <a:picLocks noChangeAspect="1"/>
          </p:cNvPicPr>
          <p:nvPr/>
        </p:nvPicPr>
        <p:blipFill>
          <a:blip r:embed="rId3" cstate="print"/>
          <a:srcRect r="21312"/>
          <a:stretch>
            <a:fillRect/>
          </a:stretch>
        </p:blipFill>
        <p:spPr>
          <a:xfrm rot="5400000">
            <a:off x="5393537" y="3464719"/>
            <a:ext cx="3500462" cy="2714644"/>
          </a:xfrm>
          <a:prstGeom prst="rect">
            <a:avLst/>
          </a:prstGeom>
        </p:spPr>
      </p:pic>
      <p:pic>
        <p:nvPicPr>
          <p:cNvPr id="3" name="Рисунок 2" descr="20230920_155352.jpg"/>
          <p:cNvPicPr>
            <a:picLocks noChangeAspect="1"/>
          </p:cNvPicPr>
          <p:nvPr/>
        </p:nvPicPr>
        <p:blipFill>
          <a:blip r:embed="rId4" cstate="print"/>
          <a:srcRect r="29287"/>
          <a:stretch>
            <a:fillRect/>
          </a:stretch>
        </p:blipFill>
        <p:spPr>
          <a:xfrm rot="5400000">
            <a:off x="1096463" y="3189761"/>
            <a:ext cx="3664926" cy="3000396"/>
          </a:xfrm>
          <a:prstGeom prst="rect">
            <a:avLst/>
          </a:prstGeom>
        </p:spPr>
      </p:pic>
      <p:pic>
        <p:nvPicPr>
          <p:cNvPr id="5" name="Рисунок 4" descr="20230920_164655.jpg"/>
          <p:cNvPicPr>
            <a:picLocks noChangeAspect="1"/>
          </p:cNvPicPr>
          <p:nvPr/>
        </p:nvPicPr>
        <p:blipFill>
          <a:blip r:embed="rId5" cstate="print"/>
          <a:srcRect r="30612"/>
          <a:stretch>
            <a:fillRect/>
          </a:stretch>
        </p:blipFill>
        <p:spPr>
          <a:xfrm rot="5400000">
            <a:off x="1107257" y="392885"/>
            <a:ext cx="3143272" cy="278608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230920_1551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592831" y="1164279"/>
            <a:ext cx="5929851" cy="4458501"/>
          </a:xfrm>
          <a:prstGeom prst="rect">
            <a:avLst/>
          </a:prstGeom>
        </p:spPr>
      </p:pic>
      <p:pic>
        <p:nvPicPr>
          <p:cNvPr id="2" name="Рисунок 1" descr="20231016_1613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828916" y="1171688"/>
            <a:ext cx="5944669" cy="445850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1071547"/>
            <a:ext cx="75724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pPr>
              <a:buFont typeface="Arial" charset="0"/>
              <a:buChar char="•"/>
            </a:pPr>
            <a:r>
              <a:rPr lang="ru-RU" b="1" dirty="0" smtClean="0"/>
              <a:t> Стоимость реализации 400  - 500 тыс. руб.</a:t>
            </a:r>
          </a:p>
          <a:p>
            <a:endParaRPr lang="ru-RU" b="1" dirty="0" smtClean="0"/>
          </a:p>
          <a:p>
            <a:r>
              <a:rPr lang="ru-RU" b="1" dirty="0" smtClean="0"/>
              <a:t>Результат. Социальные эффекты:</a:t>
            </a:r>
          </a:p>
          <a:p>
            <a:r>
              <a:rPr lang="ru-RU" b="1" dirty="0" smtClean="0"/>
              <a:t>*Повышение коммуникативного потенциала среди получателей социальных услуг;</a:t>
            </a:r>
          </a:p>
          <a:p>
            <a:pPr>
              <a:buFont typeface="Arial" charset="0"/>
              <a:buChar char="•"/>
            </a:pPr>
            <a:r>
              <a:rPr lang="ru-RU" b="1" dirty="0" smtClean="0"/>
              <a:t>Совместное времяпровождение и общение способствуют формированию ощущения «нужности». У подопечных появляется уверенность в себе и вера в свои возможности;</a:t>
            </a:r>
          </a:p>
          <a:p>
            <a:pPr>
              <a:buFont typeface="Arial" charset="0"/>
              <a:buChar char="•"/>
            </a:pPr>
            <a:r>
              <a:rPr lang="ru-RU" b="1" dirty="0" smtClean="0"/>
              <a:t>Музыка объединяет, сплачивает людей, вдохновляет, восполняет душевное одиночество, частично замещает родственные связи.</a:t>
            </a:r>
          </a:p>
          <a:p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57224" y="642918"/>
            <a:ext cx="75009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Этапы реализации: 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Подготовка документации.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Проведение мероприятий в рамках любительского объединения «С песней по жизни».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Привлечение людей к исполнению песен.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Пожилые участники знакомят молодежь с песнями своей юности.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Участие в районных, областных конкурсах инвалидов.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Приобретение оборудования.</a:t>
            </a:r>
            <a:endParaRPr lang="ru-RU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46" y="1857364"/>
            <a:ext cx="5214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Автор практики: </a:t>
            </a:r>
          </a:p>
          <a:p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Албуткина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Ольга Ивановна – педагог-организатор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2023 год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274</TotalTime>
  <Words>241</Words>
  <Application>Microsoft Office PowerPoint</Application>
  <PresentationFormat>Экран (4:3)</PresentationFormat>
  <Paragraphs>40</Paragraphs>
  <Slides>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Нам песня душу согревает</dc:title>
  <dc:creator>Група№4</dc:creator>
  <cp:lastModifiedBy>Група№4</cp:lastModifiedBy>
  <cp:revision>35</cp:revision>
  <dcterms:created xsi:type="dcterms:W3CDTF">2023-10-18T05:09:33Z</dcterms:created>
  <dcterms:modified xsi:type="dcterms:W3CDTF">2023-10-24T03:39:11Z</dcterms:modified>
</cp:coreProperties>
</file>