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2" r:id="rId1"/>
  </p:sldMasterIdLst>
  <p:sldIdLst>
    <p:sldId id="259" r:id="rId2"/>
    <p:sldId id="256" r:id="rId3"/>
    <p:sldId id="258" r:id="rId4"/>
    <p:sldId id="260" r:id="rId5"/>
    <p:sldId id="269" r:id="rId6"/>
    <p:sldId id="261" r:id="rId7"/>
    <p:sldId id="282" r:id="rId8"/>
    <p:sldId id="284" r:id="rId9"/>
    <p:sldId id="285" r:id="rId10"/>
    <p:sldId id="280" r:id="rId11"/>
    <p:sldId id="281" r:id="rId12"/>
    <p:sldId id="286" r:id="rId13"/>
    <p:sldId id="266" r:id="rId14"/>
    <p:sldId id="267" r:id="rId15"/>
    <p:sldId id="271" r:id="rId16"/>
    <p:sldId id="287" r:id="rId17"/>
    <p:sldId id="288" r:id="rId18"/>
    <p:sldId id="289" r:id="rId19"/>
    <p:sldId id="290" r:id="rId20"/>
    <p:sldId id="291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ePack by Diakov" initials="RbD" lastIdx="0" clrIdx="0">
    <p:extLst>
      <p:ext uri="{19B8F6BF-5375-455C-9EA6-DF929625EA0E}">
        <p15:presenceInfo xmlns:p15="http://schemas.microsoft.com/office/powerpoint/2012/main" xmlns="" userId="RePack by Diakov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-1301" y="-4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3068193-BA63-40D7-BC73-32E3F52B31A5}" type="doc">
      <dgm:prSet loTypeId="urn:microsoft.com/office/officeart/2008/layout/HorizontalMultiLevelHierarchy" loCatId="hierarchy" qsTypeId="urn:microsoft.com/office/officeart/2005/8/quickstyle/3d5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D5A8D55-E0AF-4F17-8069-1C7B26FA0D59}">
      <dgm:prSet phldrT="[Текст]"/>
      <dgm:spPr>
        <a:solidFill>
          <a:schemeClr val="accent1">
            <a:lumMod val="60000"/>
            <a:lumOff val="40000"/>
          </a:schemeClr>
        </a:solidFill>
        <a:ln>
          <a:solidFill>
            <a:schemeClr val="accent5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dirty="0" smtClean="0"/>
            <a:t>ПОВОД ПОПАСТЬ В КВАРТИРУ</a:t>
          </a:r>
          <a:endParaRPr lang="ru-RU" dirty="0"/>
        </a:p>
      </dgm:t>
    </dgm:pt>
    <dgm:pt modelId="{CDA0A30B-67AB-4690-A1DE-31A4C9B8A67F}" type="parTrans" cxnId="{B5537725-CCF1-437B-A8E5-2A6688A62EB3}">
      <dgm:prSet/>
      <dgm:spPr/>
      <dgm:t>
        <a:bodyPr/>
        <a:lstStyle/>
        <a:p>
          <a:endParaRPr lang="ru-RU"/>
        </a:p>
      </dgm:t>
    </dgm:pt>
    <dgm:pt modelId="{D924C912-8425-4EFB-9184-C8EA8E8AC61D}" type="sibTrans" cxnId="{B5537725-CCF1-437B-A8E5-2A6688A62EB3}">
      <dgm:prSet/>
      <dgm:spPr/>
      <dgm:t>
        <a:bodyPr/>
        <a:lstStyle/>
        <a:p>
          <a:endParaRPr lang="ru-RU"/>
        </a:p>
      </dgm:t>
    </dgm:pt>
    <dgm:pt modelId="{9FFE956F-009D-4339-B614-CB6D6D5453F8}">
      <dgm:prSet phldrT="[Текст]"/>
      <dgm:spPr>
        <a:solidFill>
          <a:schemeClr val="accent3">
            <a:lumMod val="60000"/>
            <a:lumOff val="40000"/>
          </a:schemeClr>
        </a:solidFill>
        <a:ln>
          <a:solidFill>
            <a:schemeClr val="tx2"/>
          </a:solidFill>
        </a:ln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ЗАМЕНА ПАСПОРТА </a:t>
          </a:r>
          <a:endParaRPr lang="ru-RU" dirty="0">
            <a:solidFill>
              <a:schemeClr val="tx1"/>
            </a:solidFill>
          </a:endParaRPr>
        </a:p>
      </dgm:t>
    </dgm:pt>
    <dgm:pt modelId="{C479418D-30E2-46A9-AF0B-52D70F675C41}" type="parTrans" cxnId="{214FCACE-C434-43A5-B923-3896EDEEAA67}">
      <dgm:prSet/>
      <dgm:spPr/>
      <dgm:t>
        <a:bodyPr/>
        <a:lstStyle/>
        <a:p>
          <a:endParaRPr lang="ru-RU"/>
        </a:p>
      </dgm:t>
    </dgm:pt>
    <dgm:pt modelId="{426BAB05-A47E-4648-816D-A5D62E41057C}" type="sibTrans" cxnId="{214FCACE-C434-43A5-B923-3896EDEEAA67}">
      <dgm:prSet/>
      <dgm:spPr/>
      <dgm:t>
        <a:bodyPr/>
        <a:lstStyle/>
        <a:p>
          <a:endParaRPr lang="ru-RU"/>
        </a:p>
      </dgm:t>
    </dgm:pt>
    <dgm:pt modelId="{4BE6B445-0031-4D0E-AD16-8966B5B0C7D7}">
      <dgm:prSet phldrT="[Текст]"/>
      <dgm:spPr>
        <a:solidFill>
          <a:srgbClr val="92D050"/>
        </a:solidFill>
        <a:ln>
          <a:solidFill>
            <a:srgbClr val="7030A0"/>
          </a:solidFill>
        </a:ln>
      </dgm:spPr>
      <dgm:t>
        <a:bodyPr/>
        <a:lstStyle/>
        <a:p>
          <a:r>
            <a:rPr lang="ru-RU" dirty="0" smtClean="0"/>
            <a:t>ПРЕДОСТАВЛНЕНИЕ  МАТЕРИАЛЬНОЙ ПОМОМЩИ </a:t>
          </a:r>
          <a:endParaRPr lang="ru-RU" dirty="0"/>
        </a:p>
      </dgm:t>
    </dgm:pt>
    <dgm:pt modelId="{07EF4A88-6E8D-44A0-A2D3-1782CB999BF5}" type="parTrans" cxnId="{9ABE83AC-5F10-49CB-807C-D07700F30984}">
      <dgm:prSet/>
      <dgm:spPr/>
      <dgm:t>
        <a:bodyPr/>
        <a:lstStyle/>
        <a:p>
          <a:endParaRPr lang="ru-RU"/>
        </a:p>
      </dgm:t>
    </dgm:pt>
    <dgm:pt modelId="{5EA3A3C6-19B7-4696-B0D2-42127242B84B}" type="sibTrans" cxnId="{9ABE83AC-5F10-49CB-807C-D07700F30984}">
      <dgm:prSet/>
      <dgm:spPr/>
      <dgm:t>
        <a:bodyPr/>
        <a:lstStyle/>
        <a:p>
          <a:endParaRPr lang="ru-RU"/>
        </a:p>
      </dgm:t>
    </dgm:pt>
    <dgm:pt modelId="{B63D82AE-59EF-4BFB-AD8D-6DB32F770ABE}">
      <dgm:prSet phldrT="[Текст]"/>
      <dgm:spPr>
        <a:solidFill>
          <a:srgbClr val="0070C0"/>
        </a:solidFill>
        <a:ln>
          <a:solidFill>
            <a:srgbClr val="FFC000"/>
          </a:solidFill>
        </a:ln>
      </dgm:spPr>
      <dgm:t>
        <a:bodyPr/>
        <a:lstStyle/>
        <a:p>
          <a:r>
            <a:rPr lang="ru-RU" dirty="0" smtClean="0"/>
            <a:t>ПРЕДОСТАВЛЕНИЕ КОМПЕНСАЦИИ </a:t>
          </a:r>
          <a:endParaRPr lang="ru-RU" dirty="0"/>
        </a:p>
      </dgm:t>
    </dgm:pt>
    <dgm:pt modelId="{4AC2B598-5D1F-4AD9-B576-F33F329F628E}" type="parTrans" cxnId="{E310BA01-CC21-4552-B994-6A4CD6CB52E0}">
      <dgm:prSet/>
      <dgm:spPr/>
      <dgm:t>
        <a:bodyPr/>
        <a:lstStyle/>
        <a:p>
          <a:endParaRPr lang="ru-RU"/>
        </a:p>
      </dgm:t>
    </dgm:pt>
    <dgm:pt modelId="{2A5BAC08-3A4D-4E7D-AA6B-4AF83E656DAE}" type="sibTrans" cxnId="{E310BA01-CC21-4552-B994-6A4CD6CB52E0}">
      <dgm:prSet/>
      <dgm:spPr/>
      <dgm:t>
        <a:bodyPr/>
        <a:lstStyle/>
        <a:p>
          <a:endParaRPr lang="ru-RU"/>
        </a:p>
      </dgm:t>
    </dgm:pt>
    <dgm:pt modelId="{6E5DD5D3-738F-4F1C-968F-E1537EDF754A}">
      <dgm:prSet/>
      <dgm:spPr>
        <a:solidFill>
          <a:srgbClr val="7030A0"/>
        </a:solidFill>
        <a:ln>
          <a:solidFill>
            <a:schemeClr val="accent5">
              <a:lumMod val="75000"/>
            </a:schemeClr>
          </a:solidFill>
        </a:ln>
      </dgm:spPr>
      <dgm:t>
        <a:bodyPr/>
        <a:lstStyle/>
        <a:p>
          <a:r>
            <a:rPr lang="ru-RU" dirty="0" smtClean="0"/>
            <a:t>ОБМЕН ДЕНЕГ </a:t>
          </a:r>
          <a:endParaRPr lang="ru-RU" dirty="0"/>
        </a:p>
      </dgm:t>
    </dgm:pt>
    <dgm:pt modelId="{60A21BAE-83CF-4D72-807C-A6FFA1429DF0}" type="parTrans" cxnId="{31BA8742-B291-43CA-84E2-60E8F310ECDA}">
      <dgm:prSet/>
      <dgm:spPr/>
      <dgm:t>
        <a:bodyPr/>
        <a:lstStyle/>
        <a:p>
          <a:endParaRPr lang="ru-RU"/>
        </a:p>
      </dgm:t>
    </dgm:pt>
    <dgm:pt modelId="{8C869839-EA69-436D-BF24-8BFEA22B9696}" type="sibTrans" cxnId="{31BA8742-B291-43CA-84E2-60E8F310ECDA}">
      <dgm:prSet/>
      <dgm:spPr/>
      <dgm:t>
        <a:bodyPr/>
        <a:lstStyle/>
        <a:p>
          <a:endParaRPr lang="ru-RU"/>
        </a:p>
      </dgm:t>
    </dgm:pt>
    <dgm:pt modelId="{CD4AD07F-27EC-4B34-9A21-9980B2B2AE5A}" type="pres">
      <dgm:prSet presAssocID="{F3068193-BA63-40D7-BC73-32E3F52B31A5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CCDF49D-7D76-4CF1-909C-C9D86ADE0DD9}" type="pres">
      <dgm:prSet presAssocID="{9D5A8D55-E0AF-4F17-8069-1C7B26FA0D59}" presName="root1" presStyleCnt="0"/>
      <dgm:spPr/>
    </dgm:pt>
    <dgm:pt modelId="{505F8FF6-FDB0-4860-B4AE-DCCA901B2947}" type="pres">
      <dgm:prSet presAssocID="{9D5A8D55-E0AF-4F17-8069-1C7B26FA0D59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261EAA0-132A-4A7F-9CF4-C323A6D6D7B2}" type="pres">
      <dgm:prSet presAssocID="{9D5A8D55-E0AF-4F17-8069-1C7B26FA0D59}" presName="level2hierChild" presStyleCnt="0"/>
      <dgm:spPr/>
    </dgm:pt>
    <dgm:pt modelId="{99CB3952-D9B3-465B-BE44-57C3AC395551}" type="pres">
      <dgm:prSet presAssocID="{C479418D-30E2-46A9-AF0B-52D70F675C41}" presName="conn2-1" presStyleLbl="parChTrans1D2" presStyleIdx="0" presStyleCnt="4"/>
      <dgm:spPr/>
      <dgm:t>
        <a:bodyPr/>
        <a:lstStyle/>
        <a:p>
          <a:endParaRPr lang="ru-RU"/>
        </a:p>
      </dgm:t>
    </dgm:pt>
    <dgm:pt modelId="{313D79CE-E1AF-44F9-AFAD-6A5D7DE27A53}" type="pres">
      <dgm:prSet presAssocID="{C479418D-30E2-46A9-AF0B-52D70F675C41}" presName="connTx" presStyleLbl="parChTrans1D2" presStyleIdx="0" presStyleCnt="4"/>
      <dgm:spPr/>
      <dgm:t>
        <a:bodyPr/>
        <a:lstStyle/>
        <a:p>
          <a:endParaRPr lang="ru-RU"/>
        </a:p>
      </dgm:t>
    </dgm:pt>
    <dgm:pt modelId="{4363B704-3CED-4C6B-AFA5-9BE97C9D1D2B}" type="pres">
      <dgm:prSet presAssocID="{9FFE956F-009D-4339-B614-CB6D6D5453F8}" presName="root2" presStyleCnt="0"/>
      <dgm:spPr/>
    </dgm:pt>
    <dgm:pt modelId="{42385D82-C9B9-4629-AB00-2A04550C86A3}" type="pres">
      <dgm:prSet presAssocID="{9FFE956F-009D-4339-B614-CB6D6D5453F8}" presName="LevelTwoTextNode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2062CB0-5EB2-4F03-8061-E5FB5D3D0D7F}" type="pres">
      <dgm:prSet presAssocID="{9FFE956F-009D-4339-B614-CB6D6D5453F8}" presName="level3hierChild" presStyleCnt="0"/>
      <dgm:spPr/>
    </dgm:pt>
    <dgm:pt modelId="{E4335782-666F-49C0-AE16-15078D706F1F}" type="pres">
      <dgm:prSet presAssocID="{07EF4A88-6E8D-44A0-A2D3-1782CB999BF5}" presName="conn2-1" presStyleLbl="parChTrans1D2" presStyleIdx="1" presStyleCnt="4"/>
      <dgm:spPr/>
      <dgm:t>
        <a:bodyPr/>
        <a:lstStyle/>
        <a:p>
          <a:endParaRPr lang="ru-RU"/>
        </a:p>
      </dgm:t>
    </dgm:pt>
    <dgm:pt modelId="{E9E290F2-B72A-42C0-A032-03A4820BBB9A}" type="pres">
      <dgm:prSet presAssocID="{07EF4A88-6E8D-44A0-A2D3-1782CB999BF5}" presName="connTx" presStyleLbl="parChTrans1D2" presStyleIdx="1" presStyleCnt="4"/>
      <dgm:spPr/>
      <dgm:t>
        <a:bodyPr/>
        <a:lstStyle/>
        <a:p>
          <a:endParaRPr lang="ru-RU"/>
        </a:p>
      </dgm:t>
    </dgm:pt>
    <dgm:pt modelId="{4351726D-D362-4E81-A603-F3A48C5C2225}" type="pres">
      <dgm:prSet presAssocID="{4BE6B445-0031-4D0E-AD16-8966B5B0C7D7}" presName="root2" presStyleCnt="0"/>
      <dgm:spPr/>
    </dgm:pt>
    <dgm:pt modelId="{00B6367F-3A41-4A5C-A6B6-9943B1F587D7}" type="pres">
      <dgm:prSet presAssocID="{4BE6B445-0031-4D0E-AD16-8966B5B0C7D7}" presName="LevelTwoTextNode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9A74D3C-433E-4DE2-BC46-F1D9F8C83DCC}" type="pres">
      <dgm:prSet presAssocID="{4BE6B445-0031-4D0E-AD16-8966B5B0C7D7}" presName="level3hierChild" presStyleCnt="0"/>
      <dgm:spPr/>
    </dgm:pt>
    <dgm:pt modelId="{D1EA237E-89AC-4C42-86D8-F10A5862C1B1}" type="pres">
      <dgm:prSet presAssocID="{4AC2B598-5D1F-4AD9-B576-F33F329F628E}" presName="conn2-1" presStyleLbl="parChTrans1D2" presStyleIdx="2" presStyleCnt="4"/>
      <dgm:spPr/>
      <dgm:t>
        <a:bodyPr/>
        <a:lstStyle/>
        <a:p>
          <a:endParaRPr lang="ru-RU"/>
        </a:p>
      </dgm:t>
    </dgm:pt>
    <dgm:pt modelId="{9B58CD38-FD95-4650-951B-A875AD9D32E6}" type="pres">
      <dgm:prSet presAssocID="{4AC2B598-5D1F-4AD9-B576-F33F329F628E}" presName="connTx" presStyleLbl="parChTrans1D2" presStyleIdx="2" presStyleCnt="4"/>
      <dgm:spPr/>
      <dgm:t>
        <a:bodyPr/>
        <a:lstStyle/>
        <a:p>
          <a:endParaRPr lang="ru-RU"/>
        </a:p>
      </dgm:t>
    </dgm:pt>
    <dgm:pt modelId="{CCB00FEC-ACBE-4FEE-ACF7-7B7F7B9385B2}" type="pres">
      <dgm:prSet presAssocID="{B63D82AE-59EF-4BFB-AD8D-6DB32F770ABE}" presName="root2" presStyleCnt="0"/>
      <dgm:spPr/>
    </dgm:pt>
    <dgm:pt modelId="{2E3F595C-9B0E-4BFF-9EF6-E8268726495C}" type="pres">
      <dgm:prSet presAssocID="{B63D82AE-59EF-4BFB-AD8D-6DB32F770ABE}" presName="LevelTwoTextNode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9949F2F-1F3C-461E-81DF-270F98309231}" type="pres">
      <dgm:prSet presAssocID="{B63D82AE-59EF-4BFB-AD8D-6DB32F770ABE}" presName="level3hierChild" presStyleCnt="0"/>
      <dgm:spPr/>
    </dgm:pt>
    <dgm:pt modelId="{38DB2991-418F-410C-AE45-92F5B8D3B952}" type="pres">
      <dgm:prSet presAssocID="{60A21BAE-83CF-4D72-807C-A6FFA1429DF0}" presName="conn2-1" presStyleLbl="parChTrans1D2" presStyleIdx="3" presStyleCnt="4"/>
      <dgm:spPr/>
      <dgm:t>
        <a:bodyPr/>
        <a:lstStyle/>
        <a:p>
          <a:endParaRPr lang="ru-RU"/>
        </a:p>
      </dgm:t>
    </dgm:pt>
    <dgm:pt modelId="{740E77B6-8396-4F3F-8D32-1A38F283328D}" type="pres">
      <dgm:prSet presAssocID="{60A21BAE-83CF-4D72-807C-A6FFA1429DF0}" presName="connTx" presStyleLbl="parChTrans1D2" presStyleIdx="3" presStyleCnt="4"/>
      <dgm:spPr/>
      <dgm:t>
        <a:bodyPr/>
        <a:lstStyle/>
        <a:p>
          <a:endParaRPr lang="ru-RU"/>
        </a:p>
      </dgm:t>
    </dgm:pt>
    <dgm:pt modelId="{A13B859B-6DD0-4006-B2A4-15E62C6FEED9}" type="pres">
      <dgm:prSet presAssocID="{6E5DD5D3-738F-4F1C-968F-E1537EDF754A}" presName="root2" presStyleCnt="0"/>
      <dgm:spPr/>
    </dgm:pt>
    <dgm:pt modelId="{9AEC1737-44BB-4F45-98E0-35A72ECD5820}" type="pres">
      <dgm:prSet presAssocID="{6E5DD5D3-738F-4F1C-968F-E1537EDF754A}" presName="LevelTwoTextNode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141D195-A123-405A-B0AB-1A6A6C5D3954}" type="pres">
      <dgm:prSet presAssocID="{6E5DD5D3-738F-4F1C-968F-E1537EDF754A}" presName="level3hierChild" presStyleCnt="0"/>
      <dgm:spPr/>
    </dgm:pt>
  </dgm:ptLst>
  <dgm:cxnLst>
    <dgm:cxn modelId="{55D8B6B3-38EF-46B3-BE9F-5AB35953AF34}" type="presOf" srcId="{F3068193-BA63-40D7-BC73-32E3F52B31A5}" destId="{CD4AD07F-27EC-4B34-9A21-9980B2B2AE5A}" srcOrd="0" destOrd="0" presId="urn:microsoft.com/office/officeart/2008/layout/HorizontalMultiLevelHierarchy"/>
    <dgm:cxn modelId="{58B1FFCD-3531-4FB5-A4D0-F3DF770793A0}" type="presOf" srcId="{4AC2B598-5D1F-4AD9-B576-F33F329F628E}" destId="{D1EA237E-89AC-4C42-86D8-F10A5862C1B1}" srcOrd="0" destOrd="0" presId="urn:microsoft.com/office/officeart/2008/layout/HorizontalMultiLevelHierarchy"/>
    <dgm:cxn modelId="{171D9E39-439C-421B-B24F-511787DBF15B}" type="presOf" srcId="{4BE6B445-0031-4D0E-AD16-8966B5B0C7D7}" destId="{00B6367F-3A41-4A5C-A6B6-9943B1F587D7}" srcOrd="0" destOrd="0" presId="urn:microsoft.com/office/officeart/2008/layout/HorizontalMultiLevelHierarchy"/>
    <dgm:cxn modelId="{B5537725-CCF1-437B-A8E5-2A6688A62EB3}" srcId="{F3068193-BA63-40D7-BC73-32E3F52B31A5}" destId="{9D5A8D55-E0AF-4F17-8069-1C7B26FA0D59}" srcOrd="0" destOrd="0" parTransId="{CDA0A30B-67AB-4690-A1DE-31A4C9B8A67F}" sibTransId="{D924C912-8425-4EFB-9184-C8EA8E8AC61D}"/>
    <dgm:cxn modelId="{214FCACE-C434-43A5-B923-3896EDEEAA67}" srcId="{9D5A8D55-E0AF-4F17-8069-1C7B26FA0D59}" destId="{9FFE956F-009D-4339-B614-CB6D6D5453F8}" srcOrd="0" destOrd="0" parTransId="{C479418D-30E2-46A9-AF0B-52D70F675C41}" sibTransId="{426BAB05-A47E-4648-816D-A5D62E41057C}"/>
    <dgm:cxn modelId="{92A01FDB-C6FB-4F93-AC7D-7B1ADC7FCBB0}" type="presOf" srcId="{9FFE956F-009D-4339-B614-CB6D6D5453F8}" destId="{42385D82-C9B9-4629-AB00-2A04550C86A3}" srcOrd="0" destOrd="0" presId="urn:microsoft.com/office/officeart/2008/layout/HorizontalMultiLevelHierarchy"/>
    <dgm:cxn modelId="{01D472C5-594C-49EB-B4AF-0CF887E22986}" type="presOf" srcId="{C479418D-30E2-46A9-AF0B-52D70F675C41}" destId="{313D79CE-E1AF-44F9-AFAD-6A5D7DE27A53}" srcOrd="1" destOrd="0" presId="urn:microsoft.com/office/officeart/2008/layout/HorizontalMultiLevelHierarchy"/>
    <dgm:cxn modelId="{0073D717-77A1-401A-A64D-47A02DB11243}" type="presOf" srcId="{60A21BAE-83CF-4D72-807C-A6FFA1429DF0}" destId="{38DB2991-418F-410C-AE45-92F5B8D3B952}" srcOrd="0" destOrd="0" presId="urn:microsoft.com/office/officeart/2008/layout/HorizontalMultiLevelHierarchy"/>
    <dgm:cxn modelId="{31BA8742-B291-43CA-84E2-60E8F310ECDA}" srcId="{9D5A8D55-E0AF-4F17-8069-1C7B26FA0D59}" destId="{6E5DD5D3-738F-4F1C-968F-E1537EDF754A}" srcOrd="3" destOrd="0" parTransId="{60A21BAE-83CF-4D72-807C-A6FFA1429DF0}" sibTransId="{8C869839-EA69-436D-BF24-8BFEA22B9696}"/>
    <dgm:cxn modelId="{39C39B68-0DFA-4AF6-8C9F-2246E564E0D7}" type="presOf" srcId="{4AC2B598-5D1F-4AD9-B576-F33F329F628E}" destId="{9B58CD38-FD95-4650-951B-A875AD9D32E6}" srcOrd="1" destOrd="0" presId="urn:microsoft.com/office/officeart/2008/layout/HorizontalMultiLevelHierarchy"/>
    <dgm:cxn modelId="{E32ABA5B-E438-47ED-AD2E-CBAA8CCF0EA5}" type="presOf" srcId="{6E5DD5D3-738F-4F1C-968F-E1537EDF754A}" destId="{9AEC1737-44BB-4F45-98E0-35A72ECD5820}" srcOrd="0" destOrd="0" presId="urn:microsoft.com/office/officeart/2008/layout/HorizontalMultiLevelHierarchy"/>
    <dgm:cxn modelId="{9ABE83AC-5F10-49CB-807C-D07700F30984}" srcId="{9D5A8D55-E0AF-4F17-8069-1C7B26FA0D59}" destId="{4BE6B445-0031-4D0E-AD16-8966B5B0C7D7}" srcOrd="1" destOrd="0" parTransId="{07EF4A88-6E8D-44A0-A2D3-1782CB999BF5}" sibTransId="{5EA3A3C6-19B7-4696-B0D2-42127242B84B}"/>
    <dgm:cxn modelId="{E310BA01-CC21-4552-B994-6A4CD6CB52E0}" srcId="{9D5A8D55-E0AF-4F17-8069-1C7B26FA0D59}" destId="{B63D82AE-59EF-4BFB-AD8D-6DB32F770ABE}" srcOrd="2" destOrd="0" parTransId="{4AC2B598-5D1F-4AD9-B576-F33F329F628E}" sibTransId="{2A5BAC08-3A4D-4E7D-AA6B-4AF83E656DAE}"/>
    <dgm:cxn modelId="{217469AE-160B-49A6-8374-E00C9C7DF575}" type="presOf" srcId="{B63D82AE-59EF-4BFB-AD8D-6DB32F770ABE}" destId="{2E3F595C-9B0E-4BFF-9EF6-E8268726495C}" srcOrd="0" destOrd="0" presId="urn:microsoft.com/office/officeart/2008/layout/HorizontalMultiLevelHierarchy"/>
    <dgm:cxn modelId="{E82A38C3-6D98-453B-8E66-B402B59804C2}" type="presOf" srcId="{07EF4A88-6E8D-44A0-A2D3-1782CB999BF5}" destId="{E4335782-666F-49C0-AE16-15078D706F1F}" srcOrd="0" destOrd="0" presId="urn:microsoft.com/office/officeart/2008/layout/HorizontalMultiLevelHierarchy"/>
    <dgm:cxn modelId="{61EF7137-DE1D-48AD-9FBC-3B89B5EA0C2A}" type="presOf" srcId="{9D5A8D55-E0AF-4F17-8069-1C7B26FA0D59}" destId="{505F8FF6-FDB0-4860-B4AE-DCCA901B2947}" srcOrd="0" destOrd="0" presId="urn:microsoft.com/office/officeart/2008/layout/HorizontalMultiLevelHierarchy"/>
    <dgm:cxn modelId="{1610E3F1-033C-473B-B33D-81D9C7E4D601}" type="presOf" srcId="{C479418D-30E2-46A9-AF0B-52D70F675C41}" destId="{99CB3952-D9B3-465B-BE44-57C3AC395551}" srcOrd="0" destOrd="0" presId="urn:microsoft.com/office/officeart/2008/layout/HorizontalMultiLevelHierarchy"/>
    <dgm:cxn modelId="{EACC9259-FF36-43DB-BD07-2933A351848F}" type="presOf" srcId="{07EF4A88-6E8D-44A0-A2D3-1782CB999BF5}" destId="{E9E290F2-B72A-42C0-A032-03A4820BBB9A}" srcOrd="1" destOrd="0" presId="urn:microsoft.com/office/officeart/2008/layout/HorizontalMultiLevelHierarchy"/>
    <dgm:cxn modelId="{CDD7E188-D200-4481-A9F5-50128CA50E7E}" type="presOf" srcId="{60A21BAE-83CF-4D72-807C-A6FFA1429DF0}" destId="{740E77B6-8396-4F3F-8D32-1A38F283328D}" srcOrd="1" destOrd="0" presId="urn:microsoft.com/office/officeart/2008/layout/HorizontalMultiLevelHierarchy"/>
    <dgm:cxn modelId="{85DD7AFC-FF01-441F-BC0B-59689B43FD2D}" type="presParOf" srcId="{CD4AD07F-27EC-4B34-9A21-9980B2B2AE5A}" destId="{FCCDF49D-7D76-4CF1-909C-C9D86ADE0DD9}" srcOrd="0" destOrd="0" presId="urn:microsoft.com/office/officeart/2008/layout/HorizontalMultiLevelHierarchy"/>
    <dgm:cxn modelId="{129C21A2-52B1-4372-9D31-B2238CF56B28}" type="presParOf" srcId="{FCCDF49D-7D76-4CF1-909C-C9D86ADE0DD9}" destId="{505F8FF6-FDB0-4860-B4AE-DCCA901B2947}" srcOrd="0" destOrd="0" presId="urn:microsoft.com/office/officeart/2008/layout/HorizontalMultiLevelHierarchy"/>
    <dgm:cxn modelId="{7C449D17-BCB1-453E-850C-173CBC8F9495}" type="presParOf" srcId="{FCCDF49D-7D76-4CF1-909C-C9D86ADE0DD9}" destId="{F261EAA0-132A-4A7F-9CF4-C323A6D6D7B2}" srcOrd="1" destOrd="0" presId="urn:microsoft.com/office/officeart/2008/layout/HorizontalMultiLevelHierarchy"/>
    <dgm:cxn modelId="{7D2CB07D-4508-4240-9B93-51695B5CB2BE}" type="presParOf" srcId="{F261EAA0-132A-4A7F-9CF4-C323A6D6D7B2}" destId="{99CB3952-D9B3-465B-BE44-57C3AC395551}" srcOrd="0" destOrd="0" presId="urn:microsoft.com/office/officeart/2008/layout/HorizontalMultiLevelHierarchy"/>
    <dgm:cxn modelId="{4B8B9745-710C-4A15-BF9E-F87EAFEE8549}" type="presParOf" srcId="{99CB3952-D9B3-465B-BE44-57C3AC395551}" destId="{313D79CE-E1AF-44F9-AFAD-6A5D7DE27A53}" srcOrd="0" destOrd="0" presId="urn:microsoft.com/office/officeart/2008/layout/HorizontalMultiLevelHierarchy"/>
    <dgm:cxn modelId="{FBA83BAE-349B-478E-A094-07C1287DF8A5}" type="presParOf" srcId="{F261EAA0-132A-4A7F-9CF4-C323A6D6D7B2}" destId="{4363B704-3CED-4C6B-AFA5-9BE97C9D1D2B}" srcOrd="1" destOrd="0" presId="urn:microsoft.com/office/officeart/2008/layout/HorizontalMultiLevelHierarchy"/>
    <dgm:cxn modelId="{27A46C1A-AB48-40BB-946B-D7D40EECE7BB}" type="presParOf" srcId="{4363B704-3CED-4C6B-AFA5-9BE97C9D1D2B}" destId="{42385D82-C9B9-4629-AB00-2A04550C86A3}" srcOrd="0" destOrd="0" presId="urn:microsoft.com/office/officeart/2008/layout/HorizontalMultiLevelHierarchy"/>
    <dgm:cxn modelId="{378C8585-6645-44CC-A963-972C84C7928B}" type="presParOf" srcId="{4363B704-3CED-4C6B-AFA5-9BE97C9D1D2B}" destId="{32062CB0-5EB2-4F03-8061-E5FB5D3D0D7F}" srcOrd="1" destOrd="0" presId="urn:microsoft.com/office/officeart/2008/layout/HorizontalMultiLevelHierarchy"/>
    <dgm:cxn modelId="{8D54487E-6331-4886-9B57-77A6C5314B40}" type="presParOf" srcId="{F261EAA0-132A-4A7F-9CF4-C323A6D6D7B2}" destId="{E4335782-666F-49C0-AE16-15078D706F1F}" srcOrd="2" destOrd="0" presId="urn:microsoft.com/office/officeart/2008/layout/HorizontalMultiLevelHierarchy"/>
    <dgm:cxn modelId="{71B36CAA-AEE2-4F5D-96B3-896388DEBA25}" type="presParOf" srcId="{E4335782-666F-49C0-AE16-15078D706F1F}" destId="{E9E290F2-B72A-42C0-A032-03A4820BBB9A}" srcOrd="0" destOrd="0" presId="urn:microsoft.com/office/officeart/2008/layout/HorizontalMultiLevelHierarchy"/>
    <dgm:cxn modelId="{C4575725-917E-4D72-9EC4-D061FCFE4EAC}" type="presParOf" srcId="{F261EAA0-132A-4A7F-9CF4-C323A6D6D7B2}" destId="{4351726D-D362-4E81-A603-F3A48C5C2225}" srcOrd="3" destOrd="0" presId="urn:microsoft.com/office/officeart/2008/layout/HorizontalMultiLevelHierarchy"/>
    <dgm:cxn modelId="{32669CA3-FF9D-43A6-A7B8-CDC50E7DBA3E}" type="presParOf" srcId="{4351726D-D362-4E81-A603-F3A48C5C2225}" destId="{00B6367F-3A41-4A5C-A6B6-9943B1F587D7}" srcOrd="0" destOrd="0" presId="urn:microsoft.com/office/officeart/2008/layout/HorizontalMultiLevelHierarchy"/>
    <dgm:cxn modelId="{28FB043D-E7E7-4656-9304-9648114DACA3}" type="presParOf" srcId="{4351726D-D362-4E81-A603-F3A48C5C2225}" destId="{A9A74D3C-433E-4DE2-BC46-F1D9F8C83DCC}" srcOrd="1" destOrd="0" presId="urn:microsoft.com/office/officeart/2008/layout/HorizontalMultiLevelHierarchy"/>
    <dgm:cxn modelId="{CF01030B-3726-4C1C-8EF7-C7DF4DA45F6D}" type="presParOf" srcId="{F261EAA0-132A-4A7F-9CF4-C323A6D6D7B2}" destId="{D1EA237E-89AC-4C42-86D8-F10A5862C1B1}" srcOrd="4" destOrd="0" presId="urn:microsoft.com/office/officeart/2008/layout/HorizontalMultiLevelHierarchy"/>
    <dgm:cxn modelId="{80B82CAD-D2FB-41A1-AD06-6DD0ACBA6F49}" type="presParOf" srcId="{D1EA237E-89AC-4C42-86D8-F10A5862C1B1}" destId="{9B58CD38-FD95-4650-951B-A875AD9D32E6}" srcOrd="0" destOrd="0" presId="urn:microsoft.com/office/officeart/2008/layout/HorizontalMultiLevelHierarchy"/>
    <dgm:cxn modelId="{2BB0013F-D22F-4908-834F-0C7C7AA78C01}" type="presParOf" srcId="{F261EAA0-132A-4A7F-9CF4-C323A6D6D7B2}" destId="{CCB00FEC-ACBE-4FEE-ACF7-7B7F7B9385B2}" srcOrd="5" destOrd="0" presId="urn:microsoft.com/office/officeart/2008/layout/HorizontalMultiLevelHierarchy"/>
    <dgm:cxn modelId="{437F5456-C958-4174-B483-0ED600CAFCBC}" type="presParOf" srcId="{CCB00FEC-ACBE-4FEE-ACF7-7B7F7B9385B2}" destId="{2E3F595C-9B0E-4BFF-9EF6-E8268726495C}" srcOrd="0" destOrd="0" presId="urn:microsoft.com/office/officeart/2008/layout/HorizontalMultiLevelHierarchy"/>
    <dgm:cxn modelId="{DB0B5943-F9FF-40E4-B894-2CB74FE71D23}" type="presParOf" srcId="{CCB00FEC-ACBE-4FEE-ACF7-7B7F7B9385B2}" destId="{C9949F2F-1F3C-461E-81DF-270F98309231}" srcOrd="1" destOrd="0" presId="urn:microsoft.com/office/officeart/2008/layout/HorizontalMultiLevelHierarchy"/>
    <dgm:cxn modelId="{FF275812-B3A8-4466-ACE9-C81256342E86}" type="presParOf" srcId="{F261EAA0-132A-4A7F-9CF4-C323A6D6D7B2}" destId="{38DB2991-418F-410C-AE45-92F5B8D3B952}" srcOrd="6" destOrd="0" presId="urn:microsoft.com/office/officeart/2008/layout/HorizontalMultiLevelHierarchy"/>
    <dgm:cxn modelId="{00DC04A8-5336-457C-AD37-77E89692198E}" type="presParOf" srcId="{38DB2991-418F-410C-AE45-92F5B8D3B952}" destId="{740E77B6-8396-4F3F-8D32-1A38F283328D}" srcOrd="0" destOrd="0" presId="urn:microsoft.com/office/officeart/2008/layout/HorizontalMultiLevelHierarchy"/>
    <dgm:cxn modelId="{8C01BA09-D9B5-4D89-8EFD-58DEA13A83B1}" type="presParOf" srcId="{F261EAA0-132A-4A7F-9CF4-C323A6D6D7B2}" destId="{A13B859B-6DD0-4006-B2A4-15E62C6FEED9}" srcOrd="7" destOrd="0" presId="urn:microsoft.com/office/officeart/2008/layout/HorizontalMultiLevelHierarchy"/>
    <dgm:cxn modelId="{0D351C4C-9C18-4ADE-9FC6-F5069633AD41}" type="presParOf" srcId="{A13B859B-6DD0-4006-B2A4-15E62C6FEED9}" destId="{9AEC1737-44BB-4F45-98E0-35A72ECD5820}" srcOrd="0" destOrd="0" presId="urn:microsoft.com/office/officeart/2008/layout/HorizontalMultiLevelHierarchy"/>
    <dgm:cxn modelId="{ADA2B1EC-80A1-4A10-84BC-59A25916B13F}" type="presParOf" srcId="{A13B859B-6DD0-4006-B2A4-15E62C6FEED9}" destId="{B141D195-A123-405A-B0AB-1A6A6C5D3954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DB2991-418F-410C-AE45-92F5B8D3B952}">
      <dsp:nvSpPr>
        <dsp:cNvPr id="0" name=""/>
        <dsp:cNvSpPr/>
      </dsp:nvSpPr>
      <dsp:spPr>
        <a:xfrm>
          <a:off x="2552625" y="2709333"/>
          <a:ext cx="675382" cy="19304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37691" y="0"/>
              </a:lnTo>
              <a:lnTo>
                <a:pt x="337691" y="1930400"/>
              </a:lnTo>
              <a:lnTo>
                <a:pt x="675382" y="1930400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/>
        </a:p>
      </dsp:txBody>
      <dsp:txXfrm>
        <a:off x="2839188" y="3623405"/>
        <a:ext cx="102256" cy="102256"/>
      </dsp:txXfrm>
    </dsp:sp>
    <dsp:sp modelId="{D1EA237E-89AC-4C42-86D8-F10A5862C1B1}">
      <dsp:nvSpPr>
        <dsp:cNvPr id="0" name=""/>
        <dsp:cNvSpPr/>
      </dsp:nvSpPr>
      <dsp:spPr>
        <a:xfrm>
          <a:off x="2552625" y="2709333"/>
          <a:ext cx="675382" cy="6434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37691" y="0"/>
              </a:lnTo>
              <a:lnTo>
                <a:pt x="337691" y="643466"/>
              </a:lnTo>
              <a:lnTo>
                <a:pt x="675382" y="643466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866995" y="3007745"/>
        <a:ext cx="46642" cy="46642"/>
      </dsp:txXfrm>
    </dsp:sp>
    <dsp:sp modelId="{E4335782-666F-49C0-AE16-15078D706F1F}">
      <dsp:nvSpPr>
        <dsp:cNvPr id="0" name=""/>
        <dsp:cNvSpPr/>
      </dsp:nvSpPr>
      <dsp:spPr>
        <a:xfrm>
          <a:off x="2552625" y="2065866"/>
          <a:ext cx="675382" cy="643466"/>
        </a:xfrm>
        <a:custGeom>
          <a:avLst/>
          <a:gdLst/>
          <a:ahLst/>
          <a:cxnLst/>
          <a:rect l="0" t="0" r="0" b="0"/>
          <a:pathLst>
            <a:path>
              <a:moveTo>
                <a:pt x="0" y="643466"/>
              </a:moveTo>
              <a:lnTo>
                <a:pt x="337691" y="643466"/>
              </a:lnTo>
              <a:lnTo>
                <a:pt x="337691" y="0"/>
              </a:lnTo>
              <a:lnTo>
                <a:pt x="675382" y="0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866995" y="2364279"/>
        <a:ext cx="46642" cy="46642"/>
      </dsp:txXfrm>
    </dsp:sp>
    <dsp:sp modelId="{99CB3952-D9B3-465B-BE44-57C3AC395551}">
      <dsp:nvSpPr>
        <dsp:cNvPr id="0" name=""/>
        <dsp:cNvSpPr/>
      </dsp:nvSpPr>
      <dsp:spPr>
        <a:xfrm>
          <a:off x="2552625" y="778933"/>
          <a:ext cx="675382" cy="1930400"/>
        </a:xfrm>
        <a:custGeom>
          <a:avLst/>
          <a:gdLst/>
          <a:ahLst/>
          <a:cxnLst/>
          <a:rect l="0" t="0" r="0" b="0"/>
          <a:pathLst>
            <a:path>
              <a:moveTo>
                <a:pt x="0" y="1930400"/>
              </a:moveTo>
              <a:lnTo>
                <a:pt x="337691" y="1930400"/>
              </a:lnTo>
              <a:lnTo>
                <a:pt x="337691" y="0"/>
              </a:lnTo>
              <a:lnTo>
                <a:pt x="675382" y="0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/>
        </a:p>
      </dsp:txBody>
      <dsp:txXfrm>
        <a:off x="2839188" y="1693005"/>
        <a:ext cx="102256" cy="102256"/>
      </dsp:txXfrm>
    </dsp:sp>
    <dsp:sp modelId="{505F8FF6-FDB0-4860-B4AE-DCCA901B2947}">
      <dsp:nvSpPr>
        <dsp:cNvPr id="0" name=""/>
        <dsp:cNvSpPr/>
      </dsp:nvSpPr>
      <dsp:spPr>
        <a:xfrm rot="16200000">
          <a:off x="-671481" y="2194560"/>
          <a:ext cx="5418667" cy="1029546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>
          <a:solidFill>
            <a:schemeClr val="accent5">
              <a:lumMod val="60000"/>
              <a:lumOff val="40000"/>
            </a:schemeClr>
          </a:solidFill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kern="1200" dirty="0" smtClean="0"/>
            <a:t>ПОВОД ПОПАСТЬ В КВАРТИРУ</a:t>
          </a:r>
          <a:endParaRPr lang="ru-RU" sz="3500" kern="1200" dirty="0"/>
        </a:p>
      </dsp:txBody>
      <dsp:txXfrm>
        <a:off x="-671481" y="2194560"/>
        <a:ext cx="5418667" cy="1029546"/>
      </dsp:txXfrm>
    </dsp:sp>
    <dsp:sp modelId="{42385D82-C9B9-4629-AB00-2A04550C86A3}">
      <dsp:nvSpPr>
        <dsp:cNvPr id="0" name=""/>
        <dsp:cNvSpPr/>
      </dsp:nvSpPr>
      <dsp:spPr>
        <a:xfrm>
          <a:off x="3228008" y="264160"/>
          <a:ext cx="3376913" cy="1029546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>
          <a:solidFill>
            <a:schemeClr val="tx2"/>
          </a:solidFill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solidFill>
                <a:schemeClr val="tx1"/>
              </a:solidFill>
            </a:rPr>
            <a:t>ЗАМЕНА ПАСПОРТА </a:t>
          </a:r>
          <a:endParaRPr lang="ru-RU" sz="2300" kern="1200" dirty="0">
            <a:solidFill>
              <a:schemeClr val="tx1"/>
            </a:solidFill>
          </a:endParaRPr>
        </a:p>
      </dsp:txBody>
      <dsp:txXfrm>
        <a:off x="3228008" y="264160"/>
        <a:ext cx="3376913" cy="1029546"/>
      </dsp:txXfrm>
    </dsp:sp>
    <dsp:sp modelId="{00B6367F-3A41-4A5C-A6B6-9943B1F587D7}">
      <dsp:nvSpPr>
        <dsp:cNvPr id="0" name=""/>
        <dsp:cNvSpPr/>
      </dsp:nvSpPr>
      <dsp:spPr>
        <a:xfrm>
          <a:off x="3228008" y="1551093"/>
          <a:ext cx="3376913" cy="1029546"/>
        </a:xfrm>
        <a:prstGeom prst="rect">
          <a:avLst/>
        </a:prstGeom>
        <a:solidFill>
          <a:srgbClr val="92D050"/>
        </a:solidFill>
        <a:ln>
          <a:solidFill>
            <a:srgbClr val="7030A0"/>
          </a:solidFill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ПРЕДОСТАВЛНЕНИЕ  МАТЕРИАЛЬНОЙ ПОМОМЩИ </a:t>
          </a:r>
          <a:endParaRPr lang="ru-RU" sz="2300" kern="1200" dirty="0"/>
        </a:p>
      </dsp:txBody>
      <dsp:txXfrm>
        <a:off x="3228008" y="1551093"/>
        <a:ext cx="3376913" cy="1029546"/>
      </dsp:txXfrm>
    </dsp:sp>
    <dsp:sp modelId="{2E3F595C-9B0E-4BFF-9EF6-E8268726495C}">
      <dsp:nvSpPr>
        <dsp:cNvPr id="0" name=""/>
        <dsp:cNvSpPr/>
      </dsp:nvSpPr>
      <dsp:spPr>
        <a:xfrm>
          <a:off x="3228008" y="2838026"/>
          <a:ext cx="3376913" cy="1029546"/>
        </a:xfrm>
        <a:prstGeom prst="rect">
          <a:avLst/>
        </a:prstGeom>
        <a:solidFill>
          <a:srgbClr val="0070C0"/>
        </a:solidFill>
        <a:ln>
          <a:solidFill>
            <a:srgbClr val="FFC000"/>
          </a:solidFill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ПРЕДОСТАВЛЕНИЕ КОМПЕНСАЦИИ </a:t>
          </a:r>
          <a:endParaRPr lang="ru-RU" sz="2300" kern="1200" dirty="0"/>
        </a:p>
      </dsp:txBody>
      <dsp:txXfrm>
        <a:off x="3228008" y="2838026"/>
        <a:ext cx="3376913" cy="1029546"/>
      </dsp:txXfrm>
    </dsp:sp>
    <dsp:sp modelId="{9AEC1737-44BB-4F45-98E0-35A72ECD5820}">
      <dsp:nvSpPr>
        <dsp:cNvPr id="0" name=""/>
        <dsp:cNvSpPr/>
      </dsp:nvSpPr>
      <dsp:spPr>
        <a:xfrm>
          <a:off x="3228008" y="4124960"/>
          <a:ext cx="3376913" cy="1029546"/>
        </a:xfrm>
        <a:prstGeom prst="rect">
          <a:avLst/>
        </a:prstGeom>
        <a:solidFill>
          <a:srgbClr val="7030A0"/>
        </a:solidFill>
        <a:ln>
          <a:solidFill>
            <a:schemeClr val="accent5">
              <a:lumMod val="75000"/>
            </a:schemeClr>
          </a:solidFill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ОБМЕН ДЕНЕГ </a:t>
          </a:r>
          <a:endParaRPr lang="ru-RU" sz="2300" kern="1200" dirty="0"/>
        </a:p>
      </dsp:txBody>
      <dsp:txXfrm>
        <a:off x="3228008" y="4124960"/>
        <a:ext cx="3376913" cy="10295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0FCEE-FB48-477F-923D-822BEFAE065C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E26C0FE-DB7A-4966-98F2-4F0D3985E3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0953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0FCEE-FB48-477F-923D-822BEFAE065C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E26C0FE-DB7A-4966-98F2-4F0D3985E3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0614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0FCEE-FB48-477F-923D-822BEFAE065C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E26C0FE-DB7A-4966-98F2-4F0D3985E38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5348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0FCEE-FB48-477F-923D-822BEFAE065C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E26C0FE-DB7A-4966-98F2-4F0D3985E3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57799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0FCEE-FB48-477F-923D-822BEFAE065C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E26C0FE-DB7A-4966-98F2-4F0D3985E38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09706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0FCEE-FB48-477F-923D-822BEFAE065C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E26C0FE-DB7A-4966-98F2-4F0D3985E3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49412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0FCEE-FB48-477F-923D-822BEFAE065C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6C0FE-DB7A-4966-98F2-4F0D3985E3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27414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0FCEE-FB48-477F-923D-822BEFAE065C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6C0FE-DB7A-4966-98F2-4F0D3985E3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0570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0FCEE-FB48-477F-923D-822BEFAE065C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6C0FE-DB7A-4966-98F2-4F0D3985E3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5736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0FCEE-FB48-477F-923D-822BEFAE065C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E26C0FE-DB7A-4966-98F2-4F0D3985E3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376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0FCEE-FB48-477F-923D-822BEFAE065C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E26C0FE-DB7A-4966-98F2-4F0D3985E3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85851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0FCEE-FB48-477F-923D-822BEFAE065C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E26C0FE-DB7A-4966-98F2-4F0D3985E3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0938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0FCEE-FB48-477F-923D-822BEFAE065C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6C0FE-DB7A-4966-98F2-4F0D3985E3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1871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0FCEE-FB48-477F-923D-822BEFAE065C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6C0FE-DB7A-4966-98F2-4F0D3985E3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8465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0FCEE-FB48-477F-923D-822BEFAE065C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6C0FE-DB7A-4966-98F2-4F0D3985E3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9325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0FCEE-FB48-477F-923D-822BEFAE065C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E26C0FE-DB7A-4966-98F2-4F0D3985E3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6323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40FCEE-FB48-477F-923D-822BEFAE065C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E26C0FE-DB7A-4966-98F2-4F0D3985E3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1310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  <p:sldLayoutId id="2147483815" r:id="rId13"/>
    <p:sldLayoutId id="2147483816" r:id="rId14"/>
    <p:sldLayoutId id="2147483817" r:id="rId15"/>
    <p:sldLayoutId id="214748381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adviser.ru/index.php/%D0%9A%D0%BE%D0%BC%D0%BF%D0%B0%D0%BD%D0%B8%D1%8F:%D0%9C%D0%B8%D0%BD%D0%B8%D1%81%D1%82%D0%B5%D1%80%D1%81%D1%82%D0%B2%D0%BE_%D0%B2%D0%BD%D1%83%D1%82%D1%80%D0%B5%D0%BD%D0%BD%D0%B8%D1%85_%D0%B4%D0%B5%D0%BB_%D0%A0%D0%A4_(%D0%9C%D0%92%D0%94)" TargetMode="External"/><Relationship Id="rId7" Type="http://schemas.openxmlformats.org/officeDocument/2006/relationships/image" Target="../media/image17.png"/><Relationship Id="rId2" Type="http://schemas.openxmlformats.org/officeDocument/2006/relationships/hyperlink" Target="https://www.tadviser.ru/index.php/%D0%9F%D0%B5%D1%80%D1%81%D0%BE%D0%BD%D0%B0:%D0%9F%D1%83%D1%82%D0%B8%D0%BD_%D0%92%D0%BB%D0%B0%D0%B4%D0%B8%D0%BC%D0%B8%D1%80_%D0%92%D0%BB%D0%B0%D0%B4%D0%B8%D0%BC%D0%B8%D1%80%D0%BE%D0%B2%D0%B8%D1%87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hyperlink" Target="https://www.tadviser.ru/index.php/%D0%A0%D0%BE%D1%81%D1%81%D0%B8%D1%8F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7800" y="2071308"/>
            <a:ext cx="6527800" cy="46102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101600" prst="riblet"/>
            <a:contourClr>
              <a:srgbClr val="C0C0C0"/>
            </a:contourClr>
          </a:sp3d>
        </p:spPr>
      </p:pic>
      <p:sp>
        <p:nvSpPr>
          <p:cNvPr id="7" name="Багетная рамка 6"/>
          <p:cNvSpPr/>
          <p:nvPr/>
        </p:nvSpPr>
        <p:spPr>
          <a:xfrm>
            <a:off x="2825750" y="381000"/>
            <a:ext cx="6311900" cy="1054100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ГАУ СО МО «КЦСОР» «Ступинский»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70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073" y="1678676"/>
            <a:ext cx="2238375" cy="2924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7064" y="1662627"/>
            <a:ext cx="2754382" cy="28237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6062" y="1666977"/>
            <a:ext cx="2580861" cy="28237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1539" y="1735515"/>
            <a:ext cx="2812150" cy="28104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Скругленный прямоугольник 7"/>
          <p:cNvSpPr/>
          <p:nvPr/>
        </p:nvSpPr>
        <p:spPr>
          <a:xfrm>
            <a:off x="369822" y="4969565"/>
            <a:ext cx="2292626" cy="1550504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Андрей Миронов 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174933" y="5055705"/>
            <a:ext cx="2398644" cy="1457739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 smtClean="0">
                <a:solidFill>
                  <a:schemeClr val="tx1"/>
                </a:solidFill>
              </a:rPr>
              <a:t>Арчил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err="1" smtClean="0">
                <a:solidFill>
                  <a:schemeClr val="tx1"/>
                </a:solidFill>
              </a:rPr>
              <a:t>Гомиашвили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086062" y="5188225"/>
            <a:ext cx="2686877" cy="133846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Сергей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Юрский 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9129607" y="5161720"/>
            <a:ext cx="2556014" cy="1325217"/>
          </a:xfrm>
          <a:prstGeom prst="round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Олег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Меньшиков 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03513" y="371061"/>
            <a:ext cx="102101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Остап Бендер – типичный образ представителя мошенников 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4236398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5217" y="265043"/>
            <a:ext cx="10179395" cy="1639957"/>
          </a:xfrm>
        </p:spPr>
        <p:txBody>
          <a:bodyPr/>
          <a:lstStyle/>
          <a:p>
            <a:pPr algn="ctr"/>
            <a:r>
              <a:rPr lang="ru-RU" dirty="0" smtClean="0"/>
              <a:t>Лиса Алиса и кот </a:t>
            </a:r>
            <a:r>
              <a:rPr lang="ru-RU" dirty="0" err="1" smtClean="0"/>
              <a:t>Базилио</a:t>
            </a:r>
            <a:r>
              <a:rPr lang="ru-RU" dirty="0" smtClean="0"/>
              <a:t> – пример мошенников в мультфильмах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269" y="1577492"/>
            <a:ext cx="5753100" cy="3724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Скругленный прямоугольник 5"/>
          <p:cNvSpPr/>
          <p:nvPr/>
        </p:nvSpPr>
        <p:spPr>
          <a:xfrm>
            <a:off x="609600" y="5605670"/>
            <a:ext cx="5524769" cy="100854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ru-RU" sz="2400" b="1" dirty="0" smtClean="0">
                <a:solidFill>
                  <a:schemeClr val="tx1"/>
                </a:solidFill>
              </a:rPr>
              <a:t>Силу не применяли.</a:t>
            </a:r>
          </a:p>
          <a:p>
            <a:pPr marL="342900" indent="-342900">
              <a:buAutoNum type="arabicPeriod"/>
            </a:pPr>
            <a:r>
              <a:rPr lang="ru-RU" sz="2400" b="1" dirty="0" smtClean="0">
                <a:solidFill>
                  <a:schemeClr val="tx1"/>
                </a:solidFill>
              </a:rPr>
              <a:t>Использовали обман.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447183" y="5605670"/>
            <a:ext cx="5612295" cy="103366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200" b="1" dirty="0" smtClean="0">
                <a:solidFill>
                  <a:schemeClr val="tx1"/>
                </a:solidFill>
              </a:rPr>
              <a:t>3. Злоупотребляли доверием к ним.</a:t>
            </a:r>
          </a:p>
          <a:p>
            <a:r>
              <a:rPr lang="ru-RU" sz="2200" b="1" dirty="0" smtClean="0">
                <a:solidFill>
                  <a:schemeClr val="tx1"/>
                </a:solidFill>
              </a:rPr>
              <a:t>4. Пытались присвоить чужое имущество. </a:t>
            </a:r>
            <a:endParaRPr lang="ru-RU" sz="2200" b="1" dirty="0">
              <a:solidFill>
                <a:schemeClr val="tx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3967" y="1683026"/>
            <a:ext cx="5256971" cy="36128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57873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47" y="95035"/>
            <a:ext cx="4452673" cy="29684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TextBox 4"/>
          <p:cNvSpPr txBox="1"/>
          <p:nvPr/>
        </p:nvSpPr>
        <p:spPr>
          <a:xfrm>
            <a:off x="578734" y="4537275"/>
            <a:ext cx="10648709" cy="156966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Сим-карта выдается на бессрочный период.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Менять её может только собственник.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Нельзя по телефону передавать личные данные .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109" y="210029"/>
            <a:ext cx="6783554" cy="3540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85931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07023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99" y="1346200"/>
            <a:ext cx="7531101" cy="42362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авая фигурная скобка 7"/>
          <p:cNvSpPr/>
          <p:nvPr/>
        </p:nvSpPr>
        <p:spPr>
          <a:xfrm>
            <a:off x="7543800" y="873522"/>
            <a:ext cx="1689100" cy="5181599"/>
          </a:xfrm>
          <a:prstGeom prst="rightBrac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9461500" y="266700"/>
            <a:ext cx="2349500" cy="2159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БАНК ЭТИ ДАННЫЕ НЕ ИМЕЕТ ПРАВО ЗАПРАШИВАТЬ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9537700" y="4378723"/>
            <a:ext cx="2362200" cy="21181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ЭТИ ДАННЫЕ МОГУТ ЗАПРАШИВАТЬ ТОЛЬКО ПРЕСТУПНИКИ </a:t>
            </a:r>
            <a:endParaRPr lang="ru-RU" dirty="0"/>
          </a:p>
        </p:txBody>
      </p:sp>
      <p:sp>
        <p:nvSpPr>
          <p:cNvPr id="11" name="Выноска со стрелкой вверх 10"/>
          <p:cNvSpPr/>
          <p:nvPr/>
        </p:nvSpPr>
        <p:spPr>
          <a:xfrm>
            <a:off x="9499600" y="2626123"/>
            <a:ext cx="2273300" cy="596900"/>
          </a:xfrm>
          <a:prstGeom prst="upArrow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Выноска со стрелкой вниз 12"/>
          <p:cNvSpPr/>
          <p:nvPr/>
        </p:nvSpPr>
        <p:spPr>
          <a:xfrm>
            <a:off x="9499600" y="3639342"/>
            <a:ext cx="2400300" cy="546100"/>
          </a:xfrm>
          <a:prstGeom prst="downArrowCallout">
            <a:avLst/>
          </a:prstGeom>
          <a:solidFill>
            <a:srgbClr val="FF0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2389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6593" y="285325"/>
            <a:ext cx="3233779" cy="1819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2443897" y="2203986"/>
            <a:ext cx="3832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Социальный работник </a:t>
            </a:r>
            <a:endParaRPr lang="ru-RU" dirty="0"/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901683666"/>
              </p:ext>
            </p:extLst>
          </p:nvPr>
        </p:nvGraphicFramePr>
        <p:xfrm>
          <a:off x="5041900" y="285325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3647" y="3141970"/>
            <a:ext cx="3429351" cy="24828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3647" y="2672978"/>
            <a:ext cx="400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АГРЕСССИВНЫЙ МАТРЕКТИНГ 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24154" y="5190802"/>
            <a:ext cx="2151818" cy="157003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1" name="Стрелка углом 10"/>
          <p:cNvSpPr/>
          <p:nvPr/>
        </p:nvSpPr>
        <p:spPr>
          <a:xfrm rot="5400000">
            <a:off x="4198042" y="3444011"/>
            <a:ext cx="1392269" cy="1540046"/>
          </a:xfrm>
          <a:prstGeom prst="bentArrow">
            <a:avLst/>
          </a:prstGeom>
          <a:solidFill>
            <a:srgbClr val="FF0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4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Graphic spid="6" grpId="0">
        <p:bldAsOne/>
      </p:bldGraphic>
      <p:bldP spid="8" grpId="0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600201" y="179610"/>
            <a:ext cx="9790112" cy="62049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КАК СЕБЯ УБЕРЕЧЬ ОТ МОШЕННИКОВ?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608881" y="977899"/>
            <a:ext cx="10139423" cy="170742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AutoNum type="arabicPeriod"/>
            </a:pPr>
            <a:r>
              <a:rPr lang="ru-RU" sz="2800" dirty="0" smtClean="0">
                <a:solidFill>
                  <a:schemeClr val="tx1"/>
                </a:solidFill>
              </a:rPr>
              <a:t>Не предоставлять никому конфиденциальную информацию – ФИО, дату рождения, серию и номер паспорта, </a:t>
            </a:r>
            <a:r>
              <a:rPr lang="en-US" sz="2800" dirty="0" smtClean="0">
                <a:solidFill>
                  <a:schemeClr val="tx1"/>
                </a:solidFill>
              </a:rPr>
              <a:t>PIN</a:t>
            </a:r>
            <a:r>
              <a:rPr lang="ru-RU" sz="2800" dirty="0" smtClean="0">
                <a:solidFill>
                  <a:schemeClr val="tx1"/>
                </a:solidFill>
              </a:rPr>
              <a:t> код, номер от банковской карточки.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2444" y="3124335"/>
            <a:ext cx="4410335" cy="2908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30005" y="3049950"/>
            <a:ext cx="4444680" cy="29826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768579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600201" y="179610"/>
            <a:ext cx="9790112" cy="62049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КАК СЕБЯ УБЕРЕЧЬ ОТ МОШЕННИКОВ?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176041" y="977900"/>
            <a:ext cx="8803189" cy="13208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2. Всегда перезванивать в организации, сотрудники которых с Вами связались.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08" y="2830642"/>
            <a:ext cx="4397555" cy="29331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4433" y="2830642"/>
            <a:ext cx="5192848" cy="29195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015716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600201" y="179610"/>
            <a:ext cx="9790112" cy="62049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КАК СЕБЯ УБЕРЕЧЬ ОТ МОШЕННИКОВ?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515082" y="1012302"/>
            <a:ext cx="8145202" cy="13462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3. Никогда не покупать лекарства с рук, лекарства приобретаются только в аптеках.</a:t>
            </a:r>
            <a:endParaRPr lang="ru-RU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223" y="2801072"/>
            <a:ext cx="4221465" cy="33743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7683" y="2801073"/>
            <a:ext cx="4259484" cy="33743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020617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600201" y="179610"/>
            <a:ext cx="9790112" cy="62049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КАК СЕБЯ УБЕРЕЧЬ ОТ МОШЕННИКОВ?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759353" y="944784"/>
            <a:ext cx="8727310" cy="14859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</a:rPr>
              <a:t>4</a:t>
            </a:r>
            <a:r>
              <a:rPr lang="ru-RU" sz="2400" dirty="0" smtClean="0">
                <a:solidFill>
                  <a:schemeClr val="tx1"/>
                </a:solidFill>
              </a:rPr>
              <a:t>. Не стоит открывать двери незнакомым людям.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6" name="AutoShape 2" descr="Правоохранители снова напоминают доверчивым людям, что не нужно открывать  дверь незнакомцам — «Светлые вести», новости ЗАТО Светлы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5012" y="2882114"/>
            <a:ext cx="4667779" cy="3111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1894" y="2882113"/>
            <a:ext cx="4869706" cy="31112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387767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69467" y="-7315"/>
            <a:ext cx="8689976" cy="1086815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/>
              <a:t>ПЛАН КУРСА «ШКОЛА БЕЗОПАСНОСТИ ДЛЯ ЛИЦ ПОЖИЛОГО ВОЗРАСТА» </a:t>
            </a:r>
            <a:endParaRPr lang="ru-RU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25600" y="1231900"/>
            <a:ext cx="10871200" cy="4813300"/>
          </a:xfrm>
        </p:spPr>
        <p:txBody>
          <a:bodyPr>
            <a:noAutofit/>
          </a:bodyPr>
          <a:lstStyle/>
          <a:p>
            <a:pPr algn="l"/>
            <a:r>
              <a:rPr lang="ru-RU" sz="2400" dirty="0" smtClean="0">
                <a:solidFill>
                  <a:schemeClr val="tx1"/>
                </a:solidFill>
              </a:rPr>
              <a:t>1. </a:t>
            </a:r>
            <a:r>
              <a:rPr lang="ru-RU" sz="2600" dirty="0" smtClean="0">
                <a:solidFill>
                  <a:schemeClr val="tx1"/>
                </a:solidFill>
              </a:rPr>
              <a:t>Виды мошенничества:</a:t>
            </a:r>
          </a:p>
          <a:p>
            <a:pPr algn="l"/>
            <a:r>
              <a:rPr lang="ru-RU" sz="2600" dirty="0" smtClean="0">
                <a:solidFill>
                  <a:schemeClr val="tx1"/>
                </a:solidFill>
              </a:rPr>
              <a:t>А) определение мошенничества, его форм и видов;</a:t>
            </a:r>
          </a:p>
          <a:p>
            <a:pPr algn="l"/>
            <a:r>
              <a:rPr lang="ru-RU" sz="2600" dirty="0">
                <a:solidFill>
                  <a:schemeClr val="tx1"/>
                </a:solidFill>
              </a:rPr>
              <a:t>Б</a:t>
            </a:r>
            <a:r>
              <a:rPr lang="ru-RU" sz="2600" dirty="0" smtClean="0">
                <a:solidFill>
                  <a:schemeClr val="tx1"/>
                </a:solidFill>
              </a:rPr>
              <a:t>) причины обращения преступников к гражданам пожилого возраста;</a:t>
            </a:r>
          </a:p>
          <a:p>
            <a:pPr algn="l"/>
            <a:r>
              <a:rPr lang="ru-RU" sz="2600" dirty="0" smtClean="0">
                <a:solidFill>
                  <a:schemeClr val="tx1"/>
                </a:solidFill>
              </a:rPr>
              <a:t>В) Статистика по росту </a:t>
            </a:r>
            <a:r>
              <a:rPr lang="ru-RU" sz="2600" dirty="0" err="1" smtClean="0">
                <a:solidFill>
                  <a:schemeClr val="tx1"/>
                </a:solidFill>
              </a:rPr>
              <a:t>киберпреступлений</a:t>
            </a:r>
            <a:r>
              <a:rPr lang="ru-RU" sz="2600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ru-RU" sz="2600" dirty="0">
                <a:solidFill>
                  <a:schemeClr val="tx1"/>
                </a:solidFill>
              </a:rPr>
              <a:t>Г</a:t>
            </a:r>
            <a:r>
              <a:rPr lang="ru-RU" sz="2600" dirty="0" smtClean="0">
                <a:solidFill>
                  <a:schemeClr val="tx1"/>
                </a:solidFill>
              </a:rPr>
              <a:t>) преступления, связанные с телефоном, интернет услугами;</a:t>
            </a:r>
          </a:p>
          <a:p>
            <a:pPr algn="l"/>
            <a:r>
              <a:rPr lang="ru-RU" sz="2600" dirty="0">
                <a:solidFill>
                  <a:schemeClr val="tx1"/>
                </a:solidFill>
              </a:rPr>
              <a:t>Д</a:t>
            </a:r>
            <a:r>
              <a:rPr lang="ru-RU" sz="2600" dirty="0" smtClean="0">
                <a:solidFill>
                  <a:schemeClr val="tx1"/>
                </a:solidFill>
              </a:rPr>
              <a:t>) преступления, связанные с использованием бренда социальных служб, пенсионного фонда, благотворителей, медицинских служб;</a:t>
            </a:r>
          </a:p>
          <a:p>
            <a:pPr algn="l"/>
            <a:r>
              <a:rPr lang="ru-RU" sz="2600" dirty="0" smtClean="0">
                <a:solidFill>
                  <a:schemeClr val="tx1"/>
                </a:solidFill>
              </a:rPr>
              <a:t>2. Общие правила противодействия </a:t>
            </a:r>
            <a:r>
              <a:rPr lang="ru-RU" sz="2600" dirty="0">
                <a:solidFill>
                  <a:schemeClr val="tx1"/>
                </a:solidFill>
              </a:rPr>
              <a:t>мошенникам.</a:t>
            </a:r>
          </a:p>
          <a:p>
            <a:pPr algn="l"/>
            <a:endParaRPr lang="ru-RU" sz="2600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0682" y="254000"/>
            <a:ext cx="1373613" cy="14666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98105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600201" y="179610"/>
            <a:ext cx="9790112" cy="62049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КАК СЕБЯ УБЕРЕЧЬ ОТ МОШЕННИКОВ?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875099" y="863761"/>
            <a:ext cx="9201873" cy="14859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5. В случае,  если Вам бесплатно что-либо предлагают, скорее всего перед Вами мошенники. </a:t>
            </a:r>
            <a:endParaRPr lang="ru-RU" sz="2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625" y="2870521"/>
            <a:ext cx="4900634" cy="32286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5" name="Picture 5" descr="В Абакане мошенники ходят по квартирам, представляясь работниками Почты  России - Агентство Информационных Сообщений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4855" y="2870521"/>
            <a:ext cx="4762500" cy="31623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975957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Выноска со стрелкой вниз 5"/>
          <p:cNvSpPr/>
          <p:nvPr/>
        </p:nvSpPr>
        <p:spPr>
          <a:xfrm>
            <a:off x="3149600" y="495300"/>
            <a:ext cx="6591300" cy="1435100"/>
          </a:xfrm>
          <a:prstGeom prst="downArrowCallou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МОШЕНИЧЕСТВО 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03300" y="2095500"/>
            <a:ext cx="10807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1. Приобретение чужого имущества путём </a:t>
            </a:r>
            <a:r>
              <a:rPr lang="ru-RU" sz="2400" b="1" u="sng" dirty="0" smtClean="0"/>
              <a:t>обмана</a:t>
            </a:r>
            <a:r>
              <a:rPr lang="ru-RU" sz="2400" dirty="0"/>
              <a:t> </a:t>
            </a:r>
            <a:r>
              <a:rPr lang="ru-RU" sz="2400" dirty="0" smtClean="0"/>
              <a:t>или  злоупотреблением</a:t>
            </a:r>
            <a:r>
              <a:rPr lang="ru-RU" sz="2400" b="1" u="sng" dirty="0" smtClean="0"/>
              <a:t> доверия </a:t>
            </a:r>
            <a:endParaRPr lang="ru-RU" sz="2400" b="1" u="sng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365500"/>
            <a:ext cx="3569867" cy="32131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3456" y="3302000"/>
            <a:ext cx="3693444" cy="3340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3289" y="3302000"/>
            <a:ext cx="3199312" cy="3276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28957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6881" y="514939"/>
            <a:ext cx="6608637" cy="14570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6600" y="2014411"/>
            <a:ext cx="11353800" cy="2236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 smtClean="0"/>
              <a:t>2. Мошенники -  элита криминального мира: обладают знаниями в области психологии, юриспруденции, всегда располагают к себе, образованы, хорошо выглядят, обладают высокими навыками общения.  </a:t>
            </a:r>
            <a:endParaRPr lang="ru-RU" sz="24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731" y="4293707"/>
            <a:ext cx="4000500" cy="22502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Стрелка вправо 6"/>
          <p:cNvSpPr/>
          <p:nvPr/>
        </p:nvSpPr>
        <p:spPr>
          <a:xfrm>
            <a:off x="4864100" y="4965700"/>
            <a:ext cx="1206500" cy="85090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6248400" y="4293707"/>
            <a:ext cx="5448300" cy="225028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ru-RU" dirty="0" smtClean="0">
                <a:solidFill>
                  <a:schemeClr val="tx1"/>
                </a:solidFill>
              </a:rPr>
              <a:t>МОШЕНИЧЕСТВО ВСЕГДА НАЧИНАЕТСЯ С ПРЕДЛЛОЖЕНИЯ КАКОГО-ЛИБО </a:t>
            </a:r>
            <a:r>
              <a:rPr lang="ru-RU" b="1" u="sng" dirty="0" smtClean="0">
                <a:solidFill>
                  <a:schemeClr val="tx1"/>
                </a:solidFill>
              </a:rPr>
              <a:t>БЛАГА БЕСПЛАТНО</a:t>
            </a:r>
            <a:r>
              <a:rPr lang="ru-RU" dirty="0" smtClean="0">
                <a:solidFill>
                  <a:schemeClr val="tx1"/>
                </a:solidFill>
              </a:rPr>
              <a:t> ДЛЯ ЧЕЛОВЕКА!!!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98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1180" y="211265"/>
            <a:ext cx="6608637" cy="14570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6600" y="1820394"/>
            <a:ext cx="108585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3. Преступники тщательно выбирают жертву – они длительное время могут за ней наблюдать, изучать её привычки, круг друзей; выбирают тех, кто не сможет оказать сопротивление и обязательно поддастся обману.</a:t>
            </a:r>
            <a:endParaRPr lang="ru-RU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857" y="3542114"/>
            <a:ext cx="4676243" cy="31213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8950" r="7717"/>
          <a:stretch/>
        </p:blipFill>
        <p:spPr>
          <a:xfrm>
            <a:off x="6941908" y="3542114"/>
            <a:ext cx="4535819" cy="30616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29201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6881" y="167750"/>
            <a:ext cx="6608637" cy="11442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2150" y="1452435"/>
            <a:ext cx="1110615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4. В ответ на предоставляемое БЛАГО мошенники требуют определённую информацию, деньги, действия. Жертва сознательно ставится в экстренные условия – всё надо сделать быстро, не задумываясь – чтобы не было времени на анализ ситуации!!!!   </a:t>
            </a:r>
            <a:endParaRPr lang="ru-RU" sz="28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150" y="3653834"/>
            <a:ext cx="4555711" cy="30371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7454" y="3725708"/>
            <a:ext cx="4465345" cy="29652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12382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17421" y="404191"/>
            <a:ext cx="8911687" cy="741703"/>
          </a:xfrm>
        </p:spPr>
        <p:txBody>
          <a:bodyPr/>
          <a:lstStyle/>
          <a:p>
            <a:pPr algn="ctr"/>
            <a:r>
              <a:rPr lang="ru-RU" dirty="0" smtClean="0"/>
              <a:t>Масштаб мошенничества в РФ </a:t>
            </a:r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7672435"/>
              </p:ext>
            </p:extLst>
          </p:nvPr>
        </p:nvGraphicFramePr>
        <p:xfrm>
          <a:off x="509287" y="1365813"/>
          <a:ext cx="5382227" cy="450254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28043"/>
                <a:gridCol w="3354184"/>
              </a:tblGrid>
              <a:tr h="19774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III  </a:t>
                      </a:r>
                      <a:endParaRPr lang="ru-RU" sz="2400" b="1" u="none" strike="noStrike" dirty="0" smtClean="0">
                        <a:effectLst/>
                      </a:endParaRPr>
                    </a:p>
                    <a:p>
                      <a:pPr algn="ctr" fontAlgn="b"/>
                      <a:r>
                        <a:rPr lang="ru-RU" sz="2400" b="1" u="none" strike="noStrike" dirty="0" smtClean="0">
                          <a:effectLst/>
                        </a:rPr>
                        <a:t>квартал </a:t>
                      </a:r>
                      <a:r>
                        <a:rPr lang="ru-RU" sz="2400" b="1" u="none" strike="noStrike" dirty="0">
                          <a:effectLst/>
                        </a:rPr>
                        <a:t>года</a:t>
                      </a:r>
                      <a:endParaRPr lang="ru-RU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u="none" strike="noStrike" dirty="0">
                          <a:effectLst/>
                        </a:rPr>
                        <a:t>Количество украденных средств </a:t>
                      </a:r>
                      <a:r>
                        <a:rPr lang="ru-RU" sz="2400" b="1" u="none" strike="noStrike" dirty="0" smtClean="0">
                          <a:effectLst/>
                        </a:rPr>
                        <a:t> (руб.)</a:t>
                      </a:r>
                      <a:r>
                        <a:rPr lang="ru-RU" sz="2400" b="1" u="none" strike="noStrike" dirty="0">
                          <a:effectLst/>
                        </a:rPr>
                        <a:t> </a:t>
                      </a:r>
                      <a:endParaRPr lang="ru-RU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  <a:tr h="505014"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u="none" strike="noStrike">
                          <a:effectLst/>
                        </a:rPr>
                        <a:t>2019</a:t>
                      </a:r>
                      <a:endParaRPr lang="ru-RU" sz="2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1" u="sng" strike="noStrike" dirty="0" smtClean="0">
                          <a:effectLst/>
                        </a:rPr>
                        <a:t>1,9</a:t>
                      </a:r>
                      <a:r>
                        <a:rPr lang="ru-RU" sz="2400" b="1" u="none" strike="noStrike" dirty="0" smtClean="0">
                          <a:effectLst/>
                        </a:rPr>
                        <a:t> млрд.</a:t>
                      </a:r>
                      <a:endParaRPr lang="ru-RU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  <a:tr h="505014"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u="none" strike="noStrike">
                          <a:effectLst/>
                        </a:rPr>
                        <a:t>2020</a:t>
                      </a:r>
                      <a:endParaRPr lang="ru-RU" sz="2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1" u="sng" strike="noStrike" dirty="0" smtClean="0">
                          <a:effectLst/>
                        </a:rPr>
                        <a:t>2,7</a:t>
                      </a:r>
                      <a:r>
                        <a:rPr lang="ru-RU" sz="2400" b="1" u="none" strike="noStrike" dirty="0" smtClean="0">
                          <a:effectLst/>
                        </a:rPr>
                        <a:t> млрд.</a:t>
                      </a:r>
                      <a:endParaRPr lang="ru-RU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  <a:tr h="505014"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u="none" strike="noStrike">
                          <a:effectLst/>
                        </a:rPr>
                        <a:t>2021</a:t>
                      </a:r>
                      <a:endParaRPr lang="ru-RU" sz="2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1" u="sng" strike="noStrike" dirty="0" smtClean="0">
                          <a:effectLst/>
                        </a:rPr>
                        <a:t>3,2 </a:t>
                      </a:r>
                      <a:r>
                        <a:rPr lang="ru-RU" sz="2400" b="1" u="none" strike="noStrike" dirty="0" smtClean="0">
                          <a:effectLst/>
                        </a:rPr>
                        <a:t>млрд.</a:t>
                      </a:r>
                      <a:endParaRPr lang="ru-RU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  <a:tr h="505014"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u="none" strike="noStrike">
                          <a:effectLst/>
                        </a:rPr>
                        <a:t>2022</a:t>
                      </a:r>
                      <a:endParaRPr lang="ru-RU" sz="2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1" u="sng" strike="noStrike" dirty="0" smtClean="0">
                          <a:effectLst/>
                        </a:rPr>
                        <a:t>3,9</a:t>
                      </a:r>
                      <a:r>
                        <a:rPr lang="ru-RU" sz="2400" b="1" u="none" strike="noStrike" dirty="0" smtClean="0">
                          <a:effectLst/>
                        </a:rPr>
                        <a:t> млрд.</a:t>
                      </a:r>
                      <a:endParaRPr lang="ru-RU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  <a:tr h="505014"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u="none" strike="noStrike">
                          <a:effectLst/>
                        </a:rPr>
                        <a:t>2023</a:t>
                      </a:r>
                      <a:endParaRPr lang="ru-RU" sz="2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1" u="none" strike="noStrike" dirty="0" smtClean="0">
                          <a:effectLst/>
                        </a:rPr>
                        <a:t>3,8</a:t>
                      </a:r>
                      <a:r>
                        <a:rPr lang="ru-RU" sz="2400" b="1" u="none" strike="noStrike" dirty="0" smtClean="0">
                          <a:effectLst/>
                        </a:rPr>
                        <a:t> млрд.</a:t>
                      </a:r>
                      <a:endParaRPr lang="ru-RU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177" y="1365813"/>
            <a:ext cx="5663140" cy="4525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47626">
            <a:off x="6154831" y="1914034"/>
            <a:ext cx="3727018" cy="1062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229337" y="6192456"/>
            <a:ext cx="59493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Год= 4 квартала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1457700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817421" y="404191"/>
            <a:ext cx="8911687" cy="741703"/>
          </a:xfrm>
        </p:spPr>
        <p:txBody>
          <a:bodyPr/>
          <a:lstStyle/>
          <a:p>
            <a:pPr algn="ctr"/>
            <a:r>
              <a:rPr lang="ru-RU" dirty="0" smtClean="0"/>
              <a:t>Масштаб мошенничества в РФ 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905253" y="1513316"/>
            <a:ext cx="919029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2400" dirty="0" smtClean="0"/>
              <a:t>Процент раскрываемости </a:t>
            </a:r>
            <a:r>
              <a:rPr lang="ru-RU" sz="2400" dirty="0" err="1" smtClean="0"/>
              <a:t>киберпреступлений</a:t>
            </a:r>
            <a:r>
              <a:rPr lang="ru-RU" sz="2400" dirty="0" smtClean="0"/>
              <a:t> – 25 %.</a:t>
            </a:r>
          </a:p>
          <a:p>
            <a:endParaRPr lang="ru-RU" sz="2400" dirty="0" smtClean="0"/>
          </a:p>
          <a:p>
            <a:pPr marL="285750" indent="-285750">
              <a:buFont typeface="Wingdings" pitchFamily="2" charset="2"/>
              <a:buChar char="ü"/>
            </a:pPr>
            <a:r>
              <a:rPr lang="ru-RU" sz="2400" dirty="0" smtClean="0"/>
              <a:t>70 % всех хищений –  через интернет ресурсы.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2400" dirty="0" smtClean="0"/>
          </a:p>
          <a:p>
            <a:pPr marL="285750" indent="-285750">
              <a:buFont typeface="Wingdings" pitchFamily="2" charset="2"/>
              <a:buChar char="ü"/>
            </a:pPr>
            <a:r>
              <a:rPr lang="ru-RU" sz="2400" dirty="0"/>
              <a:t>За последние семь лет уровень </a:t>
            </a:r>
            <a:r>
              <a:rPr lang="ru-RU" sz="2400" dirty="0" err="1"/>
              <a:t>киберпреступности</a:t>
            </a:r>
            <a:r>
              <a:rPr lang="ru-RU" sz="2400" dirty="0"/>
              <a:t> в России увеличился более чем в 20 </a:t>
            </a:r>
            <a:r>
              <a:rPr lang="ru-RU" sz="2400" dirty="0" smtClean="0"/>
              <a:t>раз.</a:t>
            </a:r>
          </a:p>
          <a:p>
            <a:endParaRPr lang="ru-RU" sz="2400" dirty="0" smtClean="0"/>
          </a:p>
          <a:p>
            <a:pPr marL="285750" indent="-285750">
              <a:buFont typeface="Wingdings" pitchFamily="2" charset="2"/>
              <a:buChar char="ü"/>
            </a:pPr>
            <a:r>
              <a:rPr lang="ru-RU" sz="2400" dirty="0"/>
              <a:t>20 марта 2023 года президент РФ </a:t>
            </a:r>
            <a:r>
              <a:rPr lang="ru-RU" sz="2400" dirty="0">
                <a:hlinkClick r:id="rId2" tooltip="Путин Владимир Владимирович"/>
              </a:rPr>
              <a:t>Владимир Путин</a:t>
            </a:r>
            <a:r>
              <a:rPr lang="ru-RU" sz="2400" dirty="0"/>
              <a:t> на расширенном заседании коллегии </a:t>
            </a:r>
            <a:r>
              <a:rPr lang="ru-RU" sz="2400" dirty="0">
                <a:hlinkClick r:id="rId3" tooltip="Министерство внутренних дел РФ (МВД)"/>
              </a:rPr>
              <a:t>МВД</a:t>
            </a:r>
            <a:r>
              <a:rPr lang="ru-RU" sz="2400" dirty="0"/>
              <a:t> сообщил, что преступления в ИТ-сфере составили </a:t>
            </a:r>
            <a:r>
              <a:rPr lang="ru-RU" sz="2400" b="1" u="sng" dirty="0"/>
              <a:t>четверть</a:t>
            </a:r>
            <a:r>
              <a:rPr lang="ru-RU" sz="2400" dirty="0"/>
              <a:t> от всех уголовных правонарушений в </a:t>
            </a:r>
            <a:r>
              <a:rPr lang="ru-RU" sz="2400" dirty="0">
                <a:hlinkClick r:id="rId4" tooltip="Россия"/>
              </a:rPr>
              <a:t>России</a:t>
            </a:r>
            <a:r>
              <a:rPr lang="ru-RU" sz="2400" dirty="0"/>
              <a:t> в 2022 году, превысив </a:t>
            </a:r>
            <a:r>
              <a:rPr lang="ru-RU" sz="2400" b="1" u="sng" dirty="0"/>
              <a:t>полмиллиона</a:t>
            </a:r>
            <a:r>
              <a:rPr lang="ru-RU" sz="2400" dirty="0"/>
              <a:t>.</a:t>
            </a:r>
            <a:r>
              <a:rPr lang="ru-RU" sz="2400" dirty="0" smtClean="0"/>
              <a:t> </a:t>
            </a:r>
            <a:endParaRPr lang="ru-RU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96" y="1430429"/>
            <a:ext cx="2392187" cy="15644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46" y="3261243"/>
            <a:ext cx="2392187" cy="13917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01" y="4904181"/>
            <a:ext cx="2415329" cy="15385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0499612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491" y="273357"/>
            <a:ext cx="6092210" cy="5849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60" y="1597306"/>
            <a:ext cx="4979772" cy="37270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845860474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1113</TotalTime>
  <Words>495</Words>
  <Application>Microsoft Office PowerPoint</Application>
  <PresentationFormat>Произвольный</PresentationFormat>
  <Paragraphs>72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Легкий дым</vt:lpstr>
      <vt:lpstr>Презентация PowerPoint</vt:lpstr>
      <vt:lpstr>ПЛАН КУРСА «ШКОЛА БЕЗОПАСНОСТИ ДЛЯ ЛИЦ ПОЖИЛОГО ВОЗРАСТА» </vt:lpstr>
      <vt:lpstr>Презентация PowerPoint</vt:lpstr>
      <vt:lpstr>Презентация PowerPoint</vt:lpstr>
      <vt:lpstr>Презентация PowerPoint</vt:lpstr>
      <vt:lpstr>Презентация PowerPoint</vt:lpstr>
      <vt:lpstr>Масштаб мошенничества в РФ </vt:lpstr>
      <vt:lpstr>Масштаб мошенничества в РФ </vt:lpstr>
      <vt:lpstr>Презентация PowerPoint</vt:lpstr>
      <vt:lpstr>Презентация PowerPoint</vt:lpstr>
      <vt:lpstr>Лиса Алиса и кот Базилио – пример мошенников в мультфильмах</vt:lpstr>
      <vt:lpstr>Презентация PowerPoint</vt:lpstr>
      <vt:lpstr>Презентация PowerPoint</vt:lpstr>
      <vt:lpstr>Презентация PowerPoint</vt:lpstr>
      <vt:lpstr>Презентация PowerPoint</vt:lpstr>
      <vt:lpstr>КАК СЕБЯ УБЕРЕЧЬ ОТ МОШЕННИКОВ?</vt:lpstr>
      <vt:lpstr>КАК СЕБЯ УБЕРЕЧЬ ОТ МОШЕННИКОВ?</vt:lpstr>
      <vt:lpstr>КАК СЕБЯ УБЕРЕЧЬ ОТ МОШЕННИКОВ?</vt:lpstr>
      <vt:lpstr>КАК СЕБЯ УБЕРЕЧЬ ОТ МОШЕННИКОВ?</vt:lpstr>
      <vt:lpstr>КАК СЕБЯ УБЕРЕЧЬ ОТ МОШЕННИКОВ?</vt:lpstr>
    </vt:vector>
  </TitlesOfParts>
  <Company>diakov.net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ШКОЛА БЕЗОПАСНОСТИ </dc:title>
  <dc:creator>RePack by Diakov</dc:creator>
  <cp:lastModifiedBy>GlavBux</cp:lastModifiedBy>
  <cp:revision>82</cp:revision>
  <dcterms:created xsi:type="dcterms:W3CDTF">2018-09-27T08:09:27Z</dcterms:created>
  <dcterms:modified xsi:type="dcterms:W3CDTF">2023-10-24T10:01:15Z</dcterms:modified>
</cp:coreProperties>
</file>