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261" r:id="rId4"/>
    <p:sldId id="278" r:id="rId5"/>
    <p:sldId id="277" r:id="rId6"/>
    <p:sldId id="269" r:id="rId7"/>
    <p:sldId id="280" r:id="rId8"/>
    <p:sldId id="279" r:id="rId9"/>
    <p:sldId id="271" r:id="rId10"/>
    <p:sldId id="281" r:id="rId11"/>
    <p:sldId id="262" r:id="rId12"/>
    <p:sldId id="282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Татьяна" initials="Т" lastIdx="0" clrIdx="0">
    <p:extLst>
      <p:ext uri="{19B8F6BF-5375-455C-9EA6-DF929625EA0E}">
        <p15:presenceInfo xmlns:p15="http://schemas.microsoft.com/office/powerpoint/2012/main" userId="Тать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67373"/>
    <a:srgbClr val="FFFFCC"/>
    <a:srgbClr val="0DB340"/>
    <a:srgbClr val="B3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94660"/>
  </p:normalViewPr>
  <p:slideViewPr>
    <p:cSldViewPr showGuides="1">
      <p:cViewPr varScale="1">
        <p:scale>
          <a:sx n="86" d="100"/>
          <a:sy n="86" d="100"/>
        </p:scale>
        <p:origin x="11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45000" cy="450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79D50-B8CA-4BB5-9433-62421D1EA1B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9846-B6E7-470D-9EB4-EC605C09C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5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9846-B6E7-470D-9EB4-EC605C09C3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2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9846-B6E7-470D-9EB4-EC605C09C3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5810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png" /><Relationship Id="rId5" Type="http://schemas.openxmlformats.org/officeDocument/2006/relationships/hyperlink" Target="https://presentation-creation.ru/" TargetMode="Externa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5"/>
            <a:extLst>
              <a:ext uri="{FF2B5EF4-FFF2-40B4-BE49-F238E27FC236}">
                <a16:creationId xmlns:a16="http://schemas.microsoft.com/office/drawing/2014/main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55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37.sv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.sv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9.png" /><Relationship Id="rId7" Type="http://schemas.openxmlformats.org/officeDocument/2006/relationships/image" Target="../media/image1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11.png" /><Relationship Id="rId5" Type="http://schemas.openxmlformats.org/officeDocument/2006/relationships/image" Target="../media/image12.jpeg" /><Relationship Id="rId6" Type="http://schemas.openxmlformats.org/officeDocument/2006/relationships/image" Target="../media/image1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1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14.jpeg" /><Relationship Id="rId4" Type="http://schemas.openxmlformats.org/officeDocument/2006/relationships/image" Target="../media/image18.pn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14.jpe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openxmlformats.org/officeDocument/2006/relationships/image" Target="../media/image24.png" /><Relationship Id="rId7" Type="http://schemas.openxmlformats.org/officeDocument/2006/relationships/image" Target="../media/image25.png" /><Relationship Id="rId8" Type="http://schemas.openxmlformats.org/officeDocument/2006/relationships/image" Target="../media/image2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27.png" /><Relationship Id="rId5" Type="http://schemas.openxmlformats.org/officeDocument/2006/relationships/image" Target="../media/image28.png" /><Relationship Id="rId6" Type="http://schemas.openxmlformats.org/officeDocument/2006/relationships/image" Target="../media/image29.png" /><Relationship Id="rId7" Type="http://schemas.openxmlformats.org/officeDocument/2006/relationships/image" Target="../media/image3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31.jpeg" /><Relationship Id="rId5" Type="http://schemas.openxmlformats.org/officeDocument/2006/relationships/image" Target="../media/image32.png" /><Relationship Id="rId6" Type="http://schemas.openxmlformats.org/officeDocument/2006/relationships/image" Target="../media/image33.jpeg" /><Relationship Id="rId7" Type="http://schemas.openxmlformats.org/officeDocument/2006/relationships/image" Target="../media/image34.jpeg" /><Relationship Id="rId8" Type="http://schemas.openxmlformats.org/officeDocument/2006/relationships/image" Target="../media/image35.png" /><Relationship Id="rId9" Type="http://schemas.openxmlformats.org/officeDocument/2006/relationships/image" Target="../media/image3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11" y="132080"/>
            <a:ext cx="8581948" cy="1839284"/>
          </a:xfrm>
        </p:spPr>
        <p:txBody>
          <a:bodyPr>
            <a:noAutofit/>
          </a:bodyPr>
          <a:lstStyle/>
          <a:p>
            <a:pPr algn="ctr"/>
            <a:r>
              <a:rPr lang="ru-RU" sz="28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  <a:ea typeface="Calibri" panose="020f0502020204030204" pitchFamily="34" charset="0"/>
              </a:rPr>
              <a:t>ПРАКТИКА</a:t>
            </a:r>
            <a:br>
              <a:rPr lang="ru-RU" sz="28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  <a:ea typeface="Calibri" panose="020f0502020204030204" pitchFamily="34" charset="0"/>
              </a:rPr>
            </a:br>
            <a:r>
              <a:rPr lang="ru-RU" sz="2800" smtClean="0">
                <a:latin typeface="Century Schoolbook" panose="02040604050505020304" pitchFamily="18" charset="0"/>
                <a:ea typeface="Calibri" panose="020f0502020204030204" pitchFamily="34" charset="0"/>
              </a:rPr>
              <a:t>«Организация </a:t>
            </a:r>
            <a:r>
              <a:rPr lang="ru-RU" sz="2800">
                <a:latin typeface="Century Schoolbook" panose="02040604050505020304" pitchFamily="18" charset="0"/>
                <a:ea typeface="Calibri" panose="020f0502020204030204" pitchFamily="34" charset="0"/>
              </a:rPr>
              <a:t>деятельности социальной службы «Микрореабилитационный центр»</a:t>
            </a:r>
            <a:endParaRPr lang="ru-RU" sz="2800">
              <a:solidFill>
                <a:schemeClr val="accent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500" y="2069935"/>
            <a:ext cx="8319499" cy="19201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>
                <a:gradFill flip="none" rotWithShape="1">
                  <a:gsLst>
                    <a:gs pos="0">
                      <a:srgbClr val="167373">
                        <a:shade val="30000"/>
                        <a:satMod val="115000"/>
                      </a:srgbClr>
                    </a:gs>
                    <a:gs pos="50000">
                      <a:srgbClr val="167373">
                        <a:shade val="67500"/>
                        <a:satMod val="115000"/>
                      </a:srgbClr>
                    </a:gs>
                    <a:gs pos="100000">
                      <a:srgbClr val="16737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  <a:ea typeface="Calibri" panose="020f0502020204030204" pitchFamily="34" charset="0"/>
                <a:cs typeface="+mj-cs"/>
              </a:rPr>
              <a:t>ЦЕЛЬ</a:t>
            </a:r>
            <a:r>
              <a:rPr lang="ru-RU" b="1">
                <a:gradFill flip="none" rotWithShape="1">
                  <a:gsLst>
                    <a:gs pos="0">
                      <a:srgbClr val="167373">
                        <a:shade val="30000"/>
                        <a:satMod val="115000"/>
                      </a:srgbClr>
                    </a:gs>
                    <a:gs pos="50000">
                      <a:srgbClr val="167373">
                        <a:shade val="67500"/>
                        <a:satMod val="115000"/>
                      </a:srgbClr>
                    </a:gs>
                    <a:gs pos="100000">
                      <a:srgbClr val="16737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  <a:ea typeface="Calibri" panose="020f0502020204030204" pitchFamily="34" charset="0"/>
                <a:cs typeface="+mj-cs"/>
              </a:rPr>
              <a:t> </a:t>
            </a:r>
            <a:endParaRPr lang="ru-RU" b="1" smtClean="0">
              <a:gradFill flip="none" rotWithShape="1">
                <a:gsLst>
                  <a:gs pos="0">
                    <a:srgbClr val="167373">
                      <a:shade val="30000"/>
                      <a:satMod val="115000"/>
                    </a:srgbClr>
                  </a:gs>
                  <a:gs pos="50000">
                    <a:srgbClr val="167373">
                      <a:shade val="67500"/>
                      <a:satMod val="115000"/>
                    </a:srgbClr>
                  </a:gs>
                  <a:gs pos="100000">
                    <a:srgbClr val="167373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Schoolbook" panose="02040604050505020304" pitchFamily="18" charset="0"/>
              <a:ea typeface="Calibri" pitchFamily="34" charset="0"/>
              <a:cs typeface="+mj-cs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b="1" smtClean="0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создание </a:t>
            </a:r>
            <a:r>
              <a:rPr lang="ru-RU" sz="2900" b="1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условий для повышения качества, доступности и непрерывности реабилитационных и абилитационных услуг для детей-инвалидов и детей с ограниченными возможностями здоровья</a:t>
            </a:r>
            <a:endParaRPr lang="en-US" sz="2900" b="1"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Schoolbook" panose="02040604050505020304" pitchFamily="18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3878" b="13878"/>
          <a:stretch>
            <a:fillRect/>
          </a:stretch>
        </p:blipFill>
        <p:spPr>
          <a:xfrm>
            <a:off x="7923795" y="4163286"/>
            <a:ext cx="3778578" cy="200796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0" y="213291"/>
            <a:ext cx="2078916" cy="1377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0276" y="127639"/>
            <a:ext cx="1585097" cy="1621677"/>
          </a:xfrm>
          <a:prstGeom prst="rect">
            <a:avLst/>
          </a:prstGeom>
        </p:spPr>
      </p:pic>
      <p:sp>
        <p:nvSpPr>
          <p:cNvPr id="9" name="Двойная стрелка влево/вправо 8"/>
          <p:cNvSpPr/>
          <p:nvPr/>
        </p:nvSpPr>
        <p:spPr>
          <a:xfrm>
            <a:off x="1011000" y="1764550"/>
            <a:ext cx="7515000" cy="20681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444" y="4155219"/>
            <a:ext cx="3051029" cy="2049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710" y="4163286"/>
            <a:ext cx="2848412" cy="2041428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2" name="Рисунок 1"/>
          <p:cNvSpPr>
            <a:spLocks noGrp="1"/>
          </p:cNvSpPr>
          <p:nvPr>
            <p:ph type="pic" sz="quarter" idx="12"/>
          </p:nvPr>
        </p:nvSpPr>
        <p:spPr>
          <a:xfrm>
            <a:off x="8750888" y="1854000"/>
            <a:ext cx="5186362" cy="3330000"/>
          </a:xfrm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2025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5C48BA-14E7-4EF6-81A2-D62869D8A099}"/>
              </a:ext>
            </a:extLst>
          </p:cNvPr>
          <p:cNvSpPr txBox="1"/>
          <p:nvPr/>
        </p:nvSpPr>
        <p:spPr>
          <a:xfrm>
            <a:off x="6916530" y="300475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2020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970A3-B863-4131-80E4-3C38EDAB317F}"/>
              </a:ext>
            </a:extLst>
          </p:cNvPr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2015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2010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2005</a:t>
            </a:r>
            <a:endParaRPr lang="ru-RU" sz="3600">
              <a:solidFill>
                <a:schemeClr val="bg2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042"/>
            <a:ext cx="2078916" cy="13778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903" y="91658"/>
            <a:ext cx="1585097" cy="1621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7060" y="415674"/>
            <a:ext cx="9490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mtClean="0">
                <a:latin typeface="Century Schoolbook" panose="02040604050505020304" pitchFamily="18" charset="0"/>
              </a:rPr>
              <a:t>КОМАНДА ПРАКТИКИ</a:t>
            </a:r>
            <a:endParaRPr lang="ru-RU" sz="2200" b="1"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000" y="2079000"/>
            <a:ext cx="10766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>
                <a:latin typeface="Century Schoolbook" panose="02040604050505020304" pitchFamily="18" charset="0"/>
              </a:rPr>
              <a:t>Директор </a:t>
            </a:r>
            <a:r>
              <a:rPr lang="ru-RU" sz="2200" b="1" smtClean="0">
                <a:latin typeface="Century Schoolbook" panose="02040604050505020304" pitchFamily="18" charset="0"/>
              </a:rPr>
              <a:t>                                                          Татьяна </a:t>
            </a:r>
            <a:r>
              <a:rPr lang="ru-RU" sz="2200" b="1">
                <a:latin typeface="Century Schoolbook" panose="02040604050505020304" pitchFamily="18" charset="0"/>
              </a:rPr>
              <a:t>Ивановна Королева</a:t>
            </a:r>
          </a:p>
          <a:p>
            <a:pPr algn="just"/>
            <a:r>
              <a:rPr lang="ru-RU" sz="2200" b="1">
                <a:latin typeface="Century Schoolbook" panose="02040604050505020304" pitchFamily="18" charset="0"/>
              </a:rPr>
              <a:t>Заместитель директора </a:t>
            </a:r>
            <a:r>
              <a:rPr lang="ru-RU" sz="2200" b="1" smtClean="0">
                <a:latin typeface="Century Schoolbook" panose="02040604050505020304" pitchFamily="18" charset="0"/>
              </a:rPr>
              <a:t>                     Марина </a:t>
            </a:r>
            <a:r>
              <a:rPr lang="ru-RU" sz="2200" b="1">
                <a:latin typeface="Century Schoolbook" panose="02040604050505020304" pitchFamily="18" charset="0"/>
              </a:rPr>
              <a:t>Александровна Ровенская</a:t>
            </a:r>
          </a:p>
          <a:p>
            <a:pPr algn="just"/>
            <a:r>
              <a:rPr lang="ru-RU" sz="2200" b="1">
                <a:latin typeface="Century Schoolbook" panose="02040604050505020304" pitchFamily="18" charset="0"/>
              </a:rPr>
              <a:t>Заведующий социальной службой </a:t>
            </a:r>
            <a:r>
              <a:rPr lang="ru-RU" sz="2200" b="1" smtClean="0">
                <a:latin typeface="Century Schoolbook" panose="02040604050505020304" pitchFamily="18" charset="0"/>
              </a:rPr>
              <a:t>               Наталья </a:t>
            </a:r>
            <a:r>
              <a:rPr lang="ru-RU" sz="2200" b="1">
                <a:latin typeface="Century Schoolbook" panose="02040604050505020304" pitchFamily="18" charset="0"/>
              </a:rPr>
              <a:t>Юрьевна Мамаева</a:t>
            </a:r>
          </a:p>
          <a:p>
            <a:pPr algn="just"/>
            <a:r>
              <a:rPr lang="ru-RU" sz="2200" b="1">
                <a:latin typeface="Century Schoolbook" panose="02040604050505020304" pitchFamily="18" charset="0"/>
              </a:rPr>
              <a:t>Педагоги-психологи </a:t>
            </a:r>
            <a:r>
              <a:rPr lang="ru-RU" sz="2200" b="1" smtClean="0">
                <a:latin typeface="Century Schoolbook" panose="02040604050505020304" pitchFamily="18" charset="0"/>
              </a:rPr>
              <a:t>                                 Галина </a:t>
            </a:r>
            <a:r>
              <a:rPr lang="ru-RU" sz="2200" b="1">
                <a:latin typeface="Century Schoolbook" panose="02040604050505020304" pitchFamily="18" charset="0"/>
              </a:rPr>
              <a:t>Николаевна </a:t>
            </a:r>
            <a:r>
              <a:rPr lang="ru-RU" sz="2200" b="1" err="1" smtClean="0">
                <a:latin typeface="Century Schoolbook" panose="02040604050505020304" pitchFamily="18" charset="0"/>
              </a:rPr>
              <a:t>Петушкова</a:t>
            </a:r>
            <a:endParaRPr lang="ru-RU" sz="2200" b="1" smtClean="0">
              <a:latin typeface="Century Schoolbook" panose="02040604050505020304" pitchFamily="18" charset="0"/>
            </a:endParaRPr>
          </a:p>
          <a:p>
            <a:pPr algn="just"/>
            <a:r>
              <a:rPr lang="ru-RU" sz="2200" b="1">
                <a:latin typeface="Century Schoolbook" panose="02040604050505020304" pitchFamily="18" charset="0"/>
              </a:rPr>
              <a:t>                                                                           </a:t>
            </a:r>
            <a:r>
              <a:rPr lang="ru-RU" sz="2200" b="1" smtClean="0">
                <a:latin typeface="Century Schoolbook" panose="02040604050505020304" pitchFamily="18" charset="0"/>
              </a:rPr>
              <a:t> Мария </a:t>
            </a:r>
            <a:r>
              <a:rPr lang="ru-RU" sz="2200" b="1">
                <a:latin typeface="Century Schoolbook" panose="02040604050505020304" pitchFamily="18" charset="0"/>
              </a:rPr>
              <a:t>Николаевна Чивелева</a:t>
            </a:r>
            <a:endParaRPr lang="ru-RU" sz="2200" b="1">
              <a:latin typeface="Century Schoolbook" panose="02040604050505020304" pitchFamily="18" charset="0"/>
            </a:endParaRPr>
          </a:p>
          <a:p>
            <a:pPr algn="just"/>
            <a:endParaRPr lang="ru-RU" sz="2200" b="1" smtClean="0">
              <a:latin typeface="Century Schoolbook" panose="02040604050505020304" pitchFamily="18" charset="0"/>
            </a:endParaRPr>
          </a:p>
          <a:p>
            <a:pPr algn="just"/>
            <a:r>
              <a:rPr lang="ru-RU" sz="2200" b="1" smtClean="0">
                <a:latin typeface="Century Schoolbook" panose="02040604050505020304" pitchFamily="18" charset="0"/>
              </a:rPr>
              <a:t>Социальный </a:t>
            </a:r>
            <a:r>
              <a:rPr lang="ru-RU" sz="2200" b="1">
                <a:latin typeface="Century Schoolbook" panose="02040604050505020304" pitchFamily="18" charset="0"/>
              </a:rPr>
              <a:t>педагог </a:t>
            </a:r>
            <a:r>
              <a:rPr lang="ru-RU" sz="2200" b="1" smtClean="0">
                <a:latin typeface="Century Schoolbook" panose="02040604050505020304" pitchFamily="18" charset="0"/>
              </a:rPr>
              <a:t>                               Наталья </a:t>
            </a:r>
            <a:r>
              <a:rPr lang="ru-RU" sz="2200" b="1">
                <a:latin typeface="Century Schoolbook" panose="02040604050505020304" pitchFamily="18" charset="0"/>
              </a:rPr>
              <a:t>Валерьевна Такмакова</a:t>
            </a:r>
            <a:endParaRPr lang="ru-RU" sz="2200" b="1">
              <a:latin typeface="Century Schoolbook" panose="02040604050505020304" pitchFamily="18" charset="0"/>
            </a:endParaRPr>
          </a:p>
          <a:p>
            <a:pPr algn="just"/>
            <a:r>
              <a:rPr lang="ru-RU" sz="2200" b="1">
                <a:latin typeface="Century Schoolbook" panose="02040604050505020304" pitchFamily="18" charset="0"/>
              </a:rPr>
              <a:t>Инструктор по АФК </a:t>
            </a:r>
            <a:r>
              <a:rPr lang="ru-RU" sz="2200" b="1" smtClean="0">
                <a:latin typeface="Century Schoolbook" panose="02040604050505020304" pitchFamily="18" charset="0"/>
              </a:rPr>
              <a:t>                                 Алена </a:t>
            </a:r>
            <a:r>
              <a:rPr lang="ru-RU" sz="2200" b="1">
                <a:latin typeface="Century Schoolbook" panose="02040604050505020304" pitchFamily="18" charset="0"/>
              </a:rPr>
              <a:t>Ильинична Хмельницкая</a:t>
            </a:r>
          </a:p>
          <a:p>
            <a:pPr algn="just"/>
            <a:r>
              <a:rPr lang="ru-RU" sz="2200" b="1">
                <a:latin typeface="Century Schoolbook" panose="02040604050505020304" pitchFamily="18" charset="0"/>
              </a:rPr>
              <a:t>Логопед </a:t>
            </a:r>
            <a:r>
              <a:rPr lang="ru-RU" sz="2200" b="1" smtClean="0">
                <a:latin typeface="Century Schoolbook" panose="02040604050505020304" pitchFamily="18" charset="0"/>
              </a:rPr>
              <a:t>                                                             Елена </a:t>
            </a:r>
            <a:r>
              <a:rPr lang="ru-RU" sz="2200" b="1">
                <a:latin typeface="Century Schoolbook" panose="02040604050505020304" pitchFamily="18" charset="0"/>
              </a:rPr>
              <a:t>Андреевна Ровенская</a:t>
            </a:r>
          </a:p>
          <a:p>
            <a:pPr algn="just"/>
            <a:r>
              <a:rPr lang="ru-RU" sz="2200" b="1">
                <a:latin typeface="Century Schoolbook" panose="02040604050505020304" pitchFamily="18" charset="0"/>
              </a:rPr>
              <a:t>Специалист по работе с семьей </a:t>
            </a:r>
            <a:r>
              <a:rPr lang="ru-RU" sz="2200" b="1" smtClean="0">
                <a:latin typeface="Century Schoolbook" panose="02040604050505020304" pitchFamily="18" charset="0"/>
              </a:rPr>
              <a:t> Екатерина </a:t>
            </a:r>
            <a:r>
              <a:rPr lang="ru-RU" sz="2200" b="1">
                <a:latin typeface="Century Schoolbook" panose="02040604050505020304" pitchFamily="18" charset="0"/>
              </a:rPr>
              <a:t>Валентиновна Борзенкова</a:t>
            </a:r>
            <a:endParaRPr lang="ru-RU" sz="2200" b="1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3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2025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5C48BA-14E7-4EF6-81A2-D62869D8A099}"/>
              </a:ext>
            </a:extLst>
          </p:cNvPr>
          <p:cNvSpPr txBox="1"/>
          <p:nvPr/>
        </p:nvSpPr>
        <p:spPr>
          <a:xfrm>
            <a:off x="6916530" y="300475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2020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970A3-B863-4131-80E4-3C38EDAB317F}"/>
              </a:ext>
            </a:extLst>
          </p:cNvPr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2015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2010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2005</a:t>
            </a:r>
            <a:endParaRPr lang="ru-RU" sz="3600">
              <a:solidFill>
                <a:schemeClr val="bg2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0" y="369000"/>
            <a:ext cx="2078916" cy="13778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000" y="132075"/>
            <a:ext cx="1585097" cy="1621677"/>
          </a:xfrm>
          <a:prstGeom prst="rect">
            <a:avLst/>
          </a:prstGeom>
        </p:spPr>
      </p:pic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696000" y="2440044"/>
            <a:ext cx="3780000" cy="333946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endPos="0" dir="5400000" sy="-100000" algn="bl" rotWithShape="0"/>
          </a:effec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endParaRPr lang="ru-RU" sz="2800" b="1" smtClean="0">
              <a:solidFill>
                <a:srgbClr val="009900"/>
              </a:solidFill>
              <a:latin typeface="Century Schoolbook" panose="02040604050505020304" pitchFamily="18" charset="0"/>
              <a:ea typeface="+mj-ea"/>
              <a:cs typeface="+mj-cs"/>
            </a:endParaRPr>
          </a:p>
          <a:p>
            <a:pPr lvl="0" algn="ctr" eaLnBrk="1" hangingPunct="1"/>
            <a:r>
              <a:rPr lang="ru-RU" sz="2800" b="1" smtClean="0">
                <a:solidFill>
                  <a:srgbClr val="009900"/>
                </a:solidFill>
                <a:latin typeface="Century Schoolbook" panose="02040604050505020304" pitchFamily="18" charset="0"/>
                <a:ea typeface="+mj-ea"/>
                <a:cs typeface="+mj-cs"/>
              </a:rPr>
              <a:t>ЗАДАЧИ </a:t>
            </a:r>
            <a:r>
              <a:rPr lang="ru-RU" sz="2800" b="1">
                <a:solidFill>
                  <a:srgbClr val="009900"/>
                </a:solidFill>
                <a:latin typeface="Century Schoolbook" panose="02040604050505020304" pitchFamily="18" charset="0"/>
                <a:ea typeface="+mj-ea"/>
                <a:cs typeface="+mj-cs"/>
              </a:rPr>
              <a:t>ПРАКТИКИ</a:t>
            </a:r>
            <a:endParaRPr kumimoji="0" lang="zh-CN" altLang="zh-CN" sz="1349" b="1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</a:endParaRPr>
          </a:p>
        </p:txBody>
      </p:sp>
      <p:sp>
        <p:nvSpPr>
          <p:cNvPr id="37" name="Дуга 36"/>
          <p:cNvSpPr/>
          <p:nvPr/>
        </p:nvSpPr>
        <p:spPr>
          <a:xfrm>
            <a:off x="-533632" y="1609248"/>
            <a:ext cx="5622322" cy="5040000"/>
          </a:xfrm>
          <a:prstGeom prst="arc">
            <a:avLst>
              <a:gd name="adj1" fmla="val 16200000"/>
              <a:gd name="adj2" fmla="val 62002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313" y="926073"/>
            <a:ext cx="676715" cy="676715"/>
          </a:xfrm>
          <a:prstGeom prst="rect">
            <a:avLst/>
          </a:prstGeom>
        </p:spPr>
      </p:pic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4442167" y="1827745"/>
            <a:ext cx="680356" cy="676679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799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5078574" y="3274565"/>
            <a:ext cx="678517" cy="676679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799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5004212" y="4695570"/>
            <a:ext cx="680356" cy="676679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799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801" y="5809929"/>
            <a:ext cx="676715" cy="68281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01000" y="238645"/>
            <a:ext cx="5890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>
                <a:latin typeface="Century Schoolbook" panose="02040604050505020304" pitchFamily="18" charset="0"/>
                <a:ea typeface="Calibri" panose="020f0502020204030204" pitchFamily="34" charset="0"/>
              </a:rPr>
              <a:t>оказание </a:t>
            </a:r>
            <a:r>
              <a:rPr lang="ru-RU">
                <a:latin typeface="Century Schoolbook" panose="02040604050505020304" pitchFamily="18" charset="0"/>
                <a:ea typeface="Calibri" panose="020f0502020204030204" pitchFamily="34" charset="0"/>
              </a:rPr>
              <a:t>комплексной социальной помощи  </a:t>
            </a:r>
            <a:endParaRPr lang="ru-RU">
              <a:latin typeface="Century Schoolbook" panose="02040604050505020304" pitchFamily="18" charset="0"/>
            </a:endParaRPr>
          </a:p>
          <a:p>
            <a:pPr algn="just"/>
            <a:r>
              <a:rPr lang="ru-RU" smtClean="0">
                <a:latin typeface="Century Schoolbook" panose="02040604050505020304" pitchFamily="18" charset="0"/>
                <a:ea typeface="Calibri" panose="020f0502020204030204" pitchFamily="34" charset="0"/>
              </a:rPr>
              <a:t>семьям, воспитывающим детей-инвалидов, в том числе с тяжелыми множественными нарушениями развития, и детей с ограниченными возможностями здоровья </a:t>
            </a:r>
            <a:endParaRPr lang="ru-RU">
              <a:latin typeface="Century Schoolbook" panose="020406040505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4390" y="1718749"/>
            <a:ext cx="57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обеспечение непрерывности, </a:t>
            </a:r>
            <a:r>
              <a:rPr lang="ru-RU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доступности реабилитационных услуг для </a:t>
            </a:r>
            <a:r>
              <a:rPr lang="ru-RU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детей</a:t>
            </a:r>
            <a:r>
              <a:rPr lang="ru-RU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, проживающих отдаленно от учреждения и не имеющих возможности посещения учреждения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52258" y="4896512"/>
            <a:ext cx="56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повышение профессиональных компетенций специалистов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52258" y="2997361"/>
            <a:ext cx="5708284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entury Schoolbook" panose="02040604050505020304" pitchFamily="18" charset="0"/>
                <a:ea typeface="Times New Roman" panose="02020603050405020304" pitchFamily="18" charset="0"/>
              </a:rPr>
              <a:t>повышение реабилитационного, интеграционного и коммуникативного потенциала семей, воспитывающих </a:t>
            </a:r>
            <a:r>
              <a:rPr lang="ru-RU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детей-инвалидов, и </a:t>
            </a:r>
            <a:r>
              <a:rPr lang="ru-RU">
                <a:latin typeface="Century Schoolbook" panose="02040604050505020304" pitchFamily="18" charset="0"/>
                <a:ea typeface="Times New Roman" panose="02020603050405020304" pitchFamily="18" charset="0"/>
              </a:rPr>
              <a:t>уровня компетентности родителей </a:t>
            </a:r>
            <a:r>
              <a:rPr lang="ru-RU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в </a:t>
            </a:r>
            <a:r>
              <a:rPr lang="ru-RU">
                <a:latin typeface="Century Schoolbook" panose="02040604050505020304" pitchFamily="18" charset="0"/>
                <a:ea typeface="Times New Roman" panose="02020603050405020304" pitchFamily="18" charset="0"/>
              </a:rPr>
              <a:t>вопросах реабилитации и абилитации детей с инвалидностью, их воспитания и </a:t>
            </a:r>
            <a:r>
              <a:rPr lang="ru-RU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ухода</a:t>
            </a:r>
            <a:endParaRPr lang="ru-RU">
              <a:solidFill>
                <a:srgbClr val="009900"/>
              </a:solidFill>
              <a:latin typeface="Century Schoolbook" panose="02040604050505020304" pitchFamily="18" charset="0"/>
              <a:ea typeface="Calibri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15934" y="5806936"/>
            <a:ext cx="6507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latin typeface="Century Schoolbook" panose="02040604050505020304" pitchFamily="18" charset="0"/>
                <a:ea typeface="Times New Roman" panose="02020603050405020304" pitchFamily="18" charset="0"/>
              </a:rPr>
              <a:t>повышение качества жизни детей-инвалидов, в том числе детей с тяжелыми множественными нарушениями развития </a:t>
            </a:r>
            <a:endParaRPr lang="ru-RU">
              <a:latin typeface="Century Schoolbook" panose="02040604050505020304" pitchFamily="18" charset="0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6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692" y="1510452"/>
            <a:ext cx="4995000" cy="4049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специалистов - </a:t>
            </a:r>
            <a:r>
              <a:rPr lang="ru-RU" sz="18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заведующий службой, медицинская сестра по </a:t>
            </a:r>
            <a:r>
              <a:rPr lang="ru-RU" sz="18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массажу и физио, </a:t>
            </a:r>
            <a:r>
              <a:rPr lang="ru-RU" sz="18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педагог-психолог, социальный педагог, специалист по комплексной реабилитации (реабилитолог), логопед, инструктор по адаптивной физической </a:t>
            </a:r>
            <a:r>
              <a:rPr lang="ru-RU" sz="18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endParaRPr lang="ru-RU" sz="1800">
              <a:latin typeface="Century Schoolbook" panose="02040604050505020304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0" y="141192"/>
            <a:ext cx="2078916" cy="1377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08" y="141192"/>
            <a:ext cx="158509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9390" y="414600"/>
            <a:ext cx="855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  <a:latin typeface="Century Schoolbook" panose="02040604050505020304" pitchFamily="18" charset="0"/>
              </a:rPr>
              <a:t>СОЦИАЛЬНАЯ СЛУЖБА «МИКРОРЕАБИЛИТАЦИОННЫЙ ЦЕНТР»</a:t>
            </a:r>
            <a:endParaRPr lang="ru-RU" sz="2400" b="1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8100000" scaled="1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7536" y="1245597"/>
            <a:ext cx="641236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 услуги в форме домашнего </a:t>
            </a:r>
            <a:r>
              <a:rPr lang="ru-RU" sz="2000" b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микрореабилитационного центра, выездного микрореабилитационного центра и </a:t>
            </a:r>
            <a:r>
              <a:rPr lang="ru-RU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учреждении </a:t>
            </a:r>
            <a:r>
              <a:rPr lang="ru-RU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полустационарной </a:t>
            </a:r>
            <a:r>
              <a:rPr lang="ru-RU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 </a:t>
            </a:r>
            <a:endParaRPr lang="ru-RU" sz="2000">
              <a:solidFill>
                <a:srgbClr val="16737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76" y="4239000"/>
            <a:ext cx="2795777" cy="1951578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84" y="4774215"/>
            <a:ext cx="3042847" cy="194751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12687" y="2677964"/>
            <a:ext cx="6821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Социальная служба «Микрореабилитационный центр» </a:t>
            </a:r>
            <a:r>
              <a:rPr lang="ru-RU" sz="16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открыта благодаря победе учреждения в конкурсе инфраструктурных проектов Фонда поддержки детей, находящихся в трудной жизненной </a:t>
            </a:r>
            <a:r>
              <a:rPr lang="ru-RU" sz="16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ситуации</a:t>
            </a:r>
          </a:p>
          <a:p>
            <a:pPr lvl="0" algn="ctr"/>
            <a:r>
              <a:rPr lang="ru-RU" sz="16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Размер </a:t>
            </a:r>
            <a:r>
              <a:rPr lang="ru-RU" sz="16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гранта Фонда – 5 млн. рублей</a:t>
            </a:r>
            <a:r>
              <a:rPr lang="ru-RU" sz="16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/>
            <a:r>
              <a:rPr lang="ru-RU" sz="16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Департамент </a:t>
            </a:r>
            <a:r>
              <a:rPr lang="ru-RU" sz="16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социальной защиты, опеки и попечительства, труда и занятости Орловской области </a:t>
            </a:r>
            <a:r>
              <a:rPr lang="ru-RU" sz="16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поддержал создание нового структурного подразделения – 4,5 штатных единиц </a:t>
            </a:r>
            <a:endParaRPr lang="ru-RU" sz="1600">
              <a:solidFill>
                <a:srgbClr val="167373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168" y="4770148"/>
            <a:ext cx="2584308" cy="19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B32D1A-C350-4449-B81A-F1886A7ED552}"/>
              </a:ext>
            </a:extLst>
          </p:cNvPr>
          <p:cNvSpPr/>
          <p:nvPr/>
        </p:nvSpPr>
        <p:spPr>
          <a:xfrm>
            <a:off x="5928685" y="1740896"/>
            <a:ext cx="1598337" cy="2363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содержит 12-15 занятий с одним специалистом, занятия проводятся 1-2 раза в неделю </a:t>
            </a:r>
            <a:endParaRPr lang="ru-RU" sz="1600" b="1">
              <a:solidFill>
                <a:srgbClr val="167373"/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6A185A8-DC91-4856-8667-DAB40D56ABA5}"/>
              </a:ext>
            </a:extLst>
          </p:cNvPr>
          <p:cNvSpPr/>
          <p:nvPr/>
        </p:nvSpPr>
        <p:spPr>
          <a:xfrm>
            <a:off x="50037" y="4038376"/>
            <a:ext cx="10034825" cy="11999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используется комплект реабилитационного, коррекционного, развивающего, игрового, сенсорного, тактильного оборудования, технические средства реабилитации</a:t>
            </a: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892C0F-0900-4E39-B2D8-1D77BE49C9AC}"/>
              </a:ext>
            </a:extLst>
          </p:cNvPr>
          <p:cNvSpPr/>
          <p:nvPr/>
        </p:nvSpPr>
        <p:spPr>
          <a:xfrm>
            <a:off x="3823045" y="1749047"/>
            <a:ext cx="2105640" cy="23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b="1" smtClean="0">
              <a:solidFill>
                <a:srgbClr val="167373"/>
              </a:solidFill>
              <a:latin typeface="Times New Roman" pitchFamily="18" charset="0"/>
              <a:ea typeface="Calibri" pitchFamily="34" charset="0"/>
            </a:endParaRPr>
          </a:p>
          <a:p>
            <a:pPr lvl="0" algn="just"/>
            <a:r>
              <a:rPr lang="ru-RU" sz="1600" b="1" smtClean="0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составление </a:t>
            </a:r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краткосрочной индивидуальной программы </a:t>
            </a:r>
            <a:r>
              <a:rPr lang="ru-RU" sz="1600" b="1" smtClean="0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реабилитации,</a:t>
            </a:r>
            <a:r>
              <a:rPr lang="ru-RU" sz="1400" smtClean="0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утверждается на реабилитационном консилиуме</a:t>
            </a:r>
            <a:endParaRPr lang="ru-RU" sz="1600" b="1">
              <a:solidFill>
                <a:srgbClr val="167373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1600" b="1">
              <a:solidFill>
                <a:srgbClr val="167373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0426" y="1744821"/>
            <a:ext cx="3812618" cy="2297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комплексная диагностика семей и детей-инвалидов и детей с ограниченными возможностями здоровья: сбор и анализ информации о семье, изучение документации, психодиагностическое обследование, реабилитационное тестирование</a:t>
            </a:r>
            <a:endParaRPr lang="ru-RU" sz="1600" b="1">
              <a:solidFill>
                <a:srgbClr val="16737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16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20</a:t>
            </a:r>
            <a:endParaRPr lang="ru-RU" sz="360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2" y="319126"/>
            <a:ext cx="2078916" cy="1377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46628" y="1755805"/>
            <a:ext cx="1838881" cy="233328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специалисты службы поддерживают родителей через консультативный пункт</a:t>
            </a:r>
            <a:endParaRPr lang="ru-RU" sz="1600" b="1">
              <a:solidFill>
                <a:srgbClr val="167373"/>
              </a:solidFill>
            </a:endParaRPr>
          </a:p>
        </p:txBody>
      </p:sp>
      <p:sp>
        <p:nvSpPr>
          <p:cNvPr id="33" name="Заголовок 2">
            <a:extLst>
              <a:ext uri="{FF2B5EF4-FFF2-40B4-BE49-F238E27FC236}">
                <a16:creationId xmlns:a16="http://schemas.microsoft.com/office/drawing/2014/main" id="{9292F823-E0EF-4106-9CE6-C0A6521DB566}"/>
              </a:ext>
            </a:extLst>
          </p:cNvPr>
          <p:cNvSpPr txBox="1"/>
          <p:nvPr/>
        </p:nvSpPr>
        <p:spPr>
          <a:xfrm>
            <a:off x="2361000" y="381219"/>
            <a:ext cx="8127582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«ВЫЕЗДНОЙ МИКРОРЕАБИЛИТАЦИОННЫЙ ЦЕНТР»  </a:t>
            </a:r>
            <a:endParaRPr lang="ru-RU" sz="200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6000" y="2992804"/>
            <a:ext cx="1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273" y="189000"/>
            <a:ext cx="1341236" cy="137171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000" y="4998265"/>
            <a:ext cx="1817798" cy="16880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206" y="5035404"/>
            <a:ext cx="2294089" cy="1669575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888" y="5020172"/>
            <a:ext cx="2338785" cy="1669574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7506066" y="1741808"/>
            <a:ext cx="2906063" cy="230832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проводится работа по </a:t>
            </a:r>
            <a:r>
              <a:rPr lang="ru-RU" sz="1600" b="1" smtClean="0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программам </a:t>
            </a:r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реабилитации </a:t>
            </a:r>
            <a:r>
              <a:rPr lang="ru-RU" sz="1600" b="1" smtClean="0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учетом вида </a:t>
            </a:r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степени тяжести инвалидности ребенка, его возраста и особенностей развития, выраженности ограничений жизнедеятельности, которые он испытывает</a:t>
            </a:r>
          </a:p>
        </p:txBody>
      </p:sp>
    </p:spTree>
    <p:extLst>
      <p:ext uri="{BB962C8B-B14F-4D97-AF65-F5344CB8AC3E}">
        <p14:creationId xmlns:p14="http://schemas.microsoft.com/office/powerpoint/2010/main" val="285446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20</a:t>
            </a:r>
            <a:endParaRPr lang="ru-RU" sz="360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53"/>
            <a:ext cx="2078916" cy="1377815"/>
          </a:xfrm>
          <a:prstGeom prst="rect">
            <a:avLst/>
          </a:prstGeom>
        </p:spPr>
      </p:pic>
      <p:sp>
        <p:nvSpPr>
          <p:cNvPr id="33" name="Заголовок 2">
            <a:extLst>
              <a:ext uri="{FF2B5EF4-FFF2-40B4-BE49-F238E27FC236}">
                <a16:creationId xmlns:a16="http://schemas.microsoft.com/office/drawing/2014/main" id="{9292F823-E0EF-4106-9CE6-C0A6521DB566}"/>
              </a:ext>
            </a:extLst>
          </p:cNvPr>
          <p:cNvSpPr txBox="1"/>
          <p:nvPr/>
        </p:nvSpPr>
        <p:spPr>
          <a:xfrm>
            <a:off x="2110512" y="349225"/>
            <a:ext cx="8540526" cy="936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«ДОМАШНИЙ МИКРОРЕАБИЛИТАЦИОННЫЙ ЦЕНТР» 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</a:pPr>
            <a:r>
              <a:rPr lang="ru-RU" sz="20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- это </a:t>
            </a:r>
            <a:r>
              <a:rPr lang="ru-RU" sz="20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+mn-cs"/>
              </a:rPr>
              <a:t>организация реабилитационного пространства на </a:t>
            </a:r>
            <a:r>
              <a:rPr lang="ru-RU" sz="20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+mn-cs"/>
              </a:rPr>
              <a:t>дому у ребенка</a:t>
            </a:r>
            <a:endParaRPr lang="ru-RU" sz="2000">
              <a:solidFill>
                <a:srgbClr val="167373"/>
              </a:solidFill>
              <a:latin typeface="Century Schoolbook" panose="02040604050505020304" pitchFamily="18" charset="0"/>
              <a:ea typeface="+mn-ea"/>
              <a:cs typeface="+mn-cs"/>
            </a:endParaRPr>
          </a:p>
          <a:p>
            <a:pPr algn="just"/>
            <a:r>
              <a:rPr lang="ru-RU" sz="20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  </a:t>
            </a:r>
            <a:endParaRPr lang="ru-RU" sz="200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6000" y="2992804"/>
            <a:ext cx="1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60" y="189000"/>
            <a:ext cx="1341236" cy="1371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2" y="4845084"/>
            <a:ext cx="2850508" cy="1903097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333" y="4841341"/>
            <a:ext cx="2865254" cy="1912942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0339" y="2792749"/>
            <a:ext cx="2585397" cy="2777822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892" y="4841341"/>
            <a:ext cx="2341051" cy="1925597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564835" y="1255721"/>
            <a:ext cx="65250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ПУНКТ ПРОКАТА СРЕДСТВ РЕАБИЛИТАЦИИ</a:t>
            </a:r>
          </a:p>
          <a:p>
            <a:pPr algn="ctr"/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включает</a:t>
            </a:r>
            <a:r>
              <a:rPr lang="ru-RU" sz="1600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реабилитационное, игровое, 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</a:rPr>
              <a:t>сенсорное,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тактильное, развивающее оборудование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альтернативные средства</a:t>
            </a:r>
            <a:endParaRPr lang="ru-RU" sz="1600">
              <a:latin typeface="Century Schoolbook" panose="02040604050505020304" pitchFamily="18" charset="0"/>
              <a:ea typeface="Times New Roman" pitchFamily="18" charset="0"/>
            </a:endParaRPr>
          </a:p>
          <a:p>
            <a:pPr algn="ctr"/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коммуникации, механотерапевтические 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</a:rPr>
              <a:t>пособия,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тренажеры, технические средства 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</a:rPr>
              <a:t>реабилитации</a:t>
            </a:r>
            <a:r>
              <a:rPr lang="ru-RU" sz="1600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  <a:endParaRPr lang="ru-RU" sz="1600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6000" y="3044674"/>
            <a:ext cx="8787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 для оказания услуг по временному 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обеспечению реабилитационными средствами детей-инвалидов и детей с ограниченными возможностями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</a:rPr>
              <a:t>продолжения курса реабилитации в домашних условиях, повышения реабилитационных условий их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проживания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обеспечения непрерывности реабилитации</a:t>
            </a:r>
            <a:endParaRPr lang="ru-RU" sz="1600">
              <a:effectLst/>
              <a:latin typeface="Century Schoolbook" panose="02040604050505020304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13540" y="2592694"/>
            <a:ext cx="4422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74 </a:t>
            </a:r>
            <a:r>
              <a:rPr lang="ru-RU" sz="20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единицы </a:t>
            </a:r>
            <a:r>
              <a:rPr lang="ru-RU" sz="20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оборудования</a:t>
            </a:r>
            <a:endParaRPr lang="ru-RU" sz="2000" b="1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20</a:t>
            </a:r>
            <a:endParaRPr lang="ru-RU" sz="360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" y="109852"/>
            <a:ext cx="2078916" cy="1377815"/>
          </a:xfrm>
          <a:prstGeom prst="rect">
            <a:avLst/>
          </a:prstGeom>
        </p:spPr>
      </p:pic>
      <p:sp>
        <p:nvSpPr>
          <p:cNvPr id="33" name="Заголовок 2">
            <a:extLst>
              <a:ext uri="{FF2B5EF4-FFF2-40B4-BE49-F238E27FC236}">
                <a16:creationId xmlns:a16="http://schemas.microsoft.com/office/drawing/2014/main" id="{9292F823-E0EF-4106-9CE6-C0A6521DB566}"/>
              </a:ext>
            </a:extLst>
          </p:cNvPr>
          <p:cNvSpPr txBox="1"/>
          <p:nvPr/>
        </p:nvSpPr>
        <p:spPr>
          <a:xfrm>
            <a:off x="2060273" y="324705"/>
            <a:ext cx="8445727" cy="114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ОБУЧЕНИЕ РОДИТЕЛЕЙ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96000" y="2992804"/>
            <a:ext cx="1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273" y="189000"/>
            <a:ext cx="1341236" cy="1371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908" y="1555418"/>
            <a:ext cx="6036932" cy="27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</a:pPr>
            <a:r>
              <a:rPr lang="ru-RU" sz="1700" b="1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родителей приемам развивающего ухода, конструктивного взаимодействия с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ребенком, развития 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в домашних условиях, созданию реабилитационного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пространства, 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коррекционно-развивающему взаимодействию с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ребенком,</a:t>
            </a:r>
          </a:p>
          <a:p>
            <a:pPr>
              <a:spcAft>
                <a:spcPct val="0"/>
              </a:spcAft>
            </a:pPr>
            <a:r>
              <a:rPr lang="ru-RU" sz="1700" b="1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эффективной родительской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позиции, </a:t>
            </a:r>
            <a:endParaRPr lang="ru-RU" sz="1700">
              <a:latin typeface="Century Schoolbook" panose="02040604050505020304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sz="1700" b="1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своевременной психологической и информационной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помощи,</a:t>
            </a:r>
            <a:endParaRPr lang="ru-RU" sz="170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sz="1700" b="1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интереса родителей к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 его компенсаторных возможностей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85" y="3322566"/>
            <a:ext cx="213613" cy="200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18" y="3767475"/>
            <a:ext cx="237765" cy="225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00" y="1671841"/>
            <a:ext cx="237765" cy="225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18" y="2833526"/>
            <a:ext cx="237765" cy="225572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>
            <a:stCxn id="13" idx="2"/>
            <a:endCxn id="15" idx="0"/>
          </p:cNvCxnSpPr>
          <p:nvPr/>
        </p:nvCxnSpPr>
        <p:spPr>
          <a:xfrm flipH="1">
            <a:off x="269101" y="1897413"/>
            <a:ext cx="5782" cy="936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2"/>
            <a:endCxn id="12" idx="0"/>
          </p:cNvCxnSpPr>
          <p:nvPr/>
        </p:nvCxnSpPr>
        <p:spPr>
          <a:xfrm flipH="1">
            <a:off x="269101" y="3522993"/>
            <a:ext cx="2891" cy="244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5" idx="2"/>
            <a:endCxn id="6" idx="0"/>
          </p:cNvCxnSpPr>
          <p:nvPr/>
        </p:nvCxnSpPr>
        <p:spPr>
          <a:xfrm>
            <a:off x="269101" y="3059098"/>
            <a:ext cx="2891" cy="26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00" y="4426612"/>
            <a:ext cx="3216985" cy="2149668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1691" y="4377485"/>
            <a:ext cx="3023618" cy="2184034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000" y="4377485"/>
            <a:ext cx="2906480" cy="2184034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6263760" y="1494511"/>
            <a:ext cx="5779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latin typeface="Century Schoolbook" panose="02040604050505020304" pitchFamily="18" charset="0"/>
              </a:rPr>
              <a:t>ГРУППОВЫЕ ЗАНЯТИЯ,</a:t>
            </a:r>
          </a:p>
          <a:p>
            <a:pPr algn="ctr"/>
            <a:r>
              <a:rPr lang="ru-RU" sz="1600" b="1" smtClean="0">
                <a:latin typeface="Century Schoolbook" panose="02040604050505020304" pitchFamily="18" charset="0"/>
              </a:rPr>
              <a:t>ИНДИВИДУАЛЬНЫЕ КОНСУЛЬТАЦИИ, АКТУАЛЬНАЯ ИНФОРМАЦИЯ НА СТРАНИЦЕ  ВКОНТАКТЕ, ИНФОРМАЦИОННО-МЕТОДИЧЕСКИЕ МАТЕРИАЛЫ</a:t>
            </a:r>
          </a:p>
          <a:p>
            <a:pPr algn="ctr"/>
            <a:endParaRPr lang="ru-RU" sz="1600" b="1">
              <a:latin typeface="Century Schoolbook" panose="02040604050505020304" pitchFamily="18" charset="0"/>
            </a:endParaRPr>
          </a:p>
          <a:p>
            <a:pPr algn="ctr"/>
            <a:r>
              <a:rPr lang="ru-RU" sz="1600" b="1" smtClean="0">
                <a:latin typeface="Century Schoolbook" panose="02040604050505020304" pitchFamily="18" charset="0"/>
              </a:rPr>
              <a:t>видео </a:t>
            </a:r>
            <a:r>
              <a:rPr lang="ru-RU" sz="1600" b="1">
                <a:latin typeface="Century Schoolbook" panose="02040604050505020304" pitchFamily="18" charset="0"/>
              </a:rPr>
              <a:t>лекции, презентация современных средств реабилитации, практикумы, арт-терапия, встречи со специалистами областного центра</a:t>
            </a:r>
          </a:p>
          <a:p>
            <a:pPr algn="ctr"/>
            <a:endParaRPr lang="ru-RU" sz="1600" b="1">
              <a:latin typeface="Century Schoolbook" panose="02040604050505020304" pitchFamily="18" charset="0"/>
            </a:endParaRPr>
          </a:p>
          <a:p>
            <a:pPr algn="ctr"/>
            <a:endParaRPr lang="ru-RU" sz="1600" b="1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6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1541000" y="10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" y="144519"/>
            <a:ext cx="2078916" cy="13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67" y="144519"/>
            <a:ext cx="1585097" cy="1621677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2187135" y="955357"/>
            <a:ext cx="8078269" cy="1440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занятия в сенсорной </a:t>
            </a:r>
            <a:r>
              <a:rPr lang="ru-RU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комнате и студии для рисования песком, </a:t>
            </a:r>
            <a:r>
              <a:rPr lang="ru-RU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на сенсорно-динамическом комплексе «Дом Совы», в плавательном </a:t>
            </a:r>
            <a:r>
              <a:rPr lang="ru-RU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бассейне</a:t>
            </a:r>
            <a:endParaRPr lang="ru-RU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1001" y="414000"/>
            <a:ext cx="894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Century Schoolbook" panose="02040604050505020304" pitchFamily="18" charset="0"/>
              </a:rPr>
              <a:t>ПРЕДОСТАВЛЕНИЕ УСЛУГ В ПОЛУСТАЦИОНАРНОЙ ФОРМЕ</a:t>
            </a:r>
            <a:endParaRPr lang="ru-RU" sz="2000" b="1"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268" y="2395357"/>
            <a:ext cx="2121199" cy="2828265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 l="9193"/>
          <a:stretch>
            <a:fillRect/>
          </a:stretch>
        </p:blipFill>
        <p:spPr>
          <a:xfrm>
            <a:off x="3835891" y="4597280"/>
            <a:ext cx="2643120" cy="2053635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00" y="4644285"/>
            <a:ext cx="2753427" cy="2074587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966" y="4593128"/>
            <a:ext cx="2513855" cy="2053634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5413551" y="2297675"/>
            <a:ext cx="29893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после </a:t>
            </a:r>
            <a:r>
              <a:rPr lang="ru-RU" sz="1400" b="1">
                <a:latin typeface="Century Schoolbook" panose="02040604050505020304" pitchFamily="18" charset="0"/>
                <a:ea typeface="Calibri" panose="020f0502020204030204" pitchFamily="34" charset="0"/>
              </a:rPr>
              <a:t>завершения занятий со специалистами занятия с ребенком дома продолжает </a:t>
            </a:r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родитель на основе полученных знаний во время обучения и рекомендаций, а также с использованием оборудования пункта проката</a:t>
            </a:r>
            <a:endParaRPr lang="ru-RU" sz="1400" b="1"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26" y="2209230"/>
            <a:ext cx="52505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коррекционно-развивающие занятия направлены </a:t>
            </a:r>
            <a:r>
              <a:rPr lang="ru-RU" sz="1400" b="1">
                <a:latin typeface="Century Schoolbook" panose="02040604050505020304" pitchFamily="18" charset="0"/>
                <a:ea typeface="Calibri" panose="020f0502020204030204" pitchFamily="34" charset="0"/>
              </a:rPr>
              <a:t>на развитие </a:t>
            </a:r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познавательной</a:t>
            </a:r>
            <a:r>
              <a:rPr lang="ru-RU" sz="1400" b="1">
                <a:latin typeface="Century Schoolbook" panose="02040604050505020304" pitchFamily="18" charset="0"/>
                <a:ea typeface="Calibri" panose="020f0502020204030204" pitchFamily="34" charset="0"/>
              </a:rPr>
              <a:t>, </a:t>
            </a:r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речевой</a:t>
            </a:r>
            <a:r>
              <a:rPr lang="ru-RU" sz="1400" b="1">
                <a:latin typeface="Century Schoolbook" panose="02040604050505020304" pitchFamily="18" charset="0"/>
                <a:ea typeface="Calibri" panose="020f0502020204030204" pitchFamily="34" charset="0"/>
              </a:rPr>
              <a:t>, двигательной и интеллектуальной </a:t>
            </a:r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сфер, </a:t>
            </a:r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навыков </a:t>
            </a:r>
            <a:r>
              <a:rPr lang="ru-RU" sz="14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межличностного взаимодействия со взрослыми и сверстниками с использованием альтернативной </a:t>
            </a:r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коммуникации и навыков </a:t>
            </a:r>
            <a:r>
              <a:rPr lang="ru-RU" sz="14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адаптивного поведения</a:t>
            </a:r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; </a:t>
            </a:r>
          </a:p>
          <a:p>
            <a:pPr lvl="0" algn="ctr"/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стабилизация </a:t>
            </a:r>
            <a:r>
              <a:rPr lang="ru-RU" sz="14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эмоциональной сферы, формирование навыков </a:t>
            </a:r>
            <a:r>
              <a:rPr lang="ru-RU" sz="1400" b="1" err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саморегуляции, формирование </a:t>
            </a:r>
            <a:r>
              <a:rPr lang="ru-RU" sz="14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и развитие учебного </a:t>
            </a:r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поведения, повышение </a:t>
            </a:r>
            <a:r>
              <a:rPr lang="ru-RU" sz="14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уровня </a:t>
            </a:r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социализированности</a:t>
            </a:r>
            <a:endParaRPr lang="ru-RU" sz="1400" b="1">
              <a:solidFill>
                <a:srgbClr val="167373"/>
              </a:solidFill>
              <a:latin typeface="Century Schoolbook" panose="02040604050505020304" pitchFamily="18" charset="0"/>
              <a:ea typeface="Calibri" pitchFamily="34" charset="0"/>
            </a:endParaRPr>
          </a:p>
          <a:p>
            <a:endParaRPr lang="ru-RU" sz="1400" b="1">
              <a:latin typeface="Century Schoolbook" panose="02040604050505020304" pitchFamily="18" charset="0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5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1541000" y="10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0" y="135136"/>
            <a:ext cx="2078916" cy="13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224" y="93271"/>
            <a:ext cx="1585097" cy="1621677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2361000" y="767716"/>
            <a:ext cx="8459999" cy="7641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продуктивный познавательный досуг</a:t>
            </a:r>
            <a:r>
              <a:rPr lang="ru-RU" sz="2600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участием </a:t>
            </a:r>
            <a:r>
              <a:rPr lang="ru-RU" sz="260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волонтеров – студентов медицинского </a:t>
            </a:r>
            <a:r>
              <a:rPr lang="ru-RU" sz="2600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колледжа волонтерского отряда «Рука помощи»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6" y="4558782"/>
            <a:ext cx="3038232" cy="2224200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467" y="2422587"/>
            <a:ext cx="3128643" cy="2019284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000" y="2455309"/>
            <a:ext cx="3012900" cy="2019284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004" y="4507180"/>
            <a:ext cx="3074892" cy="2226020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95211" y="342781"/>
            <a:ext cx="616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Century Schoolbook" panose="02040604050505020304" pitchFamily="18" charset="0"/>
              </a:rPr>
              <a:t>СОЦИОКУЛЬТУРНАЯ РЕАБИЛИТАЦИЯ</a:t>
            </a:r>
            <a:endParaRPr lang="ru-RU" sz="2000" b="1"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20" y="1490409"/>
            <a:ext cx="6096000" cy="93217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кукольный театр, </a:t>
            </a: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на воде Эбру, творческие мастер-классы, </a:t>
            </a: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анимационные поздравления с </a:t>
            </a: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Новым годом и днем рождения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7811" y="1512131"/>
            <a:ext cx="59730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>
                <a:latin typeface="Century Schoolbook" panose="02040604050505020304" pitchFamily="18" charset="0"/>
              </a:rPr>
              <a:t>у</a:t>
            </a:r>
            <a:r>
              <a:rPr lang="ru-RU" sz="1700" smtClean="0">
                <a:latin typeface="Century Schoolbook" panose="02040604050505020304" pitchFamily="18" charset="0"/>
              </a:rPr>
              <a:t>частие в спортивных и праздничных мероприятиях, организованных вместе с АНО «Святые Покрова», </a:t>
            </a:r>
          </a:p>
          <a:p>
            <a:pPr algn="ctr"/>
            <a:r>
              <a:rPr lang="ru-RU" sz="1700" smtClean="0">
                <a:latin typeface="Century Schoolbook" panose="02040604050505020304" pitchFamily="18" charset="0"/>
              </a:rPr>
              <a:t>АНО «Содействие»</a:t>
            </a:r>
            <a:endParaRPr lang="ru-RU" sz="1700">
              <a:latin typeface="Century Schoolbook" panose="020406040505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956" y="2487843"/>
            <a:ext cx="3044477" cy="2019337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8467" y="4475164"/>
            <a:ext cx="3107555" cy="2217958"/>
          </a:xfrm>
          <a:prstGeom prst="rect">
            <a:avLst/>
          </a:prstGeom>
          <a:ln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40298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26" y="1629000"/>
            <a:ext cx="6186000" cy="470062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5600" smtClean="0">
                <a:latin typeface="Century Schoolbook" panose="02040604050505020304" pitchFamily="18" charset="0"/>
              </a:rPr>
              <a:t>Обеспечивает непрерывность</a:t>
            </a:r>
            <a:r>
              <a:rPr lang="ru-RU" sz="5600">
                <a:latin typeface="Century Schoolbook" panose="02040604050505020304" pitchFamily="18" charset="0"/>
              </a:rPr>
              <a:t>, преемственность и последовательность </a:t>
            </a:r>
            <a:r>
              <a:rPr lang="ru-RU" sz="5600" smtClean="0">
                <a:latin typeface="Century Schoolbook" panose="02040604050505020304" pitchFamily="18" charset="0"/>
              </a:rPr>
              <a:t>комплексного </a:t>
            </a:r>
            <a:r>
              <a:rPr lang="ru-RU" sz="5600">
                <a:latin typeface="Century Schoolbook" panose="02040604050505020304" pitchFamily="18" charset="0"/>
              </a:rPr>
              <a:t>процесса </a:t>
            </a:r>
            <a:r>
              <a:rPr lang="ru-RU" sz="5600" smtClean="0">
                <a:latin typeface="Century Schoolbook" panose="02040604050505020304" pitchFamily="18" charset="0"/>
              </a:rPr>
              <a:t>реабилитации детей, проживающих </a:t>
            </a:r>
            <a:r>
              <a:rPr lang="ru-RU" sz="5600">
                <a:latin typeface="Century Schoolbook" panose="02040604050505020304" pitchFamily="18" charset="0"/>
              </a:rPr>
              <a:t>отдаленно от учреждения и не имеющих возможности посещения учреждения</a:t>
            </a:r>
            <a:endParaRPr lang="ru-RU" sz="5600" smtClean="0">
              <a:latin typeface="Century Schoolbook" panose="020406040505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Поддерживает </a:t>
            </a:r>
            <a:r>
              <a:rPr lang="ru-RU" sz="5600">
                <a:solidFill>
                  <a:srgbClr val="009900"/>
                </a:solidFill>
                <a:latin typeface="Century Schoolbook" panose="02040604050505020304" pitchFamily="18" charset="0"/>
              </a:rPr>
              <a:t>ресурсами семьи, </a:t>
            </a: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воспитывающих </a:t>
            </a:r>
            <a:r>
              <a:rPr lang="ru-RU" sz="5600">
                <a:solidFill>
                  <a:srgbClr val="009900"/>
                </a:solidFill>
                <a:latin typeface="Century Schoolbook" panose="02040604050505020304" pitchFamily="18" charset="0"/>
              </a:rPr>
              <a:t>детей с </a:t>
            </a: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инвалидностью и ограниченными возможностями здоровья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5600" smtClean="0">
                <a:latin typeface="Century Schoolbook" panose="02040604050505020304" pitchFamily="18" charset="0"/>
              </a:rPr>
              <a:t>Обеспечивает </a:t>
            </a:r>
            <a:r>
              <a:rPr lang="ru-RU" sz="5600">
                <a:latin typeface="Century Schoolbook" panose="02040604050505020304" pitchFamily="18" charset="0"/>
              </a:rPr>
              <a:t>качественными реабилитационными и абилитационными услугами детей-инвалидов и детей с </a:t>
            </a:r>
            <a:r>
              <a:rPr lang="ru-RU" sz="5600" smtClean="0">
                <a:latin typeface="Century Schoolbook" panose="02040604050505020304" pitchFamily="18" charset="0"/>
              </a:rPr>
              <a:t>ограниченными возможностями здоровья, </a:t>
            </a:r>
            <a:r>
              <a:rPr lang="ru-RU" sz="5600">
                <a:latin typeface="Century Schoolbook" panose="02040604050505020304" pitchFamily="18" charset="0"/>
              </a:rPr>
              <a:t>детей с </a:t>
            </a:r>
            <a:r>
              <a:rPr lang="ru-RU" sz="5600" smtClean="0">
                <a:latin typeface="Century Schoolbook" panose="02040604050505020304" pitchFamily="18" charset="0"/>
              </a:rPr>
              <a:t>тяжелыми множественными нарушениями развития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Повышает компетентность </a:t>
            </a:r>
            <a:r>
              <a:rPr lang="ru-RU" sz="5600">
                <a:solidFill>
                  <a:srgbClr val="009900"/>
                </a:solidFill>
                <a:latin typeface="Century Schoolbook" panose="02040604050505020304" pitchFamily="18" charset="0"/>
              </a:rPr>
              <a:t>и </a:t>
            </a: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информированность родителей </a:t>
            </a:r>
            <a:r>
              <a:rPr lang="ru-RU" sz="5600">
                <a:solidFill>
                  <a:srgbClr val="009900"/>
                </a:solidFill>
                <a:latin typeface="Century Schoolbook" panose="02040604050505020304" pitchFamily="18" charset="0"/>
              </a:rPr>
              <a:t>в вопросах реабилитации и абилитации </a:t>
            </a: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детей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5600" smtClean="0">
                <a:latin typeface="Century Schoolbook" panose="02040604050505020304" pitchFamily="18" charset="0"/>
              </a:rPr>
              <a:t>Улучшает качество жизни детей-инвалидов, в том числе детей с тяжелыми множественными нарушениями развития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Улучшает семейный микроклимат</a:t>
            </a:r>
            <a:endParaRPr lang="ru-RU" sz="5600" smtClean="0">
              <a:latin typeface="Century Schoolbook" panose="020406040505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5600" smtClean="0">
                <a:latin typeface="Century Schoolbook" panose="02040604050505020304" pitchFamily="18" charset="0"/>
              </a:rPr>
              <a:t>Формирует основные жизненные компетенции детей, повышает их собственную активность, развивает коммуникативные навыки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Снижает риск </a:t>
            </a:r>
            <a:r>
              <a:rPr lang="ru-RU" sz="5600">
                <a:solidFill>
                  <a:srgbClr val="009900"/>
                </a:solidFill>
                <a:latin typeface="Century Schoolbook" panose="02040604050505020304" pitchFamily="18" charset="0"/>
              </a:rPr>
              <a:t>передачи детей-инвалидов в стационарные </a:t>
            </a: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учреждения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5600" smtClean="0">
                <a:latin typeface="Century Schoolbook" panose="02040604050505020304" pitchFamily="18" charset="0"/>
              </a:rPr>
              <a:t>Повышает профессиональные компетенции руководителя </a:t>
            </a:r>
            <a:r>
              <a:rPr lang="ru-RU" sz="5600">
                <a:latin typeface="Century Schoolbook" panose="02040604050505020304" pitchFamily="18" charset="0"/>
              </a:rPr>
              <a:t>и специалистов учреждения в области применения технологий и методов реабилитации и абилитации детей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916" y="456142"/>
            <a:ext cx="8092643" cy="742212"/>
          </a:xfrm>
        </p:spPr>
        <p:txBody>
          <a:bodyPr>
            <a:noAutofit/>
          </a:bodyPr>
          <a:lstStyle/>
          <a:p>
            <a:pPr algn="ctr"/>
            <a:r>
              <a:rPr lang="ru-RU" sz="18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РЕЗУЛЬТАТЫ ВНЕДРЕНИЯ </a:t>
            </a:r>
            <a:br>
              <a:rPr lang="ru-RU" sz="180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</a:br>
            <a:r>
              <a:rPr lang="ru-RU" sz="18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практики «Организация деятельности социальной службы «Микрореабилитационный центр»</a:t>
            </a:r>
            <a:endParaRPr lang="ru-RU" sz="180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" y="111103"/>
            <a:ext cx="2078916" cy="13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815" y="111103"/>
            <a:ext cx="1585097" cy="16216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18661" y="3488271"/>
            <a:ext cx="34277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latin typeface="Century Schoolbook" panose="02040604050505020304" pitchFamily="18" charset="0"/>
                <a:ea typeface="Calibri" panose="020f0502020204030204" pitchFamily="34" charset="0"/>
              </a:rPr>
              <a:t>у 89 детей с инвалидностью и </a:t>
            </a:r>
            <a:r>
              <a:rPr lang="ru-RU" sz="16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29 </a:t>
            </a:r>
            <a:r>
              <a:rPr lang="ru-RU" sz="1600" b="1">
                <a:latin typeface="Century Schoolbook" panose="02040604050505020304" pitchFamily="18" charset="0"/>
                <a:ea typeface="Calibri" panose="020f0502020204030204" pitchFamily="34" charset="0"/>
              </a:rPr>
              <a:t>детей с ограниченными возможностями здоровья</a:t>
            </a:r>
          </a:p>
          <a:p>
            <a:pPr algn="ctr"/>
            <a:r>
              <a:rPr lang="ru-RU" sz="1600" b="1">
                <a:latin typeface="Century Schoolbook" panose="02040604050505020304" pitchFamily="18" charset="0"/>
                <a:ea typeface="Calibri" panose="020f0502020204030204" pitchFamily="34" charset="0"/>
              </a:rPr>
              <a:t>улучшились показатели развития в ходе реализации индивидуальных программ реабилитации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73866" y="1589758"/>
            <a:ext cx="2305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latin typeface="Century Schoolbook" panose="02040604050505020304" pitchFamily="18" charset="0"/>
                <a:ea typeface="Calibri" panose="020f0502020204030204" pitchFamily="34" charset="0"/>
              </a:rPr>
              <a:t>95 родителей прошли обучение по вопросам реабилитации и </a:t>
            </a:r>
            <a:r>
              <a:rPr lang="ru-RU" sz="16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развивающего ухода  </a:t>
            </a:r>
            <a:endParaRPr lang="ru-RU" sz="1600" b="1">
              <a:latin typeface="Century Schoolbook" panose="02040604050505020304" pitchFamily="18" charset="0"/>
              <a:ea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91996" y="1389117"/>
            <a:ext cx="2934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увеличился объем </a:t>
            </a:r>
            <a:r>
              <a:rPr lang="ru-RU" sz="1600" b="1" spc="-35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оказанных реабилитационных </a:t>
            </a:r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услуг, в том числе на дому: </a:t>
            </a:r>
            <a:endParaRPr lang="ru-RU" sz="1600" b="1" spc="-35">
              <a:solidFill>
                <a:srgbClr val="009900"/>
              </a:solidFill>
              <a:latin typeface="Century Schoolbook" panose="02040604050505020304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spc="-35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 - </a:t>
            </a:r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10888 </a:t>
            </a:r>
          </a:p>
          <a:p>
            <a:pPr lvl="0" algn="ctr"/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spc="-35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- </a:t>
            </a:r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13260 </a:t>
            </a:r>
            <a:endParaRPr lang="ru-RU" sz="1600" b="1" spc="-35">
              <a:solidFill>
                <a:srgbClr val="00990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январь-сентябрь </a:t>
            </a:r>
            <a:r>
              <a:rPr lang="ru-RU" sz="1600" b="1" spc="-35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года - 24617</a:t>
            </a:r>
            <a:endParaRPr lang="ru-RU" sz="1400">
              <a:latin typeface="Century Schoolbook" panose="02040604050505020304" pitchFamily="18" charset="0"/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 flipH="1">
            <a:off x="6051644" y="1398994"/>
            <a:ext cx="264928" cy="516063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91996" y="5309091"/>
            <a:ext cx="3625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87% семей отметили </a:t>
            </a:r>
            <a:r>
              <a:rPr lang="ru-RU" sz="16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улучшение жизнедеятельности в результате получения помощи специалистами </a:t>
            </a:r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социальной службы</a:t>
            </a:r>
            <a:endParaRPr lang="ru-RU" sz="1600" b="1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73866" y="3949480"/>
            <a:ext cx="2685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7 </a:t>
            </a:r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специалистов </a:t>
            </a:r>
            <a:r>
              <a:rPr lang="ru-RU" sz="16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прошли</a:t>
            </a:r>
            <a:endParaRPr lang="ru-RU" sz="1600" b="1">
              <a:solidFill>
                <a:srgbClr val="0099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обучение </a:t>
            </a:r>
            <a:r>
              <a:rPr lang="ru-RU" sz="16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современным технологиям и практикам </a:t>
            </a:r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работы</a:t>
            </a:r>
            <a:endParaRPr lang="ru-RU" sz="1600" b="1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95</Paragraphs>
  <Slides>10</Slides>
  <Notes>2</Notes>
  <TotalTime>1294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9">
      <vt:lpstr>Arial</vt:lpstr>
      <vt:lpstr>Calibri Light</vt:lpstr>
      <vt:lpstr>Calibri</vt:lpstr>
      <vt:lpstr>Century Schoolbook</vt:lpstr>
      <vt:lpstr>宋体</vt:lpstr>
      <vt:lpstr>微软雅黑</vt:lpstr>
      <vt:lpstr>Times New Roman</vt:lpstr>
      <vt:lpstr>Courier New</vt:lpstr>
      <vt:lpstr>Тема Office</vt:lpstr>
      <vt:lpstr>ПРАКТИКА«Организация деятельности социальной службы «Микрореабилитационный центр»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РЕЗУЛЬТАТЫ ВНЕДРЕНИЯ практики «Организация деятельности социальной службы «Микрореабилитационный центр»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Юрий Козырев</dc:creator>
  <cp:lastModifiedBy>Татьяна</cp:lastModifiedBy>
  <cp:revision>124</cp:revision>
  <dcterms:created xsi:type="dcterms:W3CDTF">2020-06-20T14:12:20Z</dcterms:created>
  <dcterms:modified xsi:type="dcterms:W3CDTF">2023-10-24T08:51:40Z</dcterms:modified>
</cp:coreProperties>
</file>