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63590-D67C-4C27-9A15-F479774F1803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08F35-FB71-423A-AA55-FE976488A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236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08F35-FB71-423A-AA55-FE976488A02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095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7ACF-5C79-485C-861E-BE4F80DFFFC7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CFB1B-10DC-4CFC-A7B0-9B5FEDF08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376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7ACF-5C79-485C-861E-BE4F80DFFFC7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CFB1B-10DC-4CFC-A7B0-9B5FEDF08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743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7ACF-5C79-485C-861E-BE4F80DFFFC7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CFB1B-10DC-4CFC-A7B0-9B5FEDF08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38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7ACF-5C79-485C-861E-BE4F80DFFFC7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CFB1B-10DC-4CFC-A7B0-9B5FEDF08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541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7ACF-5C79-485C-861E-BE4F80DFFFC7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CFB1B-10DC-4CFC-A7B0-9B5FEDF08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086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7ACF-5C79-485C-861E-BE4F80DFFFC7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CFB1B-10DC-4CFC-A7B0-9B5FEDF08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111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7ACF-5C79-485C-861E-BE4F80DFFFC7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CFB1B-10DC-4CFC-A7B0-9B5FEDF08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596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7ACF-5C79-485C-861E-BE4F80DFFFC7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CFB1B-10DC-4CFC-A7B0-9B5FEDF08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62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7ACF-5C79-485C-861E-BE4F80DFFFC7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CFB1B-10DC-4CFC-A7B0-9B5FEDF08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17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7ACF-5C79-485C-861E-BE4F80DFFFC7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CFB1B-10DC-4CFC-A7B0-9B5FEDF08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35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7ACF-5C79-485C-861E-BE4F80DFFFC7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CFB1B-10DC-4CFC-A7B0-9B5FEDF08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04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87ACF-5C79-485C-861E-BE4F80DFFFC7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CFB1B-10DC-4CFC-A7B0-9B5FEDF08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49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10E579C-A4AE-E242-8E02-C1304BFC5B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52736"/>
            <a:ext cx="9139576" cy="474345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79511" y="0"/>
            <a:ext cx="8964489" cy="1052736"/>
            <a:chOff x="179511" y="0"/>
            <a:chExt cx="8964489" cy="1052736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352" y="0"/>
              <a:ext cx="1403648" cy="1052736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1" y="73757"/>
              <a:ext cx="978373" cy="83745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282602" y="73757"/>
              <a:ext cx="24482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Департамент образования и науки Костромской области</a:t>
              </a:r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88024" y="73757"/>
              <a:ext cx="33843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ГБУ ДО Костромской области</a:t>
              </a:r>
            </a:p>
            <a:p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«Эколого-биологический центр «Следово» им. Ю.П. Карвацкого» *</a:t>
              </a:r>
              <a:r>
                <a:rPr lang="ru-RU" sz="12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Молодежный карбоновый полигон*</a:t>
              </a:r>
              <a:endParaRPr lang="ru-RU" sz="1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9195" y="135990"/>
              <a:ext cx="1038829" cy="780755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4942" y="1052736"/>
            <a:ext cx="9139576" cy="4743451"/>
            <a:chOff x="4942" y="1052736"/>
            <a:chExt cx="9139576" cy="4743451"/>
          </a:xfrm>
        </p:grpSpPr>
        <p:sp>
          <p:nvSpPr>
            <p:cNvPr id="2" name="Прямоугольник 1">
              <a:extLst>
                <a:ext uri="{FF2B5EF4-FFF2-40B4-BE49-F238E27FC236}">
                  <a16:creationId xmlns="" xmlns:a16="http://schemas.microsoft.com/office/drawing/2014/main" id="{F39686AB-80A5-FA40-8E50-0F4CA222E46D}"/>
                </a:ext>
              </a:extLst>
            </p:cNvPr>
            <p:cNvSpPr/>
            <p:nvPr/>
          </p:nvSpPr>
          <p:spPr>
            <a:xfrm>
              <a:off x="4942" y="1052736"/>
              <a:ext cx="9139576" cy="4743451"/>
            </a:xfrm>
            <a:prstGeom prst="rect">
              <a:avLst/>
            </a:prstGeom>
            <a:gradFill flip="none" rotWithShape="1">
              <a:gsLst>
                <a:gs pos="100000">
                  <a:srgbClr val="39AA35">
                    <a:alpha val="18000"/>
                  </a:srgbClr>
                </a:gs>
                <a:gs pos="6000">
                  <a:srgbClr val="002060">
                    <a:alpha val="75955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1520" y="1700808"/>
              <a:ext cx="8640959" cy="2523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ОПЫТ ОРГАНИЗАЦИИ </a:t>
              </a:r>
            </a:p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УЧЕБНО-ИССЛЕДОВАТЕЛЬСКОЙ ДЕЯТЕЛЬНОСТИ ШКОЛЬНИКОВ </a:t>
              </a:r>
            </a:p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(В ТОМ ЧИСЛЕ УЧАСТНИКОВ ШКОЛЬНЫХ ЛЕСНИЧЕСТВ) </a:t>
              </a:r>
            </a:p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ТЕРРИТОРИИ </a:t>
              </a:r>
            </a:p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«МОЛОДЕЖНОГО КАРБОНОВОГО ПОЛИГОНА «СЛЕДОВО» </a:t>
              </a:r>
            </a:p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КОСТРОМСКОЙ ОБЛАСТИ»</a:t>
              </a:r>
            </a:p>
            <a:p>
              <a:r>
                <a:rPr lang="ru-RU" sz="2000" b="1" dirty="0"/>
                <a:t> </a:t>
              </a:r>
            </a:p>
            <a:p>
              <a:endParaRPr lang="ru-RU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220072" y="5949280"/>
            <a:ext cx="3672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Директор ГБУ ЭБЦ «Следово»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Иванов Антон Михайлович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53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052736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292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ПРОЕКТА:</a:t>
            </a:r>
          </a:p>
          <a:p>
            <a:pPr algn="just"/>
            <a:endParaRPr lang="ru-RU" b="1" dirty="0" smtClean="0">
              <a:solidFill>
                <a:srgbClr val="292D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292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вовлечение школьников и студентов в реализацию научно-исследовательских и  образовательных мероприятий по адаптации к современным изменениям климата и их последствиям;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292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кадрового резерва для лесного и сельского хозяйства, природоохранных организаций, низкоуглеродной индустрии</a:t>
            </a:r>
            <a:r>
              <a:rPr lang="ru-RU" b="1" dirty="0" smtClean="0">
                <a:solidFill>
                  <a:srgbClr val="292D63"/>
                </a:solidFill>
              </a:rPr>
              <a:t>.</a:t>
            </a:r>
            <a:endParaRPr lang="ru-RU" b="1" dirty="0" smtClean="0">
              <a:solidFill>
                <a:srgbClr val="292D63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95536" y="0"/>
            <a:ext cx="8748464" cy="1052736"/>
            <a:chOff x="395536" y="0"/>
            <a:chExt cx="8748464" cy="1052736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352" y="0"/>
              <a:ext cx="1403648" cy="105273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95536" y="188640"/>
              <a:ext cx="7200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МОЛОДЕЖНЫЙ КАРБОНОВЫЙ</a:t>
              </a:r>
              <a:r>
                <a:rPr lang="en-US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ПОЛИГОН </a:t>
              </a:r>
              <a:endPara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«СЛЕДОВО»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51520" y="3284984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92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ПРОЕКТА:</a:t>
            </a:r>
          </a:p>
          <a:p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Научно-исследовательские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Воспитательные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29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95536" y="0"/>
            <a:ext cx="8748464" cy="1052736"/>
            <a:chOff x="395536" y="0"/>
            <a:chExt cx="8748464" cy="105273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352" y="0"/>
              <a:ext cx="1403648" cy="105273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95536" y="188640"/>
              <a:ext cx="7200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МОЛОДЕЖНЫЙ КАРБОНОВЫЙ</a:t>
              </a:r>
              <a:r>
                <a:rPr lang="en-US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ПОЛИГОН </a:t>
              </a:r>
              <a:endPara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«СЛЕДОВО»</a:t>
              </a:r>
            </a:p>
          </p:txBody>
        </p:sp>
      </p:grp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827228"/>
              </p:ext>
            </p:extLst>
          </p:nvPr>
        </p:nvGraphicFramePr>
        <p:xfrm>
          <a:off x="107502" y="1052736"/>
          <a:ext cx="9001002" cy="5688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34"/>
                <a:gridCol w="3000334"/>
                <a:gridCol w="3000334"/>
              </a:tblGrid>
              <a:tr h="5688632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НАУЧНО-ИССЛЕДОВАТЕЛЬСКИЕ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buFont typeface="Arial" charset="0"/>
                        <a:buNone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Подготовка обучающимися </a:t>
                      </a: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учебно-исследовательских </a:t>
                      </a: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работ, направленных на разработку низкоуглеродной стратегии природопользования, лесовосстановительных и агрономических технологий;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ru-RU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ОБРАЗОВАТЕЛЬНЫЕ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Разработка и реализация дополнительных общеобразовательных программ, программ переподготовки и повышения квалификации для педагогов в области низкоуглеродного природопользования, организация и проведение мониторинга климатически активных газов</a:t>
                      </a:r>
                    </a:p>
                    <a:p>
                      <a:endParaRPr lang="ru-RU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ВОСПИТАТЕЛЬНЫЕ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Создание инновационных условий, способствующих гармоничному экологическому развитию личности ребенка посредством совместной научно-исследовательской, образовательной и природоохранной (волонтерской) деятельности детей и научно-педагогического сообщества с привлечением представителей науки и реального сектора экономики</a:t>
                      </a:r>
                    </a:p>
                    <a:p>
                      <a:endParaRPr lang="ru-RU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81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71C83677-2B58-B74F-8CC3-52FDEA2C106A}"/>
              </a:ext>
            </a:extLst>
          </p:cNvPr>
          <p:cNvSpPr/>
          <p:nvPr/>
        </p:nvSpPr>
        <p:spPr>
          <a:xfrm>
            <a:off x="2699792" y="2068882"/>
            <a:ext cx="4448398" cy="1864174"/>
          </a:xfrm>
          <a:prstGeom prst="roundRect">
            <a:avLst>
              <a:gd name="adj" fmla="val 7402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395536" y="0"/>
            <a:ext cx="8748464" cy="1052736"/>
            <a:chOff x="395536" y="0"/>
            <a:chExt cx="8748464" cy="105273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352" y="0"/>
              <a:ext cx="1403648" cy="105273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95536" y="188640"/>
              <a:ext cx="7200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МОЛОДЕЖНЫЙ КАРБОНОВЫЙ</a:t>
              </a:r>
              <a:r>
                <a:rPr lang="en-US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ПОЛИГОН </a:t>
              </a:r>
              <a:endPara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«СЛЕДОВО»</a:t>
              </a: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79512" y="871576"/>
            <a:ext cx="813690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>
                <a:solidFill>
                  <a:srgbClr val="002060"/>
                </a:solidFill>
                <a:latin typeface="Bahnschrift SemiLight Condensed" panose="020B0502040204020203" pitchFamily="34" charset="0"/>
              </a:rPr>
              <a:t>Карбоновые полигоны</a:t>
            </a:r>
            <a:r>
              <a:rPr lang="ru-RU" b="1" dirty="0" smtClean="0">
                <a:solidFill>
                  <a:srgbClr val="002060"/>
                </a:solidFill>
                <a:latin typeface="Bahnschrift SemiLight Condensed" panose="020B0502040204020203" pitchFamily="34" charset="0"/>
              </a:rPr>
              <a:t> –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один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или несколько участков земной поверхности с </a:t>
            </a:r>
            <a:r>
              <a:rPr lang="ru-RU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репрезентативными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для данной территории </a:t>
            </a:r>
            <a:r>
              <a:rPr lang="ru-RU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рельефом, структурой растительного и почвенного покрова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созданные для реализации мероприятий, направленных на развитие </a:t>
            </a:r>
            <a:r>
              <a:rPr lang="ru-RU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научного, кадрового и инфраструктурного потенциалов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 области разработки и испытаний технологий контроля баланса климатических активных газов природных экосистем</a:t>
            </a:r>
          </a:p>
        </p:txBody>
      </p:sp>
      <p:sp>
        <p:nvSpPr>
          <p:cNvPr id="11" name="Треугольник 7">
            <a:extLst>
              <a:ext uri="{FF2B5EF4-FFF2-40B4-BE49-F238E27FC236}">
                <a16:creationId xmlns="" xmlns:a16="http://schemas.microsoft.com/office/drawing/2014/main" id="{C98AD4D7-028B-414A-8491-31852041F671}"/>
              </a:ext>
            </a:extLst>
          </p:cNvPr>
          <p:cNvSpPr/>
          <p:nvPr/>
        </p:nvSpPr>
        <p:spPr>
          <a:xfrm rot="14163488">
            <a:off x="2414875" y="3543785"/>
            <a:ext cx="569835" cy="606325"/>
          </a:xfrm>
          <a:prstGeom prst="triangle">
            <a:avLst>
              <a:gd name="adj" fmla="val 5393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539552" y="3068960"/>
            <a:ext cx="1944216" cy="1872184"/>
            <a:chOff x="371252" y="1462779"/>
            <a:chExt cx="2210642" cy="2210642"/>
          </a:xfrm>
        </p:grpSpPr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89A77AC5-329F-7D4D-A72D-397B3127422D}"/>
                </a:ext>
              </a:extLst>
            </p:cNvPr>
            <p:cNvSpPr/>
            <p:nvPr/>
          </p:nvSpPr>
          <p:spPr>
            <a:xfrm>
              <a:off x="371252" y="1462779"/>
              <a:ext cx="2210642" cy="2210642"/>
            </a:xfrm>
            <a:prstGeom prst="ellipse">
              <a:avLst/>
            </a:prstGeom>
            <a:solidFill>
              <a:srgbClr val="40D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1C049FC2-DBA1-5141-8ECE-71BF6DB59C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6864" y="1580650"/>
              <a:ext cx="1972842" cy="1972842"/>
            </a:xfrm>
            <a:prstGeom prst="ellipse">
              <a:avLst/>
            </a:prstGeom>
            <a:ln>
              <a:noFill/>
            </a:ln>
            <a:effectLst/>
          </p:spPr>
        </p:pic>
      </p:grpSp>
      <p:sp>
        <p:nvSpPr>
          <p:cNvPr id="9" name="Прямоугольник 8"/>
          <p:cNvSpPr/>
          <p:nvPr/>
        </p:nvSpPr>
        <p:spPr>
          <a:xfrm>
            <a:off x="2771800" y="2132856"/>
            <a:ext cx="4320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292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«национальная система с привлечением потенциала нашей науки уже выстраивается. мы создаем сеть так называемых </a:t>
            </a:r>
            <a:r>
              <a:rPr lang="ru-RU" sz="1400" b="1" dirty="0" smtClean="0">
                <a:solidFill>
                  <a:srgbClr val="292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карбоновых полигонов</a:t>
            </a:r>
            <a:r>
              <a:rPr lang="ru-RU" sz="1400" dirty="0" smtClean="0">
                <a:solidFill>
                  <a:srgbClr val="292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где отрабатывается контроль эмиссии и поглощения углекислого газа в режиме реального времени, производится оценка состояния природных систем, качества водных ресурсов и других параметров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C88138B-A755-FE4D-A414-4191B8C3C0BB}"/>
              </a:ext>
            </a:extLst>
          </p:cNvPr>
          <p:cNvSpPr txBox="1"/>
          <p:nvPr/>
        </p:nvSpPr>
        <p:spPr>
          <a:xfrm>
            <a:off x="642737" y="5092409"/>
            <a:ext cx="17496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92D63"/>
                </a:solidFill>
                <a:latin typeface="Bahnschrift SemiLight Condensed" panose="020B0502040204020203" pitchFamily="34" charset="0"/>
              </a:rPr>
              <a:t>Президент РФ</a:t>
            </a:r>
          </a:p>
          <a:p>
            <a:pPr algn="ctr"/>
            <a:r>
              <a:rPr lang="ru-RU" sz="1600" b="1" dirty="0">
                <a:solidFill>
                  <a:srgbClr val="292D63"/>
                </a:solidFill>
                <a:latin typeface="Bahnschrift SemiLight Condensed" panose="020B0502040204020203" pitchFamily="34" charset="0"/>
              </a:rPr>
              <a:t>В.В. Путин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7236296" y="4149080"/>
            <a:ext cx="1593164" cy="1535915"/>
            <a:chOff x="109471" y="4257674"/>
            <a:chExt cx="2124047" cy="2039825"/>
          </a:xfrm>
        </p:grpSpPr>
        <p:sp>
          <p:nvSpPr>
            <p:cNvPr id="14" name="Овал 13">
              <a:extLst>
                <a:ext uri="{FF2B5EF4-FFF2-40B4-BE49-F238E27FC236}">
                  <a16:creationId xmlns="" xmlns:a16="http://schemas.microsoft.com/office/drawing/2014/main" id="{74E14CA8-4690-9844-AF0D-D969CCB2293F}"/>
                </a:ext>
              </a:extLst>
            </p:cNvPr>
            <p:cNvSpPr/>
            <p:nvPr/>
          </p:nvSpPr>
          <p:spPr>
            <a:xfrm>
              <a:off x="109471" y="4257674"/>
              <a:ext cx="2124047" cy="2039825"/>
            </a:xfrm>
            <a:prstGeom prst="ellipse">
              <a:avLst/>
            </a:prstGeom>
            <a:solidFill>
              <a:srgbClr val="40D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F9751FCC-95F7-C548-8345-DAE432079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5591" y="4327044"/>
              <a:ext cx="1931486" cy="1931486"/>
            </a:xfrm>
            <a:prstGeom prst="ellipse">
              <a:avLst/>
            </a:prstGeom>
            <a:ln>
              <a:noFill/>
            </a:ln>
            <a:effectLst/>
          </p:spPr>
        </p:pic>
      </p:grpSp>
      <p:sp>
        <p:nvSpPr>
          <p:cNvPr id="16" name="Скругленный прямоугольник 15">
            <a:extLst>
              <a:ext uri="{FF2B5EF4-FFF2-40B4-BE49-F238E27FC236}">
                <a16:creationId xmlns="" xmlns:a16="http://schemas.microsoft.com/office/drawing/2014/main" id="{3C5F4980-629C-A944-8B7B-97E30EEFE022}"/>
              </a:ext>
            </a:extLst>
          </p:cNvPr>
          <p:cNvSpPr/>
          <p:nvPr/>
        </p:nvSpPr>
        <p:spPr>
          <a:xfrm>
            <a:off x="3131840" y="4261624"/>
            <a:ext cx="3816424" cy="1731967"/>
          </a:xfrm>
          <a:prstGeom prst="roundRect">
            <a:avLst>
              <a:gd name="adj" fmla="val 7402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ts val="1000"/>
              </a:spcBef>
              <a:buClr>
                <a:srgbClr val="90C226"/>
              </a:buClr>
              <a:buSzPct val="80000"/>
              <a:defRPr/>
            </a:pPr>
            <a:r>
              <a:rPr lang="ru-RU" sz="1400" dirty="0">
                <a:solidFill>
                  <a:srgbClr val="292D63"/>
                </a:solidFill>
                <a:latin typeface="Bahnschrift SemiLight Condensed" panose="020B0502040204020203" pitchFamily="34" charset="0"/>
              </a:rPr>
              <a:t>«В России они только начинают </a:t>
            </a:r>
            <a:r>
              <a:rPr lang="ru-RU" sz="1400" dirty="0" smtClean="0">
                <a:solidFill>
                  <a:srgbClr val="292D63"/>
                </a:solidFill>
                <a:latin typeface="Bahnschrift SemiLight Condensed" panose="020B0502040204020203" pitchFamily="34" charset="0"/>
              </a:rPr>
              <a:t>развиваться. </a:t>
            </a:r>
            <a:r>
              <a:rPr lang="ru-RU" sz="1400" dirty="0">
                <a:solidFill>
                  <a:srgbClr val="292D63"/>
                </a:solidFill>
                <a:latin typeface="Bahnschrift SemiLight Condensed" panose="020B0502040204020203" pitchFamily="34" charset="0"/>
              </a:rPr>
              <a:t>Всего в рамках программы </a:t>
            </a:r>
            <a:r>
              <a:rPr lang="ru-RU" sz="1400" dirty="0" smtClean="0">
                <a:solidFill>
                  <a:srgbClr val="292D63"/>
                </a:solidFill>
                <a:latin typeface="Bahnschrift SemiLight Condensed" panose="020B0502040204020203" pitchFamily="34" charset="0"/>
              </a:rPr>
              <a:t>на данный момент  создано 17 </a:t>
            </a:r>
            <a:r>
              <a:rPr lang="ru-RU" sz="1400" dirty="0">
                <a:solidFill>
                  <a:srgbClr val="292D63"/>
                </a:solidFill>
                <a:latin typeface="Bahnschrift SemiLight Condensed" panose="020B0502040204020203" pitchFamily="34" charset="0"/>
              </a:rPr>
              <a:t>карбоновых полигонов, охватывающих различные природные экосистемы страны» </a:t>
            </a:r>
            <a:endParaRPr lang="ru-RU" sz="1400" dirty="0" smtClean="0">
              <a:solidFill>
                <a:srgbClr val="292D63"/>
              </a:solidFill>
              <a:latin typeface="Bahnschrift SemiLight Condensed" panose="020B0502040204020203" pitchFamily="34" charset="0"/>
            </a:endParaRPr>
          </a:p>
        </p:txBody>
      </p:sp>
      <p:sp>
        <p:nvSpPr>
          <p:cNvPr id="17" name="Треугольник 7">
            <a:extLst>
              <a:ext uri="{FF2B5EF4-FFF2-40B4-BE49-F238E27FC236}">
                <a16:creationId xmlns="" xmlns:a16="http://schemas.microsoft.com/office/drawing/2014/main" id="{C98AD4D7-028B-414A-8491-31852041F671}"/>
              </a:ext>
            </a:extLst>
          </p:cNvPr>
          <p:cNvSpPr/>
          <p:nvPr/>
        </p:nvSpPr>
        <p:spPr>
          <a:xfrm rot="6809195">
            <a:off x="6910236" y="4717177"/>
            <a:ext cx="307256" cy="399719"/>
          </a:xfrm>
          <a:prstGeom prst="triangle">
            <a:avLst>
              <a:gd name="adj" fmla="val 5393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987019" y="5773039"/>
            <a:ext cx="209171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90C226"/>
              </a:buClr>
              <a:buSzPct val="80000"/>
              <a:defRPr/>
            </a:pPr>
            <a:r>
              <a:rPr lang="ru-RU" sz="1400" b="1" dirty="0">
                <a:solidFill>
                  <a:srgbClr val="292D63"/>
                </a:solidFill>
                <a:latin typeface="Bahnschrift SemiLight Condensed" panose="020B0502040204020203" pitchFamily="34" charset="0"/>
              </a:rPr>
              <a:t>Заместитель Председателя </a:t>
            </a:r>
          </a:p>
          <a:p>
            <a:pPr lvl="0" algn="ctr">
              <a:buClr>
                <a:srgbClr val="90C226"/>
              </a:buClr>
              <a:buSzPct val="80000"/>
              <a:defRPr/>
            </a:pPr>
            <a:r>
              <a:rPr lang="ru-RU" sz="1400" b="1" dirty="0">
                <a:solidFill>
                  <a:srgbClr val="292D63"/>
                </a:solidFill>
                <a:latin typeface="Bahnschrift SemiLight Condensed" panose="020B0502040204020203" pitchFamily="34" charset="0"/>
              </a:rPr>
              <a:t>Правительства </a:t>
            </a:r>
            <a:r>
              <a:rPr lang="ru-RU" sz="1400" b="1" dirty="0" smtClean="0">
                <a:solidFill>
                  <a:srgbClr val="292D63"/>
                </a:solidFill>
                <a:latin typeface="Bahnschrift SemiLight Condensed" panose="020B0502040204020203" pitchFamily="34" charset="0"/>
              </a:rPr>
              <a:t>РФ</a:t>
            </a:r>
            <a:endParaRPr lang="ru-RU" sz="1400" b="1" dirty="0">
              <a:solidFill>
                <a:srgbClr val="292D63"/>
              </a:solidFill>
              <a:latin typeface="Bahnschrift SemiLight Condensed" panose="020B0502040204020203" pitchFamily="34" charset="0"/>
            </a:endParaRPr>
          </a:p>
          <a:p>
            <a:pPr lvl="0" algn="ctr">
              <a:buClr>
                <a:srgbClr val="90C226"/>
              </a:buClr>
              <a:buSzPct val="80000"/>
              <a:defRPr/>
            </a:pPr>
            <a:r>
              <a:rPr lang="ru-RU" sz="1400" b="1" dirty="0">
                <a:solidFill>
                  <a:srgbClr val="292D63"/>
                </a:solidFill>
                <a:latin typeface="Bahnschrift SemiLight Condensed" panose="020B0502040204020203" pitchFamily="34" charset="0"/>
              </a:rPr>
              <a:t>Д.Н. Чернышенко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438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95536" y="0"/>
            <a:ext cx="8748464" cy="1052736"/>
            <a:chOff x="395536" y="0"/>
            <a:chExt cx="8748464" cy="105273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352" y="0"/>
              <a:ext cx="1403648" cy="105273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95536" y="188640"/>
              <a:ext cx="7200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МОЛОДЕЖНЫЙ КАРБОНОВЫЙ</a:t>
              </a:r>
              <a:r>
                <a:rPr lang="en-US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ПОЛИГОН </a:t>
              </a:r>
              <a:endPara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«СЛЕДОВО»</a:t>
              </a: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3999"/>
            <a:ext cx="9144000" cy="416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3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4733649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395536" y="0"/>
            <a:ext cx="8748464" cy="1052736"/>
            <a:chOff x="395536" y="0"/>
            <a:chExt cx="8748464" cy="105273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352" y="0"/>
              <a:ext cx="1403648" cy="105273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95536" y="188640"/>
              <a:ext cx="7200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МОЛОДЕЖНЫЙ КАРБОНОВЫЙ</a:t>
              </a:r>
              <a:r>
                <a:rPr lang="en-US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ПОЛИГОН </a:t>
              </a:r>
              <a:endPara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«СЛЕДОВО»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79512" y="5229200"/>
            <a:ext cx="878497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Исследования на полигонах интенсивного уровня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 типа 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нацелены </a:t>
            </a:r>
            <a:r>
              <a:rPr lang="ru-RU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на оценку взаимосвязей между основными компонентами экосистем в процессах накопления углерода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 возможностями геопространственного моделирования пулов углерода и связанных показателей;  используются данные ДЗЗ высокого и сверхвысокого разрешения: 1- 30 м и беспилотные летательные аппараты (БПЛА, разрешение от 5 до 20 см).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Размеры полигонов 2х2 км.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715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353</Words>
  <Application>Microsoft Office PowerPoint</Application>
  <PresentationFormat>Экран (4:3)</PresentationFormat>
  <Paragraphs>65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Экостанция 1</dc:creator>
  <cp:lastModifiedBy>Экостанция 1</cp:lastModifiedBy>
  <cp:revision>9</cp:revision>
  <dcterms:created xsi:type="dcterms:W3CDTF">2023-09-25T18:31:27Z</dcterms:created>
  <dcterms:modified xsi:type="dcterms:W3CDTF">2023-09-25T19:44:59Z</dcterms:modified>
</cp:coreProperties>
</file>