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52" r:id="rId3"/>
    <p:sldId id="361" r:id="rId4"/>
    <p:sldId id="372" r:id="rId5"/>
    <p:sldId id="373" r:id="rId6"/>
    <p:sldId id="374" r:id="rId7"/>
    <p:sldId id="375" r:id="rId8"/>
    <p:sldId id="376" r:id="rId9"/>
    <p:sldId id="377" r:id="rId10"/>
    <p:sldId id="354" r:id="rId11"/>
  </p:sldIdLst>
  <p:sldSz cx="9144000" cy="5143500" type="screen16x9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886" algn="l" defTabSz="91435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064" algn="l" defTabSz="91435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240" algn="l" defTabSz="91435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418" algn="l" defTabSz="914355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0892D6"/>
    <a:srgbClr val="4A78B2"/>
    <a:srgbClr val="EA5B13"/>
    <a:srgbClr val="165789"/>
    <a:srgbClr val="E75931"/>
    <a:srgbClr val="73C5EC"/>
    <a:srgbClr val="7E9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D0A8D-E2DA-4059-BC26-397E1BFC0DC5}" v="1537" dt="2022-03-16T19:36:55.051"/>
    <p1510:client id="{7B409CD2-A69B-4D66-86A4-D556F38F3090}" v="1095" dt="2022-10-12T12:27:38.290"/>
    <p1510:client id="{C8145FC9-33C1-4A99-94B2-F340ED9237D3}" v="14" dt="2022-03-16T16:22:24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>
      <p:cViewPr>
        <p:scale>
          <a:sx n="110" d="100"/>
          <a:sy n="110" d="100"/>
        </p:scale>
        <p:origin x="-2034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CA77F9-2EDC-4BB0-8155-FDA55B6F0F22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E7FB06-DF10-4C3B-8CE8-D4059DFC8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160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B19A-D8DE-4000-AB8B-3CE24488978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1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3D8D-244C-401E-B1D4-3C58AC34774A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93C7-20A2-4A48-A0B8-E3547C585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8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688E-7339-4295-BD36-93FC9C4F4B04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87FF-F9D5-428F-AED7-A1072A2D95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2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CAE7-B954-4215-99D1-E510629E3CBF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A08F-A44B-4F12-9A87-493A9395E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7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14" y="159791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3" y="2914691"/>
            <a:ext cx="6400800" cy="1314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8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28" y="3305206"/>
            <a:ext cx="7772400" cy="1021556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28" y="2180042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8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91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14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37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5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82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1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13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0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60" indent="0">
              <a:buNone/>
              <a:defRPr sz="1500" b="1"/>
            </a:lvl2pPr>
            <a:lvl3pPr marL="684578" indent="0">
              <a:buNone/>
              <a:defRPr sz="1400" b="1"/>
            </a:lvl3pPr>
            <a:lvl4pPr marL="1026866" indent="0">
              <a:buNone/>
              <a:defRPr sz="1200" b="1"/>
            </a:lvl4pPr>
            <a:lvl5pPr marL="1369154" indent="0">
              <a:buNone/>
              <a:defRPr sz="1200" b="1"/>
            </a:lvl5pPr>
            <a:lvl6pPr marL="1711472" indent="0">
              <a:buNone/>
              <a:defRPr sz="1200" b="1"/>
            </a:lvl6pPr>
            <a:lvl7pPr marL="2053732" indent="0">
              <a:buNone/>
              <a:defRPr sz="1200" b="1"/>
            </a:lvl7pPr>
            <a:lvl8pPr marL="2395991" indent="0">
              <a:buNone/>
              <a:defRPr sz="1200" b="1"/>
            </a:lvl8pPr>
            <a:lvl9pPr marL="273824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96"/>
            <a:ext cx="4040188" cy="296346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60" indent="0">
              <a:buNone/>
              <a:defRPr sz="1500" b="1"/>
            </a:lvl2pPr>
            <a:lvl3pPr marL="684578" indent="0">
              <a:buNone/>
              <a:defRPr sz="1400" b="1"/>
            </a:lvl3pPr>
            <a:lvl4pPr marL="1026866" indent="0">
              <a:buNone/>
              <a:defRPr sz="1200" b="1"/>
            </a:lvl4pPr>
            <a:lvl5pPr marL="1369154" indent="0">
              <a:buNone/>
              <a:defRPr sz="1200" b="1"/>
            </a:lvl5pPr>
            <a:lvl6pPr marL="1711472" indent="0">
              <a:buNone/>
              <a:defRPr sz="1200" b="1"/>
            </a:lvl6pPr>
            <a:lvl7pPr marL="2053732" indent="0">
              <a:buNone/>
              <a:defRPr sz="1200" b="1"/>
            </a:lvl7pPr>
            <a:lvl8pPr marL="2395991" indent="0">
              <a:buNone/>
              <a:defRPr sz="1200" b="1"/>
            </a:lvl8pPr>
            <a:lvl9pPr marL="273824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96"/>
            <a:ext cx="4041775" cy="296346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8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6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80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6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8" y="204791"/>
            <a:ext cx="5111750" cy="43898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43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260" indent="0">
              <a:buNone/>
              <a:defRPr sz="900"/>
            </a:lvl2pPr>
            <a:lvl3pPr marL="684578" indent="0">
              <a:buNone/>
              <a:defRPr sz="800"/>
            </a:lvl3pPr>
            <a:lvl4pPr marL="1026866" indent="0">
              <a:buNone/>
              <a:defRPr sz="800"/>
            </a:lvl4pPr>
            <a:lvl5pPr marL="1369154" indent="0">
              <a:buNone/>
              <a:defRPr sz="800"/>
            </a:lvl5pPr>
            <a:lvl6pPr marL="1711472" indent="0">
              <a:buNone/>
              <a:defRPr sz="800"/>
            </a:lvl6pPr>
            <a:lvl7pPr marL="2053732" indent="0">
              <a:buNone/>
              <a:defRPr sz="800"/>
            </a:lvl7pPr>
            <a:lvl8pPr marL="2395991" indent="0">
              <a:buNone/>
              <a:defRPr sz="800"/>
            </a:lvl8pPr>
            <a:lvl9pPr marL="273824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5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345F-E8AE-407B-92C3-A44662922424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11CC-557C-4222-968B-41D76540D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1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260" indent="0">
              <a:buNone/>
              <a:defRPr sz="2100"/>
            </a:lvl2pPr>
            <a:lvl3pPr marL="684578" indent="0">
              <a:buNone/>
              <a:defRPr sz="1800"/>
            </a:lvl3pPr>
            <a:lvl4pPr marL="1026866" indent="0">
              <a:buNone/>
              <a:defRPr sz="1500"/>
            </a:lvl4pPr>
            <a:lvl5pPr marL="1369154" indent="0">
              <a:buNone/>
              <a:defRPr sz="1500"/>
            </a:lvl5pPr>
            <a:lvl6pPr marL="1711472" indent="0">
              <a:buNone/>
              <a:defRPr sz="1500"/>
            </a:lvl6pPr>
            <a:lvl7pPr marL="2053732" indent="0">
              <a:buNone/>
              <a:defRPr sz="1500"/>
            </a:lvl7pPr>
            <a:lvl8pPr marL="2395991" indent="0">
              <a:buNone/>
              <a:defRPr sz="1500"/>
            </a:lvl8pPr>
            <a:lvl9pPr marL="2738249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9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260" indent="0">
              <a:buNone/>
              <a:defRPr sz="900"/>
            </a:lvl2pPr>
            <a:lvl3pPr marL="684578" indent="0">
              <a:buNone/>
              <a:defRPr sz="800"/>
            </a:lvl3pPr>
            <a:lvl4pPr marL="1026866" indent="0">
              <a:buNone/>
              <a:defRPr sz="800"/>
            </a:lvl4pPr>
            <a:lvl5pPr marL="1369154" indent="0">
              <a:buNone/>
              <a:defRPr sz="800"/>
            </a:lvl5pPr>
            <a:lvl6pPr marL="1711472" indent="0">
              <a:buNone/>
              <a:defRPr sz="800"/>
            </a:lvl6pPr>
            <a:lvl7pPr marL="2053732" indent="0">
              <a:buNone/>
              <a:defRPr sz="800"/>
            </a:lvl7pPr>
            <a:lvl8pPr marL="2395991" indent="0">
              <a:buNone/>
              <a:defRPr sz="800"/>
            </a:lvl8pPr>
            <a:lvl9pPr marL="273824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61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14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F722-95A9-411E-A236-6AAEE24395FF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81BB-05E4-44A2-A121-E12BDCAC1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4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552F-68E2-40CB-8508-E25481906B7A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EFC35-6F0A-4018-8E03-EBB4A101E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14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6E8C-BD31-4457-A0A7-4D3E1C9F9778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81CB-76BF-47DD-9A84-8BE2E016F4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25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65A0-D24B-4443-A147-DCFC998AA347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E2F2-F3BD-4DFD-AC81-68B22DCAC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4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B2AE-AD2A-466B-8B9F-6D6CF978CB99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8C3A-00C1-48C9-9FA1-E00B6DF3F1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5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D708-E0EA-4D12-87FF-173E4AC9BA01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F22D-B281-4126-833C-C76ADC421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19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FF2E-376E-478D-9B00-B6029661F02C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9236-C628-4100-877E-81897E28A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3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EDF0E3-F6C6-4B94-8071-ADEA9FC1766F}" type="datetime1">
              <a:rPr lang="ru-RU" smtClean="0"/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#насевережить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41284-1F82-4E91-A73D-B927BAB369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6028"/>
            <a:ext cx="8229600" cy="857251"/>
          </a:xfrm>
          <a:prstGeom prst="rect">
            <a:avLst/>
          </a:prstGeom>
        </p:spPr>
        <p:txBody>
          <a:bodyPr vert="horz" lIns="91294" tIns="45646" rIns="91294" bIns="4564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00155"/>
            <a:ext cx="8229600" cy="3394472"/>
          </a:xfrm>
          <a:prstGeom prst="rect">
            <a:avLst/>
          </a:prstGeom>
        </p:spPr>
        <p:txBody>
          <a:bodyPr vert="horz" lIns="91294" tIns="45646" rIns="91294" bIns="4564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97"/>
            <a:ext cx="2133600" cy="273844"/>
          </a:xfrm>
          <a:prstGeom prst="rect">
            <a:avLst/>
          </a:prstGeom>
        </p:spPr>
        <p:txBody>
          <a:bodyPr vert="horz" lIns="91294" tIns="45646" rIns="91294" bIns="4564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78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578" fontAlgn="auto">
                <a:spcBef>
                  <a:spcPts val="0"/>
                </a:spcBef>
                <a:spcAft>
                  <a:spcPts val="0"/>
                </a:spcAft>
              </a:pPr>
              <a:t>10.03.2023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14" y="4767297"/>
            <a:ext cx="2895600" cy="273844"/>
          </a:xfrm>
          <a:prstGeom prst="rect">
            <a:avLst/>
          </a:prstGeom>
        </p:spPr>
        <p:txBody>
          <a:bodyPr vert="horz" lIns="91294" tIns="45646" rIns="91294" bIns="4564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78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97"/>
            <a:ext cx="2133600" cy="273844"/>
          </a:xfrm>
          <a:prstGeom prst="rect">
            <a:avLst/>
          </a:prstGeom>
        </p:spPr>
        <p:txBody>
          <a:bodyPr vert="horz" lIns="91294" tIns="45646" rIns="91294" bIns="4564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78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57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457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739" indent="-256739" algn="l" defTabSz="6845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208" indent="-213949" algn="l" defTabSz="68457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36" indent="-171160" algn="l" defTabSz="6845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995" indent="-171160" algn="l" defTabSz="68457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253" indent="-171160" algn="l" defTabSz="68457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572" indent="-171160" algn="l" defTabSz="6845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862" indent="-171160" algn="l" defTabSz="6845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150" indent="-171160" algn="l" defTabSz="6845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468" indent="-171160" algn="l" defTabSz="6845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60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78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66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54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472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32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991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249" algn="l" defTabSz="6845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9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9.pn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30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9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21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9.pn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eg"/><Relationship Id="rId7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961782"/>
            <a:ext cx="9144000" cy="36695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704" rIns="91288" bIns="45704" spcCol="0" rtlCol="0" anchor="ctr"/>
          <a:lstStyle/>
          <a:p>
            <a:pPr algn="ctr" defTabSz="912702"/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2058" name="Подзаголовок 2"/>
          <p:cNvSpPr txBox="1">
            <a:spLocks/>
          </p:cNvSpPr>
          <p:nvPr/>
        </p:nvSpPr>
        <p:spPr bwMode="auto">
          <a:xfrm>
            <a:off x="899591" y="1752444"/>
            <a:ext cx="7742655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Corki Tuscan Rounded" pitchFamily="2" charset="-52"/>
              </a:rPr>
              <a:t>«</a:t>
            </a:r>
            <a:r>
              <a:rPr lang="ru-RU" sz="2800" dirty="0" smtClean="0">
                <a:solidFill>
                  <a:schemeClr val="bg1"/>
                </a:solidFill>
                <a:latin typeface="Corki Tuscan Rounded" pitchFamily="2" charset="-52"/>
              </a:rPr>
              <a:t>СТУДИЯ ЛИЧНОСТНОГО РОСТА «</a:t>
            </a:r>
            <a:r>
              <a:rPr lang="en-US" sz="2800" dirty="0" smtClean="0">
                <a:solidFill>
                  <a:schemeClr val="bg1"/>
                </a:solidFill>
                <a:latin typeface="Corki Tuscan Rounded" pitchFamily="2" charset="-52"/>
              </a:rPr>
              <a:t>NEO-</a:t>
            </a:r>
            <a:r>
              <a:rPr lang="ru-RU" sz="2800" dirty="0" smtClean="0">
                <a:solidFill>
                  <a:schemeClr val="bg1"/>
                </a:solidFill>
                <a:latin typeface="Corki Tuscan Rounded" pitchFamily="2" charset="-52"/>
              </a:rPr>
              <a:t>ФОРМАТ</a:t>
            </a:r>
            <a:r>
              <a:rPr lang="ru-RU" sz="2800" dirty="0" smtClean="0">
                <a:solidFill>
                  <a:schemeClr val="bg1"/>
                </a:solidFill>
                <a:latin typeface="Corki Tuscan Rounded" pitchFamily="2" charset="-52"/>
              </a:rPr>
              <a:t>»: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Corki Tuscan Rounded" pitchFamily="2" charset="-52"/>
              </a:rPr>
              <a:t> СОЗДАНИЕ УСЛОВИЙ ДЛЯ САМОРЕАЛИЗАЦИИ 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Corki Tuscan Rounded" pitchFamily="2" charset="-52"/>
              </a:rPr>
              <a:t> П</a:t>
            </a:r>
            <a:r>
              <a:rPr lang="ru-RU" sz="2800" dirty="0" smtClean="0">
                <a:solidFill>
                  <a:schemeClr val="bg1"/>
                </a:solidFill>
                <a:latin typeface="Corki Tuscan Rounded" pitchFamily="2" charset="-52"/>
              </a:rPr>
              <a:t>ОДРАСТАЮЩЕГО ПОКОЛЕНИЯ</a:t>
            </a:r>
            <a:endParaRPr lang="ru-RU" sz="2800" dirty="0">
              <a:solidFill>
                <a:schemeClr val="bg1"/>
              </a:solidFill>
              <a:latin typeface="Corki Tuscan Rounded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44" y="52980"/>
            <a:ext cx="8974948" cy="746190"/>
          </a:xfrm>
          <a:prstGeom prst="rect">
            <a:avLst/>
          </a:prstGeom>
          <a:noFill/>
        </p:spPr>
        <p:txBody>
          <a:bodyPr wrap="square" lIns="121751" tIns="60875" rIns="121751" bIns="60875" rtlCol="0">
            <a:spAutoFit/>
          </a:bodyPr>
          <a:lstStyle/>
          <a:p>
            <a:pPr defTabSz="912798"/>
            <a:r>
              <a:rPr lang="ru-RU" altLang="ru-RU" sz="20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defTabSz="912798"/>
            <a:r>
              <a:rPr lang="ru-RU" altLang="ru-RU" sz="20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ГОАУСОН «Мончегорский комплексный центр социального обслуживания населения» </a:t>
            </a:r>
          </a:p>
        </p:txBody>
      </p:sp>
      <p:pic>
        <p:nvPicPr>
          <p:cNvPr id="10" name="Picture 5" descr="C:\Users\OR--2\Desktop\Северная вертикаль\презентация\Monchegorsk-_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4" y="143161"/>
            <a:ext cx="396997" cy="5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Спец.соц работе\Desktop\черновики\логотипы\_OU8aCUqL1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6" y="125248"/>
            <a:ext cx="495656" cy="5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90" y="142725"/>
            <a:ext cx="386454" cy="5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58845" y="4074036"/>
            <a:ext cx="2094692" cy="367312"/>
          </a:xfrm>
          <a:prstGeom prst="rect">
            <a:avLst/>
          </a:prstGeom>
          <a:noFill/>
        </p:spPr>
        <p:txBody>
          <a:bodyPr wrap="square" lIns="89138" tIns="44720" rIns="89138" bIns="44720" rtlCol="0">
            <a:spAutoFit/>
          </a:bodyPr>
          <a:lstStyle/>
          <a:p>
            <a:pPr algn="r" defTabSz="890908"/>
            <a:r>
              <a:rPr lang="en-US" dirty="0">
                <a:solidFill>
                  <a:prstClr val="white"/>
                </a:solidFill>
                <a:latin typeface="Corki" pitchFamily="2" charset="-52"/>
              </a:rPr>
              <a:t>#</a:t>
            </a:r>
            <a:r>
              <a:rPr lang="ru-RU" dirty="0">
                <a:solidFill>
                  <a:prstClr val="white"/>
                </a:solidFill>
                <a:latin typeface="Corki"/>
              </a:rPr>
              <a:t>насевережить</a:t>
            </a:r>
          </a:p>
        </p:txBody>
      </p:sp>
    </p:spTree>
    <p:extLst>
      <p:ext uri="{BB962C8B-B14F-4D97-AF65-F5344CB8AC3E}">
        <p14:creationId xmlns:p14="http://schemas.microsoft.com/office/powerpoint/2010/main" val="3673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3785-2166-4645-983A-0C4E22021AB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2" name="TextBox 19"/>
          <p:cNvSpPr txBox="1"/>
          <p:nvPr/>
        </p:nvSpPr>
        <p:spPr>
          <a:xfrm>
            <a:off x="-179163" y="195486"/>
            <a:ext cx="9144001" cy="531552"/>
          </a:xfrm>
          <a:prstGeom prst="rect">
            <a:avLst/>
          </a:prstGeom>
          <a:noFill/>
        </p:spPr>
        <p:txBody>
          <a:bodyPr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СТУДИЯ ЛИЧНОСТНОГО РОСТА «</a:t>
            </a:r>
            <a:r>
              <a:rPr lang="en-US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NEO-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ФОРМАТ» </a:t>
            </a: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</a:t>
            </a: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Corki" pitchFamily="2" charset="-52"/>
              </a:rPr>
              <a:t> </a:t>
            </a:r>
            <a:endParaRPr lang="ru-RU" altLang="ru-RU" dirty="0">
              <a:solidFill>
                <a:srgbClr val="0082C6"/>
              </a:solidFill>
              <a:latin typeface="Corki" pitchFamily="2" charset="-52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80038"/>
            <a:ext cx="4163265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685670"/>
            <a:r>
              <a:rPr lang="ru-RU" altLang="ru-RU" sz="1400" dirty="0" smtClean="0">
                <a:latin typeface="Corki" pitchFamily="50" charset="-52"/>
                <a:ea typeface="Arial Unicode MS" pitchFamily="34" charset="-128"/>
                <a:cs typeface="Times New Roman" panose="02020603050405020304" pitchFamily="18" charset="0"/>
              </a:rPr>
              <a:t>         Цель </a:t>
            </a:r>
            <a:r>
              <a:rPr lang="ru-RU" altLang="ru-RU" sz="1400" dirty="0">
                <a:latin typeface="Corki" pitchFamily="50" charset="-52"/>
                <a:ea typeface="Arial Unicode MS" pitchFamily="34" charset="-128"/>
                <a:cs typeface="Times New Roman" panose="02020603050405020304" pitchFamily="18" charset="0"/>
              </a:rPr>
              <a:t>– создание условий для </a:t>
            </a:r>
            <a:r>
              <a:rPr lang="ru-RU" altLang="ru-RU" sz="1400" dirty="0">
                <a:solidFill>
                  <a:srgbClr val="0070C0"/>
                </a:solidFill>
                <a:latin typeface="Corki" pitchFamily="50" charset="-52"/>
                <a:ea typeface="Arial Unicode MS" pitchFamily="34" charset="-128"/>
                <a:cs typeface="Times New Roman" panose="02020603050405020304" pitchFamily="18" charset="0"/>
              </a:rPr>
              <a:t>предотвращения повторения детьми бедности</a:t>
            </a:r>
            <a:r>
              <a:rPr lang="ru-RU" altLang="ru-RU" sz="1400" dirty="0">
                <a:latin typeface="Corki" pitchFamily="50" charset="-52"/>
                <a:ea typeface="Arial Unicode MS" pitchFamily="34" charset="-128"/>
                <a:cs typeface="Times New Roman" panose="02020603050405020304" pitchFamily="18" charset="0"/>
              </a:rPr>
              <a:t>, как образа жизни, внедрение эффективных подходов по профилактике безнадзорности и социального сиротства на территории муниципального образования города Мончегорска.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4587974"/>
            <a:ext cx="8588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4" y="627534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20"/>
          <p:cNvSpPr>
            <a:spLocks noChangeArrowheads="1"/>
          </p:cNvSpPr>
          <p:nvPr/>
        </p:nvSpPr>
        <p:spPr bwMode="auto">
          <a:xfrm>
            <a:off x="4932040" y="878971"/>
            <a:ext cx="1224136" cy="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 smtClean="0">
                <a:latin typeface="Corki Tuscan Rounded" pitchFamily="2" charset="-52"/>
              </a:rPr>
              <a:t>Дети и подростки в возрасте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>
                <a:latin typeface="Corki Tuscan Rounded" pitchFamily="2" charset="-52"/>
              </a:rPr>
              <a:t>10-18 лет</a:t>
            </a:r>
            <a:endParaRPr lang="ru-RU" sz="1400" dirty="0">
              <a:latin typeface="Corki Tuscan Rounded" pitchFamily="2" charset="-52"/>
            </a:endParaRPr>
          </a:p>
        </p:txBody>
      </p:sp>
      <p:sp>
        <p:nvSpPr>
          <p:cNvPr id="10" name="Прямоугольник 22"/>
          <p:cNvSpPr>
            <a:spLocks noChangeArrowheads="1"/>
          </p:cNvSpPr>
          <p:nvPr/>
        </p:nvSpPr>
        <p:spPr bwMode="auto">
          <a:xfrm>
            <a:off x="4932040" y="1491630"/>
            <a:ext cx="1224136" cy="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 smtClean="0">
                <a:latin typeface="Corki Tuscan Rounded" pitchFamily="2" charset="-52"/>
              </a:rPr>
              <a:t>Семьи с </a:t>
            </a:r>
            <a:r>
              <a:rPr lang="ru-RU" sz="1400" dirty="0" smtClean="0">
                <a:latin typeface="Corki Tuscan Rounded" pitchFamily="2" charset="-52"/>
              </a:rPr>
              <a:t>разными причинами </a:t>
            </a:r>
            <a:r>
              <a:rPr lang="ru-RU" sz="1400" dirty="0" smtClean="0">
                <a:latin typeface="Corki Tuscan Rounded" pitchFamily="2" charset="-52"/>
              </a:rPr>
              <a:t>неблагополучия</a:t>
            </a:r>
            <a:endParaRPr lang="ru-RU" sz="1400" dirty="0">
              <a:latin typeface="Corki Tuscan Rounded" pitchFamily="2" charset="-52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55" y="1044824"/>
            <a:ext cx="6683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8"/>
          <p:cNvSpPr>
            <a:spLocks noChangeArrowheads="1"/>
          </p:cNvSpPr>
          <p:nvPr/>
        </p:nvSpPr>
        <p:spPr bwMode="auto">
          <a:xfrm>
            <a:off x="6668988" y="834851"/>
            <a:ext cx="783332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b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892D6"/>
                </a:solidFill>
                <a:latin typeface="Corki Tuscan Rounded" pitchFamily="2" charset="-52"/>
              </a:rPr>
              <a:t>47</a:t>
            </a:r>
            <a:endParaRPr lang="ru-RU" sz="3200" b="1" dirty="0">
              <a:solidFill>
                <a:srgbClr val="0892D6"/>
              </a:solidFill>
              <a:latin typeface="Corki Tuscan Rounded" pitchFamily="2" charset="-52"/>
            </a:endParaRPr>
          </a:p>
        </p:txBody>
      </p:sp>
      <p:sp>
        <p:nvSpPr>
          <p:cNvPr id="13" name="Прямоугольник 21"/>
          <p:cNvSpPr>
            <a:spLocks noChangeArrowheads="1"/>
          </p:cNvSpPr>
          <p:nvPr/>
        </p:nvSpPr>
        <p:spPr bwMode="auto">
          <a:xfrm>
            <a:off x="6697464" y="1347614"/>
            <a:ext cx="754856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b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892D6"/>
                </a:solidFill>
                <a:latin typeface="Corki Tuscan Rounded" pitchFamily="2" charset="-52"/>
              </a:rPr>
              <a:t>18</a:t>
            </a:r>
            <a:endParaRPr lang="ru-RU" sz="3200" b="1" dirty="0">
              <a:solidFill>
                <a:srgbClr val="0892D6"/>
              </a:solidFill>
              <a:latin typeface="Corki Tuscan Rounded" pitchFamily="2" charset="-52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H="1">
            <a:off x="6444208" y="1177475"/>
            <a:ext cx="19685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 flipH="1">
            <a:off x="6444208" y="1626608"/>
            <a:ext cx="19685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39552" y="1419622"/>
            <a:ext cx="864096" cy="6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dirty="0">
                <a:solidFill>
                  <a:srgbClr val="EA5B13"/>
                </a:solidFill>
                <a:latin typeface="Corki" pitchFamily="2" charset="-52"/>
              </a:rPr>
              <a:t> </a:t>
            </a:r>
            <a:r>
              <a:rPr lang="ru-RU" dirty="0" smtClean="0">
                <a:solidFill>
                  <a:srgbClr val="EA5B13"/>
                </a:solidFill>
                <a:latin typeface="Corki" pitchFamily="2" charset="-52"/>
              </a:rPr>
              <a:t>ЗАДАЧИ:</a:t>
            </a:r>
            <a:endParaRPr lang="ru-RU" dirty="0">
              <a:solidFill>
                <a:srgbClr val="EA5B13"/>
              </a:solidFill>
              <a:latin typeface="Corki" pitchFamily="2" charset="-52"/>
            </a:endParaRPr>
          </a:p>
        </p:txBody>
      </p:sp>
      <p:pic>
        <p:nvPicPr>
          <p:cNvPr id="17" name="Picture 6" descr="C:\Users\Anna\Desktop\14-02-2022_15-21-15\pending-tas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4" y="1759097"/>
            <a:ext cx="233899" cy="23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323528" y="2007595"/>
            <a:ext cx="4536504" cy="250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500" dirty="0" smtClean="0">
                <a:latin typeface="Corki"/>
                <a:cs typeface="Arial"/>
              </a:rPr>
              <a:t>повышение </a:t>
            </a:r>
            <a:r>
              <a:rPr lang="ru-RU" sz="1500" dirty="0">
                <a:latin typeface="Corki"/>
                <a:cs typeface="Arial"/>
              </a:rPr>
              <a:t>финансовой и правовой грамотности целевой аудиторией </a:t>
            </a:r>
            <a:r>
              <a:rPr lang="ru-RU" sz="1500" dirty="0" smtClean="0">
                <a:latin typeface="Corki"/>
                <a:cs typeface="Arial"/>
              </a:rPr>
              <a:t>посредством </a:t>
            </a:r>
            <a:r>
              <a:rPr lang="ru-RU" sz="1500" dirty="0">
                <a:latin typeface="Corki"/>
                <a:cs typeface="Arial"/>
              </a:rPr>
              <a:t>организации тематических обучающих курсов, в том числе с использованием интерактивного комплекса «Финансовая грамотность</a:t>
            </a:r>
            <a:r>
              <a:rPr lang="ru-RU" sz="1500" dirty="0" smtClean="0">
                <a:latin typeface="Corki"/>
                <a:cs typeface="Arial"/>
              </a:rPr>
              <a:t>»;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500" dirty="0" smtClean="0">
                <a:latin typeface="Corki"/>
                <a:cs typeface="Arial"/>
              </a:rPr>
              <a:t>приобретение </a:t>
            </a:r>
            <a:r>
              <a:rPr lang="ru-RU" sz="1500" dirty="0">
                <a:latin typeface="Corki"/>
                <a:cs typeface="Arial"/>
              </a:rPr>
              <a:t>целевой аудиторией </a:t>
            </a:r>
            <a:r>
              <a:rPr lang="ru-RU" sz="1500" dirty="0" smtClean="0">
                <a:latin typeface="Corki"/>
                <a:cs typeface="Arial"/>
              </a:rPr>
              <a:t>знаний </a:t>
            </a:r>
            <a:r>
              <a:rPr lang="ru-RU" sz="1500" dirty="0">
                <a:latin typeface="Corki"/>
                <a:cs typeface="Arial"/>
              </a:rPr>
              <a:t>по основам социального проектирования;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500" dirty="0" smtClean="0">
                <a:latin typeface="Corki"/>
                <a:cs typeface="Arial"/>
              </a:rPr>
              <a:t>повышение </a:t>
            </a:r>
            <a:r>
              <a:rPr lang="ru-RU" sz="1500" dirty="0">
                <a:latin typeface="Corki"/>
                <a:cs typeface="Arial"/>
              </a:rPr>
              <a:t>готовности несовершеннолетних к осуществлению трудовой деятельности, посредством </a:t>
            </a:r>
            <a:r>
              <a:rPr lang="ru-RU" sz="1500" dirty="0" smtClean="0">
                <a:latin typeface="Corki"/>
                <a:cs typeface="Arial"/>
              </a:rPr>
              <a:t>профориентации;</a:t>
            </a:r>
            <a:endParaRPr lang="ru-RU" sz="1500" dirty="0">
              <a:latin typeface="Corki"/>
              <a:cs typeface="Arial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500" dirty="0" smtClean="0">
                <a:latin typeface="Corki"/>
                <a:cs typeface="Arial"/>
              </a:rPr>
              <a:t>укрепление </a:t>
            </a:r>
            <a:r>
              <a:rPr lang="ru-RU" sz="1500" dirty="0">
                <a:latin typeface="Corki"/>
                <a:cs typeface="Arial"/>
              </a:rPr>
              <a:t>психического и эмоционального здоровья детей, совершенствование коммуникативных качеств, повышение самооценки </a:t>
            </a:r>
          </a:p>
        </p:txBody>
      </p:sp>
      <p:pic>
        <p:nvPicPr>
          <p:cNvPr id="1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2148780"/>
            <a:ext cx="1333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2940868"/>
            <a:ext cx="1333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3516932"/>
            <a:ext cx="1333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4011910"/>
            <a:ext cx="1333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883447" y="515465"/>
            <a:ext cx="3432969" cy="3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700" dirty="0" smtClean="0">
                <a:solidFill>
                  <a:srgbClr val="0070C0"/>
                </a:solidFill>
                <a:latin typeface="Corki" pitchFamily="2" charset="-52"/>
              </a:rPr>
              <a:t> УЧАСТНИКИ ПРОЕКТА, ЦЕЛЕВАЯ ГРУППА:</a:t>
            </a:r>
            <a:endParaRPr lang="ru-RU" sz="1700" dirty="0">
              <a:solidFill>
                <a:srgbClr val="0070C0"/>
              </a:solidFill>
              <a:latin typeface="Corki" pitchFamily="2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1320" y="2139702"/>
            <a:ext cx="3505136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     СТАРТ ПРОЕКТА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Corki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2427734"/>
            <a:ext cx="3505136" cy="44049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dirty="0" smtClean="0">
                <a:latin typeface="Corki" pitchFamily="2" charset="-52"/>
              </a:rPr>
              <a:t>     </a:t>
            </a:r>
            <a:r>
              <a:rPr lang="ru-RU" sz="2000" dirty="0" smtClean="0">
                <a:latin typeface="Corki" pitchFamily="2" charset="-52"/>
              </a:rPr>
              <a:t>15</a:t>
            </a:r>
            <a:r>
              <a:rPr lang="ru-RU" sz="2000" dirty="0" smtClean="0">
                <a:latin typeface="Corki" pitchFamily="2" charset="-52"/>
              </a:rPr>
              <a:t>.03.2022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20072" y="2787774"/>
            <a:ext cx="34758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OPSID\Downloads\qr-code (5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92" y="2182966"/>
            <a:ext cx="489535" cy="4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Яковлева\NEO-формат\варианты логотипа\итог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46934"/>
            <a:ext cx="912848" cy="9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83408"/>
            <a:ext cx="325769" cy="2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5027463" y="2877067"/>
            <a:ext cx="3432969" cy="3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700" dirty="0" smtClean="0">
                <a:solidFill>
                  <a:srgbClr val="0070C0"/>
                </a:solidFill>
                <a:latin typeface="Corki" pitchFamily="2" charset="-52"/>
              </a:rPr>
              <a:t>    СТАРТОВЫЕ </a:t>
            </a:r>
            <a:r>
              <a:rPr lang="ru-RU" sz="1700" dirty="0" smtClean="0">
                <a:solidFill>
                  <a:srgbClr val="0070C0"/>
                </a:solidFill>
                <a:latin typeface="Corki" pitchFamily="2" charset="-52"/>
              </a:rPr>
              <a:t>ПОЗИЦИИ ЦЕЛЕВОЙ АУДИТОРИИ:</a:t>
            </a:r>
            <a:endParaRPr lang="ru-RU" sz="1700" dirty="0">
              <a:solidFill>
                <a:srgbClr val="0070C0"/>
              </a:solidFill>
              <a:latin typeface="Corki" pitchFamily="2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3219822"/>
            <a:ext cx="3866724" cy="138499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ru-RU" sz="1400" dirty="0">
                <a:latin typeface="Corki" pitchFamily="50" charset="-52"/>
              </a:rPr>
              <a:t>н</a:t>
            </a:r>
            <a:r>
              <a:rPr lang="ru-RU" sz="1400" dirty="0" smtClean="0">
                <a:latin typeface="Corki" pitchFamily="50" charset="-52"/>
              </a:rPr>
              <a:t>есовершеннолетних владеют начальными знаниями о финансовой грамотности;</a:t>
            </a:r>
          </a:p>
          <a:p>
            <a:r>
              <a:rPr lang="ru-RU" sz="1400" dirty="0">
                <a:latin typeface="Corki" pitchFamily="50" charset="-52"/>
              </a:rPr>
              <a:t>д</a:t>
            </a:r>
            <a:r>
              <a:rPr lang="ru-RU" sz="1400" dirty="0" smtClean="0">
                <a:latin typeface="Corki" pitchFamily="50" charset="-52"/>
              </a:rPr>
              <a:t>етей и подростков могут с уверенностью сказать, кем хотят стать в будущем;</a:t>
            </a:r>
          </a:p>
          <a:p>
            <a:r>
              <a:rPr lang="ru-RU" sz="1400" dirty="0">
                <a:latin typeface="Corki" pitchFamily="50" charset="-52"/>
              </a:rPr>
              <a:t>н</a:t>
            </a:r>
            <a:r>
              <a:rPr lang="ru-RU" sz="1400" dirty="0" smtClean="0">
                <a:latin typeface="Corki" pitchFamily="50" charset="-52"/>
              </a:rPr>
              <a:t>есовершеннолетних имеют представление о понятии «социальное проектирование».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16016" y="3280175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2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5%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orki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6016" y="3723878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15%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orki" pitchFamily="2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6016" y="4144271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10%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orki" pitchFamily="2" charset="-52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99" y="4659982"/>
            <a:ext cx="1269799" cy="3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86" y="2931790"/>
            <a:ext cx="367994" cy="32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3785-2166-4645-983A-0C4E22021AB8}" type="slidenum">
              <a:rPr lang="ru-RU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-179163" y="195486"/>
            <a:ext cx="9144001" cy="531552"/>
          </a:xfrm>
          <a:prstGeom prst="rect">
            <a:avLst/>
          </a:prstGeom>
          <a:noFill/>
        </p:spPr>
        <p:txBody>
          <a:bodyPr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МОДУЛЬ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«Я ПРОЕКТ»: ПЕРСПЕКТИВЫ ЛИЧНОСТНОГО РОСТА </a:t>
            </a: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</a:t>
            </a: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Corki" pitchFamily="2" charset="-52"/>
              </a:rPr>
              <a:t> </a:t>
            </a:r>
            <a:endParaRPr lang="ru-RU" altLang="ru-RU" dirty="0">
              <a:solidFill>
                <a:srgbClr val="0082C6"/>
              </a:solidFill>
              <a:latin typeface="Corki" pitchFamily="2" charset="-52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4587974"/>
            <a:ext cx="8588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99" y="4659982"/>
            <a:ext cx="1269799" cy="3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211960" y="627534"/>
            <a:ext cx="3505136" cy="6155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Corki" pitchFamily="2" charset="-52"/>
              </a:rPr>
              <a:t>     ИЮНЬ 2022 –</a:t>
            </a:r>
          </a:p>
          <a:p>
            <a:r>
              <a:rPr lang="ru-RU" sz="1600" dirty="0">
                <a:solidFill>
                  <a:srgbClr val="0070C0"/>
                </a:solidFill>
                <a:latin typeface="Corki" pitchFamily="2" charset="-52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Corki" pitchFamily="2" charset="-52"/>
              </a:rPr>
              <a:t>    ФЕВРАЛЬ 2023</a:t>
            </a:r>
            <a:endParaRPr lang="ru-RU" sz="1600" dirty="0">
              <a:solidFill>
                <a:srgbClr val="0070C0"/>
              </a:solidFill>
              <a:latin typeface="Corki" pitchFamily="2" charset="-52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12" y="719225"/>
            <a:ext cx="325769" cy="2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7504" y="649600"/>
            <a:ext cx="140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600" dirty="0">
                <a:solidFill>
                  <a:srgbClr val="0070C0"/>
                </a:solidFill>
                <a:latin typeface="Corki" pitchFamily="2" charset="-52"/>
              </a:rPr>
              <a:t>ОРГАНИЗОВАНО И </a:t>
            </a:r>
          </a:p>
          <a:p>
            <a:pPr algn="r">
              <a:lnSpc>
                <a:spcPts val="1800"/>
              </a:lnSpc>
            </a:pPr>
            <a:r>
              <a:rPr lang="ru-RU" sz="1600" dirty="0">
                <a:solidFill>
                  <a:srgbClr val="0070C0"/>
                </a:solidFill>
                <a:latin typeface="Corki" pitchFamily="2" charset="-52"/>
              </a:rPr>
              <a:t>ПРОВЕДЕНО: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700"/>
            <a:ext cx="612453" cy="6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91680" y="880433"/>
            <a:ext cx="1404700" cy="40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4400" dirty="0" smtClean="0">
                <a:solidFill>
                  <a:schemeClr val="accent6"/>
                </a:solidFill>
                <a:latin typeface="Corki" pitchFamily="2" charset="-52"/>
              </a:rPr>
              <a:t>18</a:t>
            </a:r>
            <a:endParaRPr lang="ru-RU" sz="4400" dirty="0">
              <a:solidFill>
                <a:schemeClr val="accent6"/>
              </a:solidFill>
              <a:latin typeface="Corki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9792" y="562784"/>
            <a:ext cx="1404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600" dirty="0">
                <a:latin typeface="Corki" pitchFamily="2" charset="-52"/>
              </a:rPr>
              <a:t>ЗАНЯТИЙ ПО</a:t>
            </a:r>
          </a:p>
          <a:p>
            <a:pPr algn="just">
              <a:lnSpc>
                <a:spcPts val="1800"/>
              </a:lnSpc>
            </a:pPr>
            <a:r>
              <a:rPr lang="ru-RU" sz="1600" dirty="0">
                <a:latin typeface="Corki" pitchFamily="2" charset="-52"/>
              </a:rPr>
              <a:t>НАПРАВЛЕНИЯМ МОДУЛЯ</a:t>
            </a:r>
          </a:p>
        </p:txBody>
      </p:sp>
      <p:pic>
        <p:nvPicPr>
          <p:cNvPr id="2050" name="Picture 2" descr="C:\Users\OPSID\Desktop\закрытие Neo- формат\IMG_04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01" y="2900639"/>
            <a:ext cx="2846080" cy="157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PSID\Desktop\закрытие Neo- формат\IMG_049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55" y="1097670"/>
            <a:ext cx="2836752" cy="156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6"/>
          <p:cNvSpPr/>
          <p:nvPr/>
        </p:nvSpPr>
        <p:spPr>
          <a:xfrm>
            <a:off x="281149" y="1203598"/>
            <a:ext cx="618443" cy="4345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>
                <a:solidFill>
                  <a:schemeClr val="accent6"/>
                </a:solidFill>
                <a:latin typeface="Corki" panose="00000500000000000000" pitchFamily="50" charset="-52"/>
              </a:rPr>
              <a:t>7</a:t>
            </a:r>
            <a:endParaRPr lang="ru-RU" sz="3600" b="0" kern="1200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834" y="1203598"/>
            <a:ext cx="1404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dirty="0" smtClean="0">
                <a:latin typeface="Corki" pitchFamily="2" charset="-52"/>
              </a:rPr>
              <a:t>КОУЧ -ЗАНЯТИЙ</a:t>
            </a:r>
            <a:endParaRPr lang="ru-RU" sz="1400" dirty="0">
              <a:latin typeface="Corki" pitchFamily="2" charset="-52"/>
            </a:endParaRPr>
          </a:p>
        </p:txBody>
      </p:sp>
      <p:sp>
        <p:nvSpPr>
          <p:cNvPr id="16" name="Овал 6"/>
          <p:cNvSpPr/>
          <p:nvPr/>
        </p:nvSpPr>
        <p:spPr>
          <a:xfrm>
            <a:off x="251520" y="1563638"/>
            <a:ext cx="720080" cy="6933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5</a:t>
            </a:r>
            <a:endParaRPr lang="ru-RU" sz="3600" b="0" kern="1200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1563638"/>
            <a:ext cx="16282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 smtClean="0">
                <a:latin typeface="Corki" pitchFamily="2" charset="-52"/>
              </a:rPr>
              <a:t>ЗАНЯТИЙ ПО СОЦИАЛЬНОМУ ПРОЕКТИРОВАНИЮ</a:t>
            </a:r>
            <a:endParaRPr lang="ru-RU" sz="1400" dirty="0">
              <a:latin typeface="Corki" pitchFamily="2" charset="-52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1979712" y="1347614"/>
            <a:ext cx="467508" cy="13876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771800" y="1779662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 smtClean="0">
                <a:latin typeface="Corki" pitchFamily="2" charset="-52"/>
              </a:rPr>
              <a:t>СОЗДАНИЕ ИТОГОВОГО СОЦИАЛЬНОГО ПРОЕКТА УЧАСТНИКАМИ ЗАНЯТИЙ</a:t>
            </a:r>
            <a:endParaRPr lang="ru-RU" sz="1600" dirty="0">
              <a:latin typeface="Corki" pitchFamily="2" charset="-52"/>
            </a:endParaRPr>
          </a:p>
        </p:txBody>
      </p:sp>
      <p:pic>
        <p:nvPicPr>
          <p:cNvPr id="2053" name="Picture 5" descr="C:\Users\OPSID\Desktop\1n-e8KEKSBa8ExbEYem9zF7xSAtXXXDn83uEc3-Al-n4gvUSgyzs_V99mmMvRvaoTvYiLDRJGL3tX6T6Sjqjic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2" y="2139702"/>
            <a:ext cx="520188" cy="52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2" y="1438740"/>
            <a:ext cx="457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947054" y="1563638"/>
            <a:ext cx="2705066" cy="18887"/>
          </a:xfrm>
          <a:prstGeom prst="line">
            <a:avLst/>
          </a:prstGeom>
          <a:ln w="25400" cap="rnd"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47054" y="2552863"/>
            <a:ext cx="2705066" cy="18887"/>
          </a:xfrm>
          <a:prstGeom prst="line">
            <a:avLst/>
          </a:prstGeom>
          <a:ln w="25400" cap="rnd"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1971" y="3243633"/>
            <a:ext cx="3990069" cy="120032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ru-RU" dirty="0">
                <a:latin typeface="Corki" pitchFamily="50" charset="-52"/>
              </a:rPr>
              <a:t>п</a:t>
            </a:r>
            <a:r>
              <a:rPr lang="ru-RU" dirty="0" smtClean="0">
                <a:latin typeface="Corki" pitchFamily="50" charset="-52"/>
              </a:rPr>
              <a:t>овышение интереса к изучению социального </a:t>
            </a:r>
            <a:r>
              <a:rPr lang="ru-RU" dirty="0" smtClean="0">
                <a:latin typeface="Corki" pitchFamily="50" charset="-52"/>
              </a:rPr>
              <a:t>проектированием в дальнейшем;</a:t>
            </a:r>
          </a:p>
          <a:p>
            <a:r>
              <a:rPr lang="ru-RU" dirty="0" smtClean="0">
                <a:latin typeface="Corki" pitchFamily="50" charset="-52"/>
              </a:rPr>
              <a:t>повышение коммуникативных навыков;</a:t>
            </a:r>
            <a:endParaRPr lang="ru-RU" dirty="0" smtClean="0">
              <a:latin typeface="Corki" pitchFamily="50" charset="-52"/>
            </a:endParaRPr>
          </a:p>
          <a:p>
            <a:r>
              <a:rPr lang="ru-RU" dirty="0" smtClean="0">
                <a:latin typeface="Corki" pitchFamily="50" charset="-52"/>
              </a:rPr>
              <a:t>освоение навыка </a:t>
            </a:r>
            <a:r>
              <a:rPr lang="ru-RU" dirty="0" smtClean="0">
                <a:latin typeface="Corki" pitchFamily="50" charset="-52"/>
              </a:rPr>
              <a:t>самопрезентации.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012" y="3280175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70C0"/>
                </a:solidFill>
                <a:latin typeface="Corki" pitchFamily="2" charset="-52"/>
              </a:rPr>
              <a:t>75%</a:t>
            </a:r>
            <a:endParaRPr lang="ru-RU" sz="2400" dirty="0">
              <a:solidFill>
                <a:srgbClr val="0070C0"/>
              </a:solidFill>
              <a:latin typeface="Corki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012" y="3784231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70C0"/>
                </a:solidFill>
                <a:latin typeface="Corki" pitchFamily="2" charset="-52"/>
              </a:rPr>
              <a:t>87%</a:t>
            </a:r>
            <a:endParaRPr lang="ru-RU" sz="2400" dirty="0">
              <a:solidFill>
                <a:srgbClr val="0070C0"/>
              </a:solidFill>
              <a:latin typeface="Corki" pitchFamily="2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2548" y="4072263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70C0"/>
                </a:solidFill>
                <a:latin typeface="Corki" pitchFamily="2" charset="-52"/>
              </a:rPr>
              <a:t>95%</a:t>
            </a:r>
            <a:endParaRPr lang="ru-RU" sz="2400" dirty="0">
              <a:solidFill>
                <a:srgbClr val="0070C0"/>
              </a:solidFill>
              <a:latin typeface="Corki" pitchFamily="2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2984440"/>
            <a:ext cx="244827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dirty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Результативность модуля</a:t>
            </a:r>
            <a:r>
              <a:rPr lang="ru-RU" b="1" dirty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: </a:t>
            </a:r>
            <a:endParaRPr lang="ru-RU" dirty="0">
              <a:latin typeface="Corki" panose="00000500000000000000" pitchFamily="2" charset="-52"/>
              <a:ea typeface="Times New Roman"/>
            </a:endParaRPr>
          </a:p>
          <a:p>
            <a:pPr>
              <a:lnSpc>
                <a:spcPts val="1400"/>
              </a:lnSpc>
              <a:spcAft>
                <a:spcPts val="0"/>
              </a:spcAft>
              <a:tabLst>
                <a:tab pos="414020" algn="l"/>
              </a:tabLst>
            </a:pPr>
            <a:endParaRPr lang="ru-RU" dirty="0">
              <a:latin typeface="Corki" panose="00000500000000000000" pitchFamily="2" charset="-52"/>
              <a:ea typeface="Times New Roman"/>
            </a:endParaRPr>
          </a:p>
        </p:txBody>
      </p:sp>
      <p:pic>
        <p:nvPicPr>
          <p:cNvPr id="32" name="Picture 7" descr="C:\Users\Anna\Desktop\14-02-2022_15-21-15\results.png">
            <a:extLst>
              <a:ext uri="{FF2B5EF4-FFF2-40B4-BE49-F238E27FC236}">
                <a16:creationId xmlns="" xmlns:a16="http://schemas.microsoft.com/office/drawing/2014/main" id="{2F57C368-B072-4ADB-8A8F-C412444B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3" y="2889411"/>
            <a:ext cx="330411" cy="3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644008" y="3389364"/>
            <a:ext cx="1404700" cy="40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4400" dirty="0" smtClean="0">
                <a:solidFill>
                  <a:schemeClr val="accent6"/>
                </a:solidFill>
                <a:latin typeface="Corki" pitchFamily="2" charset="-52"/>
              </a:rPr>
              <a:t>24</a:t>
            </a:r>
            <a:endParaRPr lang="ru-RU" sz="4400" dirty="0">
              <a:solidFill>
                <a:schemeClr val="accent6"/>
              </a:solidFill>
              <a:latin typeface="Corki" pitchFamily="2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3968" y="3659128"/>
            <a:ext cx="15464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dirty="0" smtClean="0">
                <a:latin typeface="Corki" pitchFamily="2" charset="-52"/>
              </a:rPr>
              <a:t>НЕСОВЕРШЕННОЛЕТНИХ, ПРИНЯВШИХ УЧАСТИЕ В РАБОТЕ МОДУЛЯ</a:t>
            </a:r>
            <a:endParaRPr lang="ru-RU" sz="1400" dirty="0">
              <a:latin typeface="Corki" pitchFamily="2" charset="-52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68" y="3105100"/>
            <a:ext cx="524388" cy="61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 descr="Z:\Яковлева\NEO-формат\варианты логотипа\итог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14" y="62725"/>
            <a:ext cx="840424" cy="8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вал 6"/>
          <p:cNvSpPr/>
          <p:nvPr/>
        </p:nvSpPr>
        <p:spPr>
          <a:xfrm>
            <a:off x="251520" y="2147066"/>
            <a:ext cx="720080" cy="6933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>
                <a:solidFill>
                  <a:schemeClr val="accent6"/>
                </a:solidFill>
                <a:latin typeface="Corki" panose="00000500000000000000" pitchFamily="50" charset="-52"/>
              </a:rPr>
              <a:t>6</a:t>
            </a:r>
            <a:endParaRPr lang="ru-RU" sz="3600" b="0" kern="1200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3568" y="2341342"/>
            <a:ext cx="1404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dirty="0" smtClean="0">
                <a:latin typeface="Corki" pitchFamily="2" charset="-52"/>
              </a:rPr>
              <a:t>ТРЕНИНГОВ</a:t>
            </a:r>
            <a:endParaRPr lang="ru-RU" sz="1400" dirty="0">
              <a:latin typeface="Corki" pitchFamily="2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9992" y="2984440"/>
            <a:ext cx="244827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Охват:</a:t>
            </a:r>
            <a:endParaRPr lang="ru-RU" dirty="0" smtClean="0">
              <a:latin typeface="Corki" panose="00000500000000000000" pitchFamily="2" charset="-52"/>
              <a:ea typeface="Times New Roman"/>
            </a:endParaRPr>
          </a:p>
          <a:p>
            <a:pPr>
              <a:lnSpc>
                <a:spcPts val="1400"/>
              </a:lnSpc>
              <a:spcAft>
                <a:spcPts val="0"/>
              </a:spcAft>
              <a:tabLst>
                <a:tab pos="414020" algn="l"/>
              </a:tabLst>
            </a:pPr>
            <a:endParaRPr lang="ru-RU" dirty="0">
              <a:latin typeface="Corki" panose="00000500000000000000" pitchFamily="2" charset="-52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74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3785-2166-4645-983A-0C4E22021AB8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2" name="TextBox 19"/>
          <p:cNvSpPr txBox="1"/>
          <p:nvPr/>
        </p:nvSpPr>
        <p:spPr>
          <a:xfrm>
            <a:off x="-179163" y="195486"/>
            <a:ext cx="9144001" cy="531552"/>
          </a:xfrm>
          <a:prstGeom prst="rect">
            <a:avLst/>
          </a:prstGeom>
          <a:noFill/>
        </p:spPr>
        <p:txBody>
          <a:bodyPr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МОДУЛЬ «ИМЕЮ ПРАВО ЗНАТЬ»: ФИНАНСОВАЯ ГРАМОТНОСТЬ И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ПРАВО </a:t>
            </a:r>
            <a:r>
              <a:rPr lang="ru-RU" sz="2000" dirty="0">
                <a:solidFill>
                  <a:srgbClr val="0082C6"/>
                </a:solidFill>
                <a:latin typeface="Corki" pitchFamily="2" charset="-52"/>
              </a:rPr>
              <a:t>―</a:t>
            </a:r>
            <a:endParaRPr lang="ru-RU" sz="2000" dirty="0" smtClean="0">
              <a:solidFill>
                <a:srgbClr val="0082C6"/>
              </a:solidFill>
              <a:latin typeface="Corki" pitchFamily="2" charset="-52"/>
              <a:cs typeface="+mn-cs"/>
            </a:endParaRP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Corki" pitchFamily="2" charset="-52"/>
              </a:rPr>
              <a:t> </a:t>
            </a:r>
            <a:endParaRPr lang="ru-RU" altLang="ru-RU" dirty="0">
              <a:solidFill>
                <a:srgbClr val="0082C6"/>
              </a:solidFill>
              <a:latin typeface="Corki" pitchFamily="2" charset="-52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4587974"/>
            <a:ext cx="8588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33" y="4659982"/>
            <a:ext cx="1269799" cy="3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Z:\2022\мероприятия на сайт\23.05.2022 Час познаний Деньги что это такое\20220523_164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07898"/>
            <a:ext cx="1346882" cy="111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2022\мероприятия на сайт\квест-игра 20.06.2022\на сайт\20220626_190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11" y="14813110"/>
            <a:ext cx="4937128" cy="37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2022\мероприятия на сайт\17.08.2022 квест-игра три копейки\1660912123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78" y="856784"/>
            <a:ext cx="2088232" cy="265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2022\мероприятия на сайт\интеллектуальная игра\IMG_20221023_1158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12667"/>
            <a:ext cx="1346881" cy="149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79512" y="633595"/>
            <a:ext cx="5112568" cy="90467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03649" y="638732"/>
            <a:ext cx="1872208" cy="996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5128" rIns="13512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latin typeface="Corki" panose="00000500000000000000" pitchFamily="50" charset="-52"/>
              </a:rPr>
              <a:t>ТЕОРЕТИЧЕСКИХ ЗАНЯТИЙ ПО ФИНАНСОВОЙ ГРАМОТНОСТИ</a:t>
            </a:r>
            <a:endParaRPr lang="ru-RU" sz="1700" kern="1200" dirty="0">
              <a:latin typeface="Corki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0913" y="627534"/>
            <a:ext cx="881167" cy="996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5128" rIns="13512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latin typeface="Corki" panose="00000500000000000000" pitchFamily="50" charset="-52"/>
              </a:rPr>
              <a:t>ДЕТЕЙ ПРИНЯЛИ УЧАСТИЕ</a:t>
            </a:r>
            <a:endParaRPr lang="ru-RU" sz="1700" kern="1200" dirty="0">
              <a:latin typeface="Corki" panose="00000500000000000000" pitchFamily="50" charset="-52"/>
            </a:endParaRPr>
          </a:p>
        </p:txBody>
      </p:sp>
      <p:sp>
        <p:nvSpPr>
          <p:cNvPr id="21" name="Овал 6"/>
          <p:cNvSpPr/>
          <p:nvPr/>
        </p:nvSpPr>
        <p:spPr>
          <a:xfrm>
            <a:off x="623282" y="733762"/>
            <a:ext cx="852374" cy="8045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17</a:t>
            </a:r>
            <a:endParaRPr lang="ru-RU" sz="5400" b="0" kern="1200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24" name="Овал 6"/>
          <p:cNvSpPr/>
          <p:nvPr/>
        </p:nvSpPr>
        <p:spPr>
          <a:xfrm>
            <a:off x="3651404" y="727038"/>
            <a:ext cx="704572" cy="7045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0" kern="12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45</a:t>
            </a:r>
            <a:endParaRPr lang="ru-RU" sz="5400" b="0" kern="1200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8" y="791565"/>
            <a:ext cx="598856" cy="5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16" y="733763"/>
            <a:ext cx="524388" cy="61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512" y="3684973"/>
            <a:ext cx="8928992" cy="830993"/>
          </a:xfrm>
          <a:prstGeom prst="rect">
            <a:avLst/>
          </a:prstGeom>
          <a:noFill/>
        </p:spPr>
        <p:txBody>
          <a:bodyPr wrap="square" lIns="91314" tIns="45718" rIns="91314" bIns="45718" rtlCol="0">
            <a:spAutoFit/>
          </a:bodyPr>
          <a:lstStyle/>
          <a:p>
            <a:pPr algn="just" defTabSz="912972"/>
            <a:r>
              <a:rPr lang="ru-RU" sz="1600" dirty="0" smtClean="0">
                <a:latin typeface="Corki" panose="00000500000000000000" pitchFamily="2" charset="-52"/>
              </a:rPr>
              <a:t>Участниками </a:t>
            </a:r>
            <a:r>
              <a:rPr lang="ru-RU" sz="1600" dirty="0">
                <a:latin typeface="Corki" panose="00000500000000000000" pitchFamily="2" charset="-52"/>
              </a:rPr>
              <a:t>с помощью специалистов проекта с применением полученных знаний и умений в области финансовой грамотности </a:t>
            </a:r>
            <a:r>
              <a:rPr lang="ru-RU" sz="1600" dirty="0" smtClean="0">
                <a:latin typeface="Corki" panose="00000500000000000000" pitchFamily="2" charset="-52"/>
              </a:rPr>
              <a:t>на </a:t>
            </a:r>
            <a:r>
              <a:rPr lang="ru-RU" sz="1600" dirty="0">
                <a:latin typeface="Corki" panose="00000500000000000000" pitchFamily="2" charset="-52"/>
              </a:rPr>
              <a:t>базе мультстудии учреждения «Маленький актер» </a:t>
            </a:r>
            <a:r>
              <a:rPr lang="ru-RU" sz="1600" dirty="0" smtClean="0">
                <a:latin typeface="Corki" panose="00000500000000000000" pitchFamily="2" charset="-52"/>
              </a:rPr>
              <a:t>создан </a:t>
            </a:r>
            <a:r>
              <a:rPr lang="ru-RU" sz="1600" dirty="0" smtClean="0">
                <a:solidFill>
                  <a:srgbClr val="0070C0"/>
                </a:solidFill>
                <a:latin typeface="Corki" panose="00000500000000000000" pitchFamily="2" charset="-52"/>
              </a:rPr>
              <a:t>обучающий </a:t>
            </a:r>
            <a:r>
              <a:rPr lang="ru-RU" sz="1600" dirty="0" smtClean="0">
                <a:solidFill>
                  <a:srgbClr val="0070C0"/>
                </a:solidFill>
                <a:latin typeface="Corki" panose="00000500000000000000" pitchFamily="2" charset="-52"/>
              </a:rPr>
              <a:t>мультипликационный  фильм </a:t>
            </a:r>
            <a:endParaRPr lang="ru-RU" sz="1600" dirty="0" smtClean="0">
              <a:solidFill>
                <a:srgbClr val="0070C0"/>
              </a:solidFill>
              <a:latin typeface="Corki" panose="00000500000000000000" pitchFamily="2" charset="-52"/>
            </a:endParaRPr>
          </a:p>
          <a:p>
            <a:pPr algn="just" defTabSz="912972"/>
            <a:r>
              <a:rPr lang="ru-RU" sz="1600" dirty="0" smtClean="0">
                <a:latin typeface="Corki" panose="00000500000000000000" pitchFamily="2" charset="-52"/>
              </a:rPr>
              <a:t>«</a:t>
            </a:r>
            <a:r>
              <a:rPr lang="ru-RU" sz="1600" dirty="0">
                <a:latin typeface="Corki" panose="00000500000000000000" pitchFamily="2" charset="-52"/>
              </a:rPr>
              <a:t>Приключение маленького принца в стране финансов</a:t>
            </a:r>
            <a:r>
              <a:rPr lang="ru-RU" sz="1600" dirty="0" smtClean="0">
                <a:latin typeface="Corki" panose="00000500000000000000" pitchFamily="2" charset="-52"/>
              </a:rPr>
              <a:t>».</a:t>
            </a:r>
            <a:endParaRPr lang="ru-RU" sz="1600" dirty="0" smtClean="0">
              <a:latin typeface="Corki" panose="00000500000000000000" pitchFamily="2" charset="-52"/>
            </a:endParaRPr>
          </a:p>
        </p:txBody>
      </p:sp>
      <p:pic>
        <p:nvPicPr>
          <p:cNvPr id="1029" name="Picture 5" descr="C:\Users\OPSID\Desktop\книга сценариев\изображения\рисунок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7" y="1542711"/>
            <a:ext cx="1487522" cy="20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619672" y="1699205"/>
            <a:ext cx="3505136" cy="44049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95 % </a:t>
            </a:r>
            <a:r>
              <a:rPr lang="ru-RU" dirty="0" smtClean="0">
                <a:solidFill>
                  <a:schemeClr val="accent1"/>
                </a:solidFill>
                <a:latin typeface="Corki" pitchFamily="2" charset="-52"/>
              </a:rPr>
              <a:t>НЕСОВЕРШЕННОЛЕТНИХ,</a:t>
            </a:r>
            <a:endParaRPr lang="ru-RU" dirty="0">
              <a:solidFill>
                <a:schemeClr val="accent1"/>
              </a:solidFill>
              <a:latin typeface="Corki" pitchFamily="2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9672" y="1995686"/>
            <a:ext cx="5774645" cy="36932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orki" panose="00000500000000000000" pitchFamily="2" charset="-52"/>
              </a:rPr>
              <a:t>у</a:t>
            </a:r>
            <a:r>
              <a:rPr lang="ru-RU" sz="1600" dirty="0" smtClean="0">
                <a:solidFill>
                  <a:prstClr val="black"/>
                </a:solidFill>
                <a:latin typeface="Corki" panose="00000500000000000000" pitchFamily="2" charset="-52"/>
              </a:rPr>
              <a:t>спешно освоивших основы финансовой грамотности</a:t>
            </a:r>
            <a:endParaRPr lang="ru-RU" sz="1600" dirty="0">
              <a:solidFill>
                <a:prstClr val="black"/>
              </a:solidFill>
              <a:latin typeface="Corki" panose="00000500000000000000" pitchFamily="2" charset="-52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72293" y="2427717"/>
            <a:ext cx="3625141" cy="11331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583124" y="2583944"/>
            <a:ext cx="140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EA5B13"/>
                </a:solidFill>
                <a:latin typeface="Corki" pitchFamily="2" charset="-52"/>
              </a:rPr>
              <a:t>ТЕМЫ ЗАНЯТИЙ:</a:t>
            </a:r>
            <a:endParaRPr lang="ru-RU" sz="2000" dirty="0">
              <a:solidFill>
                <a:srgbClr val="EA5B13"/>
              </a:solidFill>
              <a:latin typeface="Corki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80356" y="2427734"/>
            <a:ext cx="2411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Corki" panose="00000500000000000000" pitchFamily="2" charset="-52"/>
              </a:rPr>
              <a:t>«Я – гражданин России», «Незнание законов не освобождает от ответственности» «Мои права – мои обязанности», «Формат работы-самозанятый</a:t>
            </a:r>
            <a:r>
              <a:rPr lang="ru-RU" sz="1400" dirty="0" smtClean="0">
                <a:latin typeface="Corki" panose="00000500000000000000" pitchFamily="2" charset="-52"/>
              </a:rPr>
              <a:t>» и </a:t>
            </a:r>
            <a:r>
              <a:rPr lang="ru-RU" sz="1400" dirty="0" smtClean="0">
                <a:latin typeface="Corki" panose="00000500000000000000" pitchFamily="2" charset="-52"/>
              </a:rPr>
              <a:t>другие.</a:t>
            </a:r>
            <a:endParaRPr lang="ru-RU" sz="1400" dirty="0">
              <a:latin typeface="Corki" panose="00000500000000000000" pitchFamily="2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4" y="2499742"/>
            <a:ext cx="5524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 descr="Z:\Яковлева\NEO-формат\варианты логотипа\итог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36" y="5909"/>
            <a:ext cx="797074" cy="7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3785-2166-4645-983A-0C4E22021AB8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2" name="TextBox 19"/>
          <p:cNvSpPr txBox="1"/>
          <p:nvPr/>
        </p:nvSpPr>
        <p:spPr>
          <a:xfrm>
            <a:off x="-179163" y="195486"/>
            <a:ext cx="9144001" cy="531552"/>
          </a:xfrm>
          <a:prstGeom prst="rect">
            <a:avLst/>
          </a:prstGeom>
          <a:noFill/>
        </p:spPr>
        <p:txBody>
          <a:bodyPr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МОДУЛЬ «ВЗГЛЯД В БУДУЩЕЕ»: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ПРОФОРИЕНТАЦИЯ </a:t>
            </a:r>
            <a:r>
              <a:rPr lang="ru-RU" sz="2000" dirty="0">
                <a:solidFill>
                  <a:srgbClr val="0082C6"/>
                </a:solidFill>
                <a:latin typeface="Corki" pitchFamily="2" charset="-52"/>
              </a:rPr>
              <a:t>― </a:t>
            </a:r>
            <a:endParaRPr lang="ru-RU" sz="2000" dirty="0" smtClean="0">
              <a:solidFill>
                <a:srgbClr val="0082C6"/>
              </a:solidFill>
              <a:latin typeface="Corki" pitchFamily="2" charset="-52"/>
              <a:cs typeface="+mn-cs"/>
            </a:endParaRP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Corki" pitchFamily="2" charset="-52"/>
              </a:rPr>
              <a:t> </a:t>
            </a:r>
            <a:endParaRPr lang="ru-RU" altLang="ru-RU" dirty="0">
              <a:solidFill>
                <a:srgbClr val="0082C6"/>
              </a:solidFill>
              <a:latin typeface="Corki" pitchFamily="2" charset="-52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4587974"/>
            <a:ext cx="8588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33" y="4659982"/>
            <a:ext cx="1269799" cy="3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Z:\2022\мероприятия на сайт\квест-игра 20.06.2022\на сайт\20220626_19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11" y="14813110"/>
            <a:ext cx="4937128" cy="37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9512" y="2355726"/>
            <a:ext cx="4104456" cy="1046432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dirty="0" smtClean="0">
                <a:solidFill>
                  <a:srgbClr val="0070C0"/>
                </a:solidFill>
                <a:latin typeface="Corki" pitchFamily="2" charset="-52"/>
              </a:rPr>
              <a:t>ИГРОВОЕ </a:t>
            </a:r>
            <a:r>
              <a:rPr lang="ru-RU" dirty="0" smtClean="0">
                <a:solidFill>
                  <a:srgbClr val="0070C0"/>
                </a:solidFill>
                <a:latin typeface="Corki" pitchFamily="2" charset="-52"/>
              </a:rPr>
              <a:t>МЕРОПРИЯТИЕ, ОРГАНИЗОВАННОЕ </a:t>
            </a:r>
            <a:r>
              <a:rPr lang="ru-RU" dirty="0" smtClean="0">
                <a:solidFill>
                  <a:srgbClr val="0070C0"/>
                </a:solidFill>
                <a:latin typeface="Corki" pitchFamily="2" charset="-52"/>
              </a:rPr>
              <a:t>НА БАЗЕ КАДРОВОГО ЦЕНТРА ГОРОДА  – </a:t>
            </a:r>
          </a:p>
          <a:p>
            <a:pPr algn="ctr">
              <a:lnSpc>
                <a:spcPts val="2400"/>
              </a:lnSpc>
            </a:pPr>
            <a:r>
              <a:rPr lang="ru-RU" dirty="0" smtClean="0">
                <a:solidFill>
                  <a:srgbClr val="0070C0"/>
                </a:solidFill>
                <a:latin typeface="Corki" pitchFamily="2" charset="-52"/>
              </a:rPr>
              <a:t>«ОТ РЕЗЮМЕ ДО ТРУДОУСТРОЙСТВА»</a:t>
            </a:r>
            <a:endParaRPr lang="ru-RU" dirty="0">
              <a:solidFill>
                <a:srgbClr val="0070C0"/>
              </a:solidFill>
              <a:latin typeface="Corki" pitchFamily="2" charset="-52"/>
            </a:endParaRPr>
          </a:p>
        </p:txBody>
      </p:sp>
      <p:pic>
        <p:nvPicPr>
          <p:cNvPr id="3074" name="Picture 2" descr="C:\Users\OPSID\Desktop\закрытие Neo- формат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2408"/>
            <a:ext cx="1843462" cy="10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PSID\Desktop\закрытие Neo- формат\БезымянныйЭ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02408"/>
            <a:ext cx="1872208" cy="104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79512" y="633595"/>
            <a:ext cx="4213325" cy="157811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6"/>
          <p:cNvSpPr/>
          <p:nvPr/>
        </p:nvSpPr>
        <p:spPr>
          <a:xfrm>
            <a:off x="683568" y="555526"/>
            <a:ext cx="882254" cy="10813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14</a:t>
            </a:r>
            <a:endParaRPr lang="ru-RU" sz="4800" b="0" kern="1200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31" name="Овал 6"/>
          <p:cNvSpPr/>
          <p:nvPr/>
        </p:nvSpPr>
        <p:spPr>
          <a:xfrm>
            <a:off x="771084" y="1507138"/>
            <a:ext cx="704572" cy="7045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39</a:t>
            </a:r>
            <a:endParaRPr lang="ru-RU" sz="4800" b="0" kern="1200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75656" y="639956"/>
            <a:ext cx="2808312" cy="996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5128" rIns="13512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Corki" panose="00000500000000000000" pitchFamily="50" charset="-52"/>
              </a:rPr>
              <a:t>ЗАНЯТИЙ, НАПРАВЛЕННЫХ НА ПРОФЕССИОНАЛЬНУЮ ОРИЕНТАЦИЮ НЕСОВЕРШЕННОЛЕТНИХ</a:t>
            </a:r>
            <a:endParaRPr lang="ru-RU" sz="1800" kern="1200" dirty="0">
              <a:latin typeface="Corki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75656" y="1347614"/>
            <a:ext cx="2808312" cy="996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5128" rIns="13512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Corki" panose="00000500000000000000" pitchFamily="50" charset="-52"/>
              </a:rPr>
              <a:t>НЕСОВЕРШЕННОЛЕТНИХ, ПРИНЯВШИХ УЧАСТИЕ</a:t>
            </a:r>
            <a:endParaRPr lang="ru-RU" sz="1800" kern="1200" dirty="0">
              <a:latin typeface="Corki" panose="00000500000000000000" pitchFamily="50" charset="-5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7038"/>
            <a:ext cx="679127" cy="58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9716"/>
            <a:ext cx="606761" cy="65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4644008" y="3592056"/>
            <a:ext cx="4123879" cy="9239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716016" y="3592056"/>
            <a:ext cx="140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EA5B13"/>
                </a:solidFill>
                <a:latin typeface="Corki" pitchFamily="2" charset="-52"/>
              </a:rPr>
              <a:t>ТЕМЫ ЗАНЯТИЙ:</a:t>
            </a:r>
            <a:endParaRPr lang="ru-RU" sz="2000" dirty="0">
              <a:solidFill>
                <a:srgbClr val="EA5B13"/>
              </a:solidFill>
              <a:latin typeface="Corki" pitchFamily="2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2160" y="3561859"/>
            <a:ext cx="2665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Corki" panose="00000500000000000000" pitchFamily="2" charset="-52"/>
              </a:rPr>
              <a:t>«Подготовка к собеседованию», «Основные этапы трудоустройства», «Моя будущая профессия», квест-игра «По дорогам разных профессий» и </a:t>
            </a:r>
            <a:r>
              <a:rPr lang="ru-RU" sz="1400" dirty="0" smtClean="0">
                <a:latin typeface="Corki" panose="00000500000000000000" pitchFamily="2" charset="-52"/>
              </a:rPr>
              <a:t>другие. </a:t>
            </a:r>
            <a:endParaRPr lang="ru-RU" sz="1400" dirty="0">
              <a:latin typeface="Corki" panose="00000500000000000000" pitchFamily="2" charset="-52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3878"/>
            <a:ext cx="504056" cy="5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Z:\2022\мероприятия на сайт\Квест 11.05.2022\IMG_02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4" y="640444"/>
            <a:ext cx="2281650" cy="14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314" y="2502648"/>
            <a:ext cx="5213310" cy="1077214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ru-RU" sz="1600" dirty="0">
                <a:latin typeface="Corki" pitchFamily="50" charset="-52"/>
              </a:rPr>
              <a:t>п</a:t>
            </a:r>
            <a:r>
              <a:rPr lang="ru-RU" sz="1600" dirty="0" smtClean="0">
                <a:latin typeface="Corki" pitchFamily="50" charset="-52"/>
              </a:rPr>
              <a:t>овышение мотивации к выбору будущей профессии</a:t>
            </a:r>
            <a:r>
              <a:rPr lang="ru-RU" sz="1600" dirty="0" smtClean="0">
                <a:latin typeface="Corki" pitchFamily="50" charset="-52"/>
              </a:rPr>
              <a:t>;</a:t>
            </a:r>
            <a:endParaRPr lang="ru-RU" sz="1600" dirty="0" smtClean="0">
              <a:latin typeface="Corki" pitchFamily="50" charset="-52"/>
            </a:endParaRPr>
          </a:p>
          <a:p>
            <a:r>
              <a:rPr lang="ru-RU" sz="1600" dirty="0">
                <a:latin typeface="Corki" pitchFamily="50" charset="-52"/>
              </a:rPr>
              <a:t>в</a:t>
            </a:r>
            <a:r>
              <a:rPr lang="ru-RU" sz="1600" dirty="0" smtClean="0">
                <a:latin typeface="Corki" pitchFamily="50" charset="-52"/>
              </a:rPr>
              <a:t>ыявление интересов и способностей к определенному </a:t>
            </a:r>
          </a:p>
          <a:p>
            <a:r>
              <a:rPr lang="ru-RU" sz="1600" dirty="0" smtClean="0">
                <a:latin typeface="Corki" pitchFamily="50" charset="-52"/>
              </a:rPr>
              <a:t>виду профессиональной деятельности;</a:t>
            </a:r>
          </a:p>
          <a:p>
            <a:r>
              <a:rPr lang="ru-RU" sz="1600" dirty="0">
                <a:latin typeface="Corki" pitchFamily="50" charset="-52"/>
              </a:rPr>
              <a:t>о</a:t>
            </a:r>
            <a:r>
              <a:rPr lang="ru-RU" sz="1600" dirty="0" smtClean="0">
                <a:latin typeface="Corki" pitchFamily="50" charset="-52"/>
              </a:rPr>
              <a:t>пределение ценностных и жизненных </a:t>
            </a:r>
            <a:r>
              <a:rPr lang="ru-RU" sz="1600" dirty="0" smtClean="0">
                <a:latin typeface="Corki" pitchFamily="50" charset="-52"/>
              </a:rPr>
              <a:t>ориентиров.</a:t>
            </a:r>
            <a:endParaRPr lang="ru-RU" sz="1600" dirty="0" smtClean="0">
              <a:latin typeface="Corki" pitchFamily="50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26476" y="2416079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70%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ki" pitchFamily="2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26476" y="2704111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97%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ki" pitchFamily="2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54468" y="3208167"/>
            <a:ext cx="1053636" cy="4437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100%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ki" pitchFamily="2" charset="-52"/>
            </a:endParaRPr>
          </a:p>
        </p:txBody>
      </p:sp>
      <p:pic>
        <p:nvPicPr>
          <p:cNvPr id="47" name="Picture 3" descr="Z:\Яковлева\NEO-формат\варианты логотипа\итог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26" y="0"/>
            <a:ext cx="797074" cy="7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Z:\2022\мероприятия на сайт\Я потребитель\photo_2022-11-22_08-55-57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3595"/>
            <a:ext cx="1684918" cy="143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nna\Desktop\14-02-2022_15-21-15\results.png">
            <a:extLst>
              <a:ext uri="{FF2B5EF4-FFF2-40B4-BE49-F238E27FC236}">
                <a16:creationId xmlns="" xmlns:a16="http://schemas.microsoft.com/office/drawing/2014/main" id="{2F57C368-B072-4ADB-8A8F-C412444B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55" y="2223609"/>
            <a:ext cx="276133" cy="2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436096" y="2264360"/>
            <a:ext cx="244827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600" dirty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Результативность</a:t>
            </a:r>
            <a:r>
              <a:rPr lang="ru-RU" dirty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 модуля</a:t>
            </a:r>
            <a:r>
              <a:rPr lang="ru-RU" b="1" dirty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: </a:t>
            </a:r>
            <a:endParaRPr lang="ru-RU" dirty="0">
              <a:latin typeface="Corki" panose="00000500000000000000" pitchFamily="2" charset="-52"/>
              <a:ea typeface="Times New Roman"/>
            </a:endParaRPr>
          </a:p>
          <a:p>
            <a:pPr>
              <a:lnSpc>
                <a:spcPts val="1400"/>
              </a:lnSpc>
              <a:spcAft>
                <a:spcPts val="0"/>
              </a:spcAft>
              <a:tabLst>
                <a:tab pos="414020" algn="l"/>
              </a:tabLst>
            </a:pPr>
            <a:endParaRPr lang="ru-RU" dirty="0">
              <a:latin typeface="Corki" panose="00000500000000000000" pitchFamily="2" charset="-52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52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3785-2166-4645-983A-0C4E22021AB8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2" name="TextBox 19"/>
          <p:cNvSpPr txBox="1"/>
          <p:nvPr/>
        </p:nvSpPr>
        <p:spPr>
          <a:xfrm>
            <a:off x="-179163" y="195486"/>
            <a:ext cx="9144001" cy="531552"/>
          </a:xfrm>
          <a:prstGeom prst="rect">
            <a:avLst/>
          </a:prstGeom>
          <a:noFill/>
        </p:spPr>
        <p:txBody>
          <a:bodyPr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МОДУЛЬ «ВЗГЛЯД В БУДУЩЕЕ»: ЭКСКУРСИИ </a:t>
            </a:r>
            <a:r>
              <a:rPr lang="ru-RU" sz="2000" dirty="0">
                <a:solidFill>
                  <a:srgbClr val="0082C6"/>
                </a:solidFill>
                <a:latin typeface="Corki" pitchFamily="2" charset="-52"/>
              </a:rPr>
              <a:t>―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 </a:t>
            </a:r>
            <a:endParaRPr lang="ru-RU" sz="2000" dirty="0" smtClean="0">
              <a:solidFill>
                <a:srgbClr val="0082C6"/>
              </a:solidFill>
              <a:latin typeface="Corki" pitchFamily="2" charset="-52"/>
              <a:cs typeface="+mn-cs"/>
            </a:endParaRP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Corki" pitchFamily="2" charset="-52"/>
              </a:rPr>
              <a:t> </a:t>
            </a:r>
            <a:endParaRPr lang="ru-RU" altLang="ru-RU" dirty="0">
              <a:solidFill>
                <a:srgbClr val="0082C6"/>
              </a:solidFill>
              <a:latin typeface="Corki" pitchFamily="2" charset="-52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51" name="Picture 3" descr="Z:\2022\мероприятия на сайт\квест-игра 20.06.2022\на сайт\20220626_190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11" y="14813110"/>
            <a:ext cx="4937128" cy="37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Z:\Яковлева\NEO-формат\варианты логотипа\ито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22" y="145779"/>
            <a:ext cx="797074" cy="7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2195201" y="611725"/>
            <a:ext cx="5256584" cy="745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113473" y="699542"/>
            <a:ext cx="1738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600" dirty="0" smtClean="0">
                <a:solidFill>
                  <a:srgbClr val="0070C0"/>
                </a:solidFill>
                <a:latin typeface="Corki" pitchFamily="2" charset="-52"/>
              </a:rPr>
              <a:t>НЕСОВЕРШЕННОЛЕТНИЕ ПОСЕТИЛИ</a:t>
            </a:r>
            <a:endParaRPr lang="ru-RU" sz="1600" dirty="0">
              <a:solidFill>
                <a:srgbClr val="0070C0"/>
              </a:solidFill>
              <a:latin typeface="Corki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2215" y="628966"/>
            <a:ext cx="308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2C6"/>
                </a:solidFill>
                <a:latin typeface="Corki" pitchFamily="2" charset="-52"/>
              </a:rPr>
              <a:t>16</a:t>
            </a:r>
            <a:r>
              <a:rPr lang="ru-RU" sz="1600" b="1" dirty="0" smtClean="0">
                <a:latin typeface="Corki" pitchFamily="2" charset="-52"/>
              </a:rPr>
              <a:t> </a:t>
            </a:r>
            <a:r>
              <a:rPr lang="ru-RU" sz="1600" dirty="0" smtClean="0">
                <a:latin typeface="Corki" pitchFamily="2" charset="-52"/>
              </a:rPr>
              <a:t>ОРГАНИЗАЦИЙ ГОРОДА МОНЧЕГОРСКА, ГДЕ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22215" y="896053"/>
            <a:ext cx="351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rki" pitchFamily="2" charset="-52"/>
              </a:rPr>
              <a:t>ПОЗНАКОМИЛИСЬ С</a:t>
            </a:r>
            <a:r>
              <a:rPr lang="ru-RU" sz="2000" dirty="0" smtClean="0">
                <a:latin typeface="Corki" pitchFamily="2" charset="-52"/>
              </a:rPr>
              <a:t> </a:t>
            </a:r>
            <a:r>
              <a:rPr lang="ru-RU" sz="2400" b="1" dirty="0" smtClean="0">
                <a:solidFill>
                  <a:srgbClr val="0082C6"/>
                </a:solidFill>
                <a:latin typeface="Corki" pitchFamily="2" charset="-52"/>
              </a:rPr>
              <a:t>22 </a:t>
            </a:r>
            <a:r>
              <a:rPr lang="ru-RU" sz="1600" dirty="0" smtClean="0">
                <a:latin typeface="Corki" pitchFamily="2" charset="-52"/>
              </a:rPr>
              <a:t>ПРОФЕССИЯМИ</a:t>
            </a:r>
            <a:r>
              <a:rPr lang="ru-RU" sz="1100" b="1" dirty="0" smtClean="0">
                <a:latin typeface="Corki" pitchFamily="2" charset="-52"/>
              </a:rPr>
              <a:t> </a:t>
            </a:r>
            <a:endParaRPr lang="ru-RU" sz="1600" dirty="0" smtClean="0">
              <a:latin typeface="Corki" pitchFamily="2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93" y="704728"/>
            <a:ext cx="485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Z:\2023\мероприятия на сайт\10.02.2023 экскурсия ГЦК\photo_5418142136743872921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7" y="3295527"/>
            <a:ext cx="2269012" cy="12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:\2023\мероприятия на сайт\экскурсия МЦСПН\IMG_99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03598"/>
            <a:ext cx="1296144" cy="16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:\2022\мероприятия на сайт\Экскурсия в библиотеку 16.11.2022\20221115_1607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5976"/>
            <a:ext cx="2459198" cy="12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Z:\2022\мероприятия на сайт\Экскурсия в ГИБДД 17.11\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95567"/>
            <a:ext cx="1810455" cy="12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Z:\2022\мероприятия на сайт\на сайт экскурсия ОМВД\IMG-20221125-WA0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95527"/>
            <a:ext cx="1711516" cy="13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Z:\2022\мероприятия на сайт\встреча с ЦЗН\70c6ff28-70be-469a-bb30-e195ca9b5cb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2" y="1575976"/>
            <a:ext cx="1968794" cy="12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Z:\2022\мероприятия на сайт\Кафе Бурбон\msg5125883510-6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94" y="3295527"/>
            <a:ext cx="2186011" cy="12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Z:\2022\мероприятия на сайт\Пожарная часть\msg5125883510-57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19"/>
            <a:ext cx="1357897" cy="24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38286" y="2787774"/>
            <a:ext cx="2161506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400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Пожарная часть</a:t>
            </a:r>
            <a:endParaRPr lang="ru-RU" sz="1400" dirty="0">
              <a:solidFill>
                <a:srgbClr val="0082C6"/>
              </a:solidFill>
              <a:latin typeface="Corki" panose="00000500000000000000" pitchFamily="2" charset="-52"/>
              <a:ea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83768" y="2859782"/>
            <a:ext cx="2161506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400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Кадровый центр</a:t>
            </a:r>
            <a:endParaRPr lang="ru-RU" sz="1400" dirty="0">
              <a:solidFill>
                <a:srgbClr val="0082C6"/>
              </a:solidFill>
              <a:latin typeface="Corki" panose="00000500000000000000" pitchFamily="2" charset="-52"/>
              <a:ea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7669" y="2859782"/>
            <a:ext cx="2161506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400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Детская библиотека</a:t>
            </a:r>
            <a:endParaRPr lang="ru-RU" sz="1400" dirty="0">
              <a:solidFill>
                <a:srgbClr val="0082C6"/>
              </a:solidFill>
              <a:latin typeface="Corki" panose="00000500000000000000" pitchFamily="2" charset="-52"/>
              <a:ea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80312" y="2859782"/>
            <a:ext cx="2161506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400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Центр социальной поддержки</a:t>
            </a:r>
            <a:endParaRPr lang="ru-RU" sz="1400" dirty="0">
              <a:solidFill>
                <a:srgbClr val="0082C6"/>
              </a:solidFill>
              <a:latin typeface="Corki" panose="00000500000000000000" pitchFamily="2" charset="-52"/>
              <a:ea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712" y="4659982"/>
            <a:ext cx="2161506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400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Городской центр культуры</a:t>
            </a:r>
            <a:endParaRPr lang="ru-RU" sz="1400" dirty="0">
              <a:solidFill>
                <a:srgbClr val="0082C6"/>
              </a:solidFill>
              <a:latin typeface="Corki" panose="00000500000000000000" pitchFamily="2" charset="-52"/>
              <a:ea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74590" y="4662767"/>
            <a:ext cx="2161506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400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ГИБДД</a:t>
            </a:r>
            <a:endParaRPr lang="ru-RU" sz="1400" dirty="0">
              <a:solidFill>
                <a:srgbClr val="0082C6"/>
              </a:solidFill>
              <a:latin typeface="Corki" panose="00000500000000000000" pitchFamily="2" charset="-52"/>
              <a:ea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13708" y="4650497"/>
            <a:ext cx="2161506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400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Кафе «Бурбон»</a:t>
            </a:r>
            <a:endParaRPr lang="ru-RU" sz="1400" dirty="0">
              <a:solidFill>
                <a:srgbClr val="0082C6"/>
              </a:solidFill>
              <a:latin typeface="Corki" panose="00000500000000000000" pitchFamily="2" charset="-52"/>
              <a:ea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19006" y="4650497"/>
            <a:ext cx="2161506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  <a:tabLst>
                <a:tab pos="414020" algn="l"/>
              </a:tabLst>
            </a:pPr>
            <a:r>
              <a:rPr lang="ru-RU" sz="1400" dirty="0" smtClean="0">
                <a:solidFill>
                  <a:srgbClr val="0082C6"/>
                </a:solidFill>
                <a:latin typeface="Corki" panose="00000500000000000000" pitchFamily="2" charset="-52"/>
                <a:ea typeface="Times New Roman"/>
              </a:rPr>
              <a:t>ОМВД России по г. Мончегорску</a:t>
            </a:r>
            <a:endParaRPr lang="ru-RU" sz="1400" dirty="0">
              <a:solidFill>
                <a:srgbClr val="0082C6"/>
              </a:solidFill>
              <a:latin typeface="Corki" panose="00000500000000000000" pitchFamily="2" charset="-52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3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3785-2166-4645-983A-0C4E22021AB8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2" name="TextBox 19"/>
          <p:cNvSpPr txBox="1"/>
          <p:nvPr/>
        </p:nvSpPr>
        <p:spPr>
          <a:xfrm>
            <a:off x="-179163" y="195486"/>
            <a:ext cx="9144001" cy="531552"/>
          </a:xfrm>
          <a:prstGeom prst="rect">
            <a:avLst/>
          </a:prstGeom>
          <a:noFill/>
        </p:spPr>
        <p:txBody>
          <a:bodyPr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МОДУЛЬ «МОЯ ИСТОРИЯ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УСПЕХА»: ОПЫТ ПРОФЕССИОНАЛОВ </a:t>
            </a: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</a:rPr>
              <a:t>―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 </a:t>
            </a:r>
            <a:endParaRPr lang="ru-RU" sz="2000" dirty="0" smtClean="0">
              <a:solidFill>
                <a:srgbClr val="0082C6"/>
              </a:solidFill>
              <a:latin typeface="Corki" pitchFamily="2" charset="-52"/>
              <a:cs typeface="+mn-cs"/>
            </a:endParaRP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Corki" pitchFamily="2" charset="-52"/>
              </a:rPr>
              <a:t> </a:t>
            </a:r>
            <a:endParaRPr lang="ru-RU" altLang="ru-RU" dirty="0">
              <a:solidFill>
                <a:srgbClr val="0082C6"/>
              </a:solidFill>
              <a:latin typeface="Corki" pitchFamily="2" charset="-52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4587974"/>
            <a:ext cx="8588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33" y="4659982"/>
            <a:ext cx="1269799" cy="3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Z:\2022\мероприятия на сайт\квест-игра 20.06.2022\на сайт\20220626_19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11" y="14813110"/>
            <a:ext cx="4937128" cy="37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Яковлева\NEO-формат\варианты логотипа\ито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344"/>
            <a:ext cx="797074" cy="7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6"/>
          <p:cNvSpPr/>
          <p:nvPr/>
        </p:nvSpPr>
        <p:spPr>
          <a:xfrm>
            <a:off x="467544" y="483518"/>
            <a:ext cx="882254" cy="10813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dirty="0">
                <a:solidFill>
                  <a:srgbClr val="0070C0"/>
                </a:solidFill>
                <a:latin typeface="Corki" panose="00000500000000000000" pitchFamily="50" charset="-52"/>
              </a:rPr>
              <a:t>9</a:t>
            </a:r>
            <a:endParaRPr lang="ru-RU" sz="4800" b="0" kern="1200" dirty="0">
              <a:solidFill>
                <a:srgbClr val="0070C0"/>
              </a:solidFill>
              <a:latin typeface="Corki" panose="00000500000000000000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55526"/>
            <a:ext cx="2808312" cy="996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5128" rIns="13512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Corki" panose="00000500000000000000" pitchFamily="50" charset="-52"/>
              </a:rPr>
              <a:t>ВСТРЕЧ С ЛЮДЬМИ, ДОСТИГШИМИ УСПЕХА В СВОЕЙ ПРОФЕССИОНАЛЬНОЙ ДЕЯТЕЛЬНОСТИ</a:t>
            </a:r>
            <a:endParaRPr lang="ru-RU" sz="1800" kern="1200" dirty="0">
              <a:latin typeface="Corki" panose="00000500000000000000" pitchFamily="50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4984"/>
            <a:ext cx="495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Z:\2022\мероприятия на сайт\встреча с ЦЗН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41" y="687604"/>
            <a:ext cx="2278307" cy="12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PSID\Desktop\закрытие Neo- формат\Безымянныйаа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59" y="2087501"/>
            <a:ext cx="2280489" cy="14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:\2022\мероприятия на сайт\21.11.2022 спортсмен\20221121_1616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087500"/>
            <a:ext cx="2273941" cy="14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:\2022\мероприятия на сайт\Кафе Бурбон\msg5125883510-6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84984"/>
            <a:ext cx="2273940" cy="12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34739" y="3561859"/>
            <a:ext cx="5073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Corki" panose="00000500000000000000" pitchFamily="2" charset="-52"/>
              </a:rPr>
              <a:t>Спикеры в непринуждённой обстановке </a:t>
            </a:r>
            <a:r>
              <a:rPr lang="ru-RU" sz="1400" dirty="0" smtClean="0">
                <a:solidFill>
                  <a:srgbClr val="0070C0"/>
                </a:solidFill>
                <a:latin typeface="Corki" panose="00000500000000000000" pitchFamily="2" charset="-52"/>
              </a:rPr>
              <a:t>поделились жизненным </a:t>
            </a:r>
            <a:r>
              <a:rPr lang="ru-RU" sz="1400" dirty="0">
                <a:solidFill>
                  <a:srgbClr val="0070C0"/>
                </a:solidFill>
                <a:latin typeface="Corki" panose="00000500000000000000" pitchFamily="2" charset="-52"/>
              </a:rPr>
              <a:t>опытом, преодолением </a:t>
            </a:r>
            <a:r>
              <a:rPr lang="ru-RU" sz="1400" dirty="0" smtClean="0">
                <a:latin typeface="Corki" panose="00000500000000000000" pitchFamily="2" charset="-52"/>
              </a:rPr>
              <a:t>кризисных </a:t>
            </a:r>
            <a:r>
              <a:rPr lang="ru-RU" sz="1400" dirty="0" smtClean="0">
                <a:latin typeface="Corki" panose="00000500000000000000" pitchFamily="2" charset="-52"/>
              </a:rPr>
              <a:t>ситуаций. </a:t>
            </a:r>
            <a:r>
              <a:rPr lang="ru-RU" sz="1400" dirty="0">
                <a:latin typeface="Corki" panose="00000500000000000000" pitchFamily="2" charset="-52"/>
              </a:rPr>
              <a:t>Опыт преодоления трудностей есть у каждого человека. П</a:t>
            </a:r>
            <a:r>
              <a:rPr lang="ru-RU" sz="1400" dirty="0" smtClean="0">
                <a:latin typeface="Corki" panose="00000500000000000000" pitchFamily="2" charset="-52"/>
              </a:rPr>
              <a:t>олучить </a:t>
            </a:r>
            <a:r>
              <a:rPr lang="ru-RU" sz="1400" dirty="0">
                <a:latin typeface="Corki" panose="00000500000000000000" pitchFamily="2" charset="-52"/>
              </a:rPr>
              <a:t>доступ к этому </a:t>
            </a:r>
            <a:r>
              <a:rPr lang="ru-RU" sz="1400" dirty="0">
                <a:solidFill>
                  <a:srgbClr val="0070C0"/>
                </a:solidFill>
                <a:latin typeface="Corki" panose="00000500000000000000" pitchFamily="2" charset="-52"/>
              </a:rPr>
              <a:t>личностному ресурсу </a:t>
            </a:r>
            <a:r>
              <a:rPr lang="ru-RU" sz="1400" dirty="0" smtClean="0">
                <a:latin typeface="Corki" panose="00000500000000000000" pitchFamily="2" charset="-52"/>
              </a:rPr>
              <a:t>появился </a:t>
            </a:r>
            <a:r>
              <a:rPr lang="ru-RU" sz="1400" dirty="0">
                <a:latin typeface="Corki" panose="00000500000000000000" pitchFamily="2" charset="-52"/>
              </a:rPr>
              <a:t>у несовершеннолетних, принявших участие во встречах.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779662"/>
            <a:ext cx="4766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Corki" panose="00000500000000000000" pitchFamily="50" charset="-52"/>
              </a:rPr>
              <a:t>Детьми задано более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rki" panose="00000500000000000000" pitchFamily="50" charset="-52"/>
              </a:rPr>
              <a:t>85</a:t>
            </a:r>
            <a:r>
              <a:rPr lang="ru-RU" dirty="0" smtClean="0">
                <a:solidFill>
                  <a:srgbClr val="0070C0"/>
                </a:solidFill>
                <a:latin typeface="Corki" panose="00000500000000000000" pitchFamily="50" charset="-52"/>
              </a:rPr>
              <a:t>        </a:t>
            </a:r>
            <a:r>
              <a:rPr lang="ru-RU" dirty="0" smtClean="0">
                <a:latin typeface="Corki" panose="00000500000000000000" pitchFamily="50" charset="-52"/>
              </a:rPr>
              <a:t> вопросов спикерам;</a:t>
            </a:r>
          </a:p>
          <a:p>
            <a:pPr lvl="0" algn="just"/>
            <a:r>
              <a:rPr lang="ru-RU" dirty="0" smtClean="0">
                <a:latin typeface="Corki" panose="00000500000000000000" pitchFamily="50" charset="-52"/>
              </a:rPr>
              <a:t>Записано более</a:t>
            </a:r>
            <a:r>
              <a:rPr lang="ru-RU" dirty="0" smtClean="0">
                <a:solidFill>
                  <a:srgbClr val="0070C0"/>
                </a:solidFill>
                <a:latin typeface="Corki" panose="00000500000000000000" pitchFamily="50" charset="-52"/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rki" panose="00000500000000000000" pitchFamily="50" charset="-52"/>
              </a:rPr>
              <a:t>27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rki" panose="00000500000000000000" pitchFamily="50" charset="-52"/>
              </a:rPr>
              <a:t>0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rki" panose="00000500000000000000" pitchFamily="50" charset="-52"/>
              </a:rPr>
              <a:t>минут</a:t>
            </a:r>
            <a:r>
              <a:rPr lang="ru-RU" dirty="0" smtClean="0">
                <a:solidFill>
                  <a:srgbClr val="0070C0"/>
                </a:solidFill>
                <a:latin typeface="Corki" panose="00000500000000000000" pitchFamily="50" charset="-52"/>
              </a:rPr>
              <a:t>  </a:t>
            </a:r>
            <a:r>
              <a:rPr lang="ru-RU" dirty="0" smtClean="0">
                <a:latin typeface="Corki" panose="00000500000000000000" pitchFamily="50" charset="-52"/>
              </a:rPr>
              <a:t>интервью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162" y="1482342"/>
            <a:ext cx="3705789" cy="369328"/>
          </a:xfrm>
          <a:prstGeom prst="rect">
            <a:avLst/>
          </a:prstGeom>
          <a:noFill/>
        </p:spPr>
        <p:txBody>
          <a:bodyPr wrap="square" lIns="91318" tIns="45718" rIns="91318" bIns="45718" rtlCol="0">
            <a:spAutoFit/>
          </a:bodyPr>
          <a:lstStyle/>
          <a:p>
            <a:pPr defTabSz="913017"/>
            <a:r>
              <a:rPr lang="ru-RU" dirty="0" smtClean="0">
                <a:solidFill>
                  <a:srgbClr val="0070C0"/>
                </a:solidFill>
                <a:latin typeface="Corki" panose="00000500000000000000" pitchFamily="2" charset="-52"/>
              </a:rPr>
              <a:t>ПОЛЕЗНОЕ ВРЕМЯ:</a:t>
            </a:r>
            <a:endParaRPr lang="ru-RU" dirty="0">
              <a:solidFill>
                <a:srgbClr val="0070C0"/>
              </a:solidFill>
              <a:latin typeface="Corki" panose="00000500000000000000" pitchFamily="2" charset="-52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64" y="1707654"/>
            <a:ext cx="359296" cy="4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0282"/>
            <a:ext cx="316852" cy="3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0914"/>
            <a:ext cx="362520" cy="3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52264" y="2538323"/>
            <a:ext cx="3600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9051" y="2634470"/>
            <a:ext cx="3705789" cy="369328"/>
          </a:xfrm>
          <a:prstGeom prst="rect">
            <a:avLst/>
          </a:prstGeom>
          <a:noFill/>
        </p:spPr>
        <p:txBody>
          <a:bodyPr wrap="square" lIns="91318" tIns="45718" rIns="91318" bIns="45718" rtlCol="0">
            <a:spAutoFit/>
          </a:bodyPr>
          <a:lstStyle/>
          <a:p>
            <a:pPr defTabSz="913017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rki" panose="00000500000000000000" pitchFamily="2" charset="-52"/>
              </a:rPr>
              <a:t>ДЕТЯМ ИНТЕРЕСНО!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rki" panose="00000500000000000000" pitchFamily="2" charset="-52"/>
            </a:endParaRPr>
          </a:p>
        </p:txBody>
      </p:sp>
      <p:pic>
        <p:nvPicPr>
          <p:cNvPr id="1026" name="Picture 2" descr="Z:\2022\Проект КГМК 2022\конкурсы\2023\афиш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78646"/>
            <a:ext cx="1582546" cy="16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9807" y="2931790"/>
            <a:ext cx="1985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Corki" panose="00000500000000000000" pitchFamily="2" charset="-52"/>
              </a:rPr>
              <a:t>В </a:t>
            </a:r>
            <a:r>
              <a:rPr lang="ru-RU" sz="1200" dirty="0" smtClean="0">
                <a:solidFill>
                  <a:srgbClr val="0070C0"/>
                </a:solidFill>
                <a:latin typeface="Corki" panose="00000500000000000000" pitchFamily="2" charset="-52"/>
              </a:rPr>
              <a:t>поддержание интереса детей </a:t>
            </a:r>
            <a:r>
              <a:rPr lang="ru-RU" sz="1200" dirty="0" smtClean="0">
                <a:latin typeface="Corki" panose="00000500000000000000" pitchFamily="2" charset="-52"/>
              </a:rPr>
              <a:t>к финансовой грамотности состоялся конкурс сценариев к мультипликационному фильму «Приключения маленького принца в стране финансов»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orki" panose="00000500000000000000" pitchFamily="2" charset="-52"/>
            </a:endParaRPr>
          </a:p>
        </p:txBody>
      </p:sp>
      <p:sp>
        <p:nvSpPr>
          <p:cNvPr id="26" name="Овал 6"/>
          <p:cNvSpPr/>
          <p:nvPr/>
        </p:nvSpPr>
        <p:spPr>
          <a:xfrm>
            <a:off x="323528" y="3795886"/>
            <a:ext cx="882254" cy="10813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20</a:t>
            </a:r>
            <a:endParaRPr lang="ru-RU" sz="3600" b="0" kern="1200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879092"/>
            <a:ext cx="881167" cy="996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5128" rIns="13512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 smtClean="0">
                <a:latin typeface="Corki" panose="00000500000000000000" pitchFamily="50" charset="-52"/>
              </a:rPr>
              <a:t>более</a:t>
            </a:r>
            <a:endParaRPr lang="ru-RU" sz="1700" kern="1200" dirty="0">
              <a:latin typeface="Corki" panose="00000500000000000000" pitchFamily="50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4013533"/>
            <a:ext cx="1459788" cy="3584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5128" rIns="135128" bIns="135128" numCol="1" spcCol="1270" anchor="ctr" anchorCtr="0">
            <a:noAutofit/>
          </a:bodyPr>
          <a:lstStyle/>
          <a:p>
            <a:pPr lvl="0" algn="l" defTabSz="844550"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Corki" panose="00000500000000000000" pitchFamily="50" charset="-52"/>
              </a:rPr>
              <a:t>РАБОТ ПОЛУЧЕНО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71600" y="4229557"/>
            <a:ext cx="1459788" cy="3584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5128" rIns="135128" bIns="135128" numCol="1" spcCol="1270" anchor="ctr" anchorCtr="0">
            <a:noAutofit/>
          </a:bodyPr>
          <a:lstStyle/>
          <a:p>
            <a:pPr lvl="0" algn="l" defTabSz="844550"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Corki" panose="00000500000000000000" pitchFamily="50" charset="-52"/>
              </a:rPr>
              <a:t>НА КОНКУРС</a:t>
            </a:r>
            <a:endParaRPr lang="ru-RU" sz="1400" kern="1200" dirty="0" smtClean="0">
              <a:latin typeface="Corki" panose="00000500000000000000" pitchFamily="50" charset="-52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7440"/>
            <a:ext cx="333091" cy="36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2"/>
            <a:ext cx="345154" cy="3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H="1" flipV="1">
            <a:off x="3995936" y="684984"/>
            <a:ext cx="10532" cy="350775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3785-2166-4645-983A-0C4E22021AB8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2" name="TextBox 19"/>
          <p:cNvSpPr txBox="1"/>
          <p:nvPr/>
        </p:nvSpPr>
        <p:spPr>
          <a:xfrm>
            <a:off x="-179163" y="195486"/>
            <a:ext cx="9144001" cy="531552"/>
          </a:xfrm>
          <a:prstGeom prst="rect">
            <a:avLst/>
          </a:prstGeom>
          <a:noFill/>
        </p:spPr>
        <p:txBody>
          <a:bodyPr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  <a:cs typeface="+mn-cs"/>
              </a:rPr>
              <a:t>― 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ЭФФЕКТИВНОСТЬ РЕАЛИЗАЦИИ ПРОЕКТА </a:t>
            </a:r>
            <a:r>
              <a:rPr lang="ru-RU" sz="2000" dirty="0" smtClean="0">
                <a:solidFill>
                  <a:srgbClr val="0082C6"/>
                </a:solidFill>
                <a:latin typeface="Corki" pitchFamily="2" charset="-52"/>
              </a:rPr>
              <a:t>―</a:t>
            </a:r>
            <a:r>
              <a:rPr lang="ru-RU" sz="2000" dirty="0" smtClean="0">
                <a:solidFill>
                  <a:schemeClr val="accent6"/>
                </a:solidFill>
                <a:latin typeface="Corki" pitchFamily="2" charset="-52"/>
                <a:cs typeface="+mn-cs"/>
              </a:rPr>
              <a:t> </a:t>
            </a:r>
            <a:endParaRPr lang="ru-RU" sz="2000" dirty="0" smtClean="0">
              <a:solidFill>
                <a:srgbClr val="0082C6"/>
              </a:solidFill>
              <a:latin typeface="Corki" pitchFamily="2" charset="-52"/>
              <a:cs typeface="+mn-cs"/>
            </a:endParaRP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Corki" pitchFamily="2" charset="-52"/>
              </a:rPr>
              <a:t> </a:t>
            </a:r>
            <a:endParaRPr lang="ru-RU" altLang="ru-RU" dirty="0">
              <a:solidFill>
                <a:srgbClr val="0082C6"/>
              </a:solidFill>
              <a:latin typeface="Corki" pitchFamily="2" charset="-52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4587974"/>
            <a:ext cx="8588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33" y="4659982"/>
            <a:ext cx="1269799" cy="36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Z:\2022\мероприятия на сайт\квест-игра 20.06.2022\на сайт\20220626_19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11" y="14813110"/>
            <a:ext cx="4937128" cy="37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object 16"/>
          <p:cNvGrpSpPr/>
          <p:nvPr/>
        </p:nvGrpSpPr>
        <p:grpSpPr>
          <a:xfrm>
            <a:off x="395536" y="463156"/>
            <a:ext cx="507129" cy="426200"/>
            <a:chOff x="358040" y="1353620"/>
            <a:chExt cx="360045" cy="399415"/>
          </a:xfrm>
        </p:grpSpPr>
        <p:pic>
          <p:nvPicPr>
            <p:cNvPr id="8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040" y="1612874"/>
              <a:ext cx="95999" cy="139795"/>
            </a:xfrm>
            <a:prstGeom prst="rect">
              <a:avLst/>
            </a:prstGeom>
          </p:spPr>
        </p:pic>
        <p:pic>
          <p:nvPicPr>
            <p:cNvPr id="9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037" y="1612874"/>
              <a:ext cx="95999" cy="139795"/>
            </a:xfrm>
            <a:prstGeom prst="rect">
              <a:avLst/>
            </a:prstGeom>
          </p:spPr>
        </p:pic>
        <p:sp>
          <p:nvSpPr>
            <p:cNvPr id="10" name="object 19"/>
            <p:cNvSpPr/>
            <p:nvPr/>
          </p:nvSpPr>
          <p:spPr>
            <a:xfrm>
              <a:off x="406030" y="1353620"/>
              <a:ext cx="312420" cy="279400"/>
            </a:xfrm>
            <a:custGeom>
              <a:avLst/>
              <a:gdLst/>
              <a:ahLst/>
              <a:cxnLst/>
              <a:rect l="l" t="t" r="r" b="b"/>
              <a:pathLst>
                <a:path w="312420" h="279400">
                  <a:moveTo>
                    <a:pt x="156006" y="0"/>
                  </a:moveTo>
                  <a:lnTo>
                    <a:pt x="106751" y="6923"/>
                  </a:lnTo>
                  <a:lnTo>
                    <a:pt x="63933" y="26192"/>
                  </a:lnTo>
                  <a:lnTo>
                    <a:pt x="30141" y="55558"/>
                  </a:lnTo>
                  <a:lnTo>
                    <a:pt x="7967" y="92768"/>
                  </a:lnTo>
                  <a:lnTo>
                    <a:pt x="0" y="135572"/>
                  </a:lnTo>
                  <a:lnTo>
                    <a:pt x="3578" y="164516"/>
                  </a:lnTo>
                  <a:lnTo>
                    <a:pt x="14003" y="191790"/>
                  </a:lnTo>
                  <a:lnTo>
                    <a:pt x="30812" y="216523"/>
                  </a:lnTo>
                  <a:lnTo>
                    <a:pt x="53543" y="237845"/>
                  </a:lnTo>
                  <a:lnTo>
                    <a:pt x="51904" y="241985"/>
                  </a:lnTo>
                  <a:lnTo>
                    <a:pt x="49911" y="245948"/>
                  </a:lnTo>
                  <a:lnTo>
                    <a:pt x="47590" y="249742"/>
                  </a:lnTo>
                  <a:lnTo>
                    <a:pt x="38506" y="265747"/>
                  </a:lnTo>
                  <a:lnTo>
                    <a:pt x="48234" y="279361"/>
                  </a:lnTo>
                  <a:lnTo>
                    <a:pt x="49542" y="279323"/>
                  </a:lnTo>
                  <a:lnTo>
                    <a:pt x="57006" y="277912"/>
                  </a:lnTo>
                  <a:lnTo>
                    <a:pt x="64371" y="275988"/>
                  </a:lnTo>
                  <a:lnTo>
                    <a:pt x="71615" y="273557"/>
                  </a:lnTo>
                  <a:lnTo>
                    <a:pt x="78714" y="270624"/>
                  </a:lnTo>
                  <a:lnTo>
                    <a:pt x="86385" y="267500"/>
                  </a:lnTo>
                  <a:lnTo>
                    <a:pt x="92597" y="265442"/>
                  </a:lnTo>
                  <a:lnTo>
                    <a:pt x="53149" y="265442"/>
                  </a:lnTo>
                  <a:lnTo>
                    <a:pt x="54406" y="262699"/>
                  </a:lnTo>
                  <a:lnTo>
                    <a:pt x="57784" y="256768"/>
                  </a:lnTo>
                  <a:lnTo>
                    <a:pt x="62013" y="248968"/>
                  </a:lnTo>
                  <a:lnTo>
                    <a:pt x="65133" y="241017"/>
                  </a:lnTo>
                  <a:lnTo>
                    <a:pt x="65512" y="233690"/>
                  </a:lnTo>
                  <a:lnTo>
                    <a:pt x="61518" y="227761"/>
                  </a:lnTo>
                  <a:lnTo>
                    <a:pt x="40505" y="208499"/>
                  </a:lnTo>
                  <a:lnTo>
                    <a:pt x="24958" y="186172"/>
                  </a:lnTo>
                  <a:lnTo>
                    <a:pt x="15313" y="161592"/>
                  </a:lnTo>
                  <a:lnTo>
                    <a:pt x="12001" y="135572"/>
                  </a:lnTo>
                  <a:lnTo>
                    <a:pt x="19355" y="96966"/>
                  </a:lnTo>
                  <a:lnTo>
                    <a:pt x="39824" y="63408"/>
                  </a:lnTo>
                  <a:lnTo>
                    <a:pt x="71015" y="36927"/>
                  </a:lnTo>
                  <a:lnTo>
                    <a:pt x="110540" y="19552"/>
                  </a:lnTo>
                  <a:lnTo>
                    <a:pt x="156006" y="13309"/>
                  </a:lnTo>
                  <a:lnTo>
                    <a:pt x="219450" y="13309"/>
                  </a:lnTo>
                  <a:lnTo>
                    <a:pt x="205260" y="6923"/>
                  </a:lnTo>
                  <a:lnTo>
                    <a:pt x="156006" y="0"/>
                  </a:lnTo>
                  <a:close/>
                </a:path>
                <a:path w="312420" h="279400">
                  <a:moveTo>
                    <a:pt x="208251" y="262851"/>
                  </a:moveTo>
                  <a:lnTo>
                    <a:pt x="102158" y="262851"/>
                  </a:lnTo>
                  <a:lnTo>
                    <a:pt x="115410" y="266481"/>
                  </a:lnTo>
                  <a:lnTo>
                    <a:pt x="128827" y="269076"/>
                  </a:lnTo>
                  <a:lnTo>
                    <a:pt x="142374" y="270626"/>
                  </a:lnTo>
                  <a:lnTo>
                    <a:pt x="156006" y="271119"/>
                  </a:lnTo>
                  <a:lnTo>
                    <a:pt x="205260" y="264197"/>
                  </a:lnTo>
                  <a:lnTo>
                    <a:pt x="208251" y="262851"/>
                  </a:lnTo>
                  <a:close/>
                </a:path>
                <a:path w="312420" h="279400">
                  <a:moveTo>
                    <a:pt x="101450" y="249742"/>
                  </a:moveTo>
                  <a:lnTo>
                    <a:pt x="95521" y="250925"/>
                  </a:lnTo>
                  <a:lnTo>
                    <a:pt x="86932" y="253667"/>
                  </a:lnTo>
                  <a:lnTo>
                    <a:pt x="58635" y="264032"/>
                  </a:lnTo>
                  <a:lnTo>
                    <a:pt x="53149" y="265442"/>
                  </a:lnTo>
                  <a:lnTo>
                    <a:pt x="92597" y="265442"/>
                  </a:lnTo>
                  <a:lnTo>
                    <a:pt x="94208" y="264909"/>
                  </a:lnTo>
                  <a:lnTo>
                    <a:pt x="102158" y="262851"/>
                  </a:lnTo>
                  <a:lnTo>
                    <a:pt x="208251" y="262851"/>
                  </a:lnTo>
                  <a:lnTo>
                    <a:pt x="219428" y="257822"/>
                  </a:lnTo>
                  <a:lnTo>
                    <a:pt x="156006" y="257822"/>
                  </a:lnTo>
                  <a:lnTo>
                    <a:pt x="143217" y="257356"/>
                  </a:lnTo>
                  <a:lnTo>
                    <a:pt x="130503" y="255906"/>
                  </a:lnTo>
                  <a:lnTo>
                    <a:pt x="117910" y="253477"/>
                  </a:lnTo>
                  <a:lnTo>
                    <a:pt x="105486" y="250075"/>
                  </a:lnTo>
                  <a:lnTo>
                    <a:pt x="101450" y="249742"/>
                  </a:lnTo>
                  <a:close/>
                </a:path>
                <a:path w="312420" h="279400">
                  <a:moveTo>
                    <a:pt x="219450" y="13309"/>
                  </a:moveTo>
                  <a:lnTo>
                    <a:pt x="156006" y="13309"/>
                  </a:lnTo>
                  <a:lnTo>
                    <a:pt x="201471" y="19552"/>
                  </a:lnTo>
                  <a:lnTo>
                    <a:pt x="240993" y="36927"/>
                  </a:lnTo>
                  <a:lnTo>
                    <a:pt x="272181" y="63408"/>
                  </a:lnTo>
                  <a:lnTo>
                    <a:pt x="292646" y="96966"/>
                  </a:lnTo>
                  <a:lnTo>
                    <a:pt x="299999" y="135572"/>
                  </a:lnTo>
                  <a:lnTo>
                    <a:pt x="292646" y="174172"/>
                  </a:lnTo>
                  <a:lnTo>
                    <a:pt x="272181" y="207726"/>
                  </a:lnTo>
                  <a:lnTo>
                    <a:pt x="240993" y="234205"/>
                  </a:lnTo>
                  <a:lnTo>
                    <a:pt x="201471" y="251580"/>
                  </a:lnTo>
                  <a:lnTo>
                    <a:pt x="156006" y="257822"/>
                  </a:lnTo>
                  <a:lnTo>
                    <a:pt x="219428" y="257822"/>
                  </a:lnTo>
                  <a:lnTo>
                    <a:pt x="248076" y="244931"/>
                  </a:lnTo>
                  <a:lnTo>
                    <a:pt x="281863" y="215572"/>
                  </a:lnTo>
                  <a:lnTo>
                    <a:pt x="304035" y="178369"/>
                  </a:lnTo>
                  <a:lnTo>
                    <a:pt x="312000" y="135572"/>
                  </a:lnTo>
                  <a:lnTo>
                    <a:pt x="304035" y="92768"/>
                  </a:lnTo>
                  <a:lnTo>
                    <a:pt x="281863" y="55558"/>
                  </a:lnTo>
                  <a:lnTo>
                    <a:pt x="248076" y="26192"/>
                  </a:lnTo>
                  <a:lnTo>
                    <a:pt x="219450" y="1330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pic>
          <p:nvPicPr>
            <p:cNvPr id="11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032" y="1380229"/>
              <a:ext cx="210007" cy="19286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38219" y="612521"/>
            <a:ext cx="3705789" cy="369328"/>
          </a:xfrm>
          <a:prstGeom prst="rect">
            <a:avLst/>
          </a:prstGeom>
          <a:noFill/>
        </p:spPr>
        <p:txBody>
          <a:bodyPr wrap="square" lIns="91318" tIns="45718" rIns="91318" bIns="45718" rtlCol="0">
            <a:spAutoFit/>
          </a:bodyPr>
          <a:lstStyle/>
          <a:p>
            <a:pPr defTabSz="913017"/>
            <a:r>
              <a:rPr lang="ru-RU" dirty="0">
                <a:solidFill>
                  <a:srgbClr val="0070C0"/>
                </a:solidFill>
                <a:latin typeface="Corki" panose="00000500000000000000" pitchFamily="2" charset="-52"/>
              </a:rPr>
              <a:t>СОЦИАЛЬНЫЙ ЭФФЕКТ:</a:t>
            </a:r>
          </a:p>
        </p:txBody>
      </p: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02638" y="1057839"/>
            <a:ext cx="3953338" cy="31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rki"/>
                <a:cs typeface="Arial"/>
              </a:rPr>
              <a:t>Улучшение качества жизни, снятие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rki"/>
                <a:cs typeface="Arial"/>
              </a:rPr>
              <a:t>напряженности;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rki"/>
                <a:cs typeface="Arial"/>
              </a:rPr>
              <a:t>Повышение мотивация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rki"/>
                <a:cs typeface="Arial"/>
              </a:rPr>
              <a:t>к познавательной деятельности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rki"/>
                <a:cs typeface="Arial"/>
              </a:rPr>
              <a:t>;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orki"/>
              <a:cs typeface="Arial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orki"/>
                <a:cs typeface="Arial"/>
              </a:rPr>
              <a:t>Улучшение </a:t>
            </a:r>
            <a:r>
              <a:rPr lang="ru-RU" sz="1600" dirty="0">
                <a:latin typeface="Corki"/>
                <a:cs typeface="Arial"/>
              </a:rPr>
              <a:t>профессиональной ориентации несовершеннолетних</a:t>
            </a:r>
            <a:r>
              <a:rPr lang="ru-RU" sz="1600" dirty="0" smtClean="0">
                <a:latin typeface="Corki"/>
                <a:cs typeface="Arial"/>
              </a:rPr>
              <a:t>: обучение </a:t>
            </a:r>
            <a:r>
              <a:rPr lang="ru-RU" sz="1600" dirty="0">
                <a:latin typeface="Corki"/>
                <a:cs typeface="Arial"/>
              </a:rPr>
              <a:t>навыкам поведения на рынке труда, способности </a:t>
            </a:r>
            <a:r>
              <a:rPr lang="ru-RU" sz="1600" dirty="0" smtClean="0">
                <a:latin typeface="Corki"/>
                <a:cs typeface="Arial"/>
              </a:rPr>
              <a:t>выстраивать </a:t>
            </a:r>
            <a:r>
              <a:rPr lang="ru-RU" sz="1600" dirty="0">
                <a:latin typeface="Corki"/>
                <a:cs typeface="Arial"/>
              </a:rPr>
              <a:t>профессиональные перспективы</a:t>
            </a:r>
            <a:r>
              <a:rPr lang="ru-RU" sz="1600" dirty="0" smtClean="0">
                <a:latin typeface="Corki"/>
                <a:cs typeface="Arial"/>
              </a:rPr>
              <a:t>;</a:t>
            </a:r>
            <a:endParaRPr lang="ru-RU" sz="1600" dirty="0" smtClean="0">
              <a:latin typeface="Cork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rki"/>
                <a:cs typeface="Arial"/>
              </a:rPr>
              <a:t>Улучшение коммуникативных навыков, повышение самооценки, расширение социальных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rki"/>
                <a:cs typeface="Arial"/>
              </a:rPr>
              <a:t>контактов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rki"/>
                <a:cs typeface="Arial"/>
              </a:rPr>
              <a:t>;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Cork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orki"/>
                <a:cs typeface="Arial"/>
              </a:rPr>
              <a:t>Совершенствование </a:t>
            </a:r>
            <a:r>
              <a:rPr lang="ru-RU" sz="1600" dirty="0">
                <a:latin typeface="Corki"/>
                <a:cs typeface="Arial"/>
              </a:rPr>
              <a:t>знаний несовершеннолетних в области финансовой и правовой </a:t>
            </a:r>
            <a:r>
              <a:rPr lang="ru-RU" sz="1600" dirty="0" smtClean="0">
                <a:latin typeface="Corki"/>
                <a:cs typeface="Arial"/>
              </a:rPr>
              <a:t>грамотности.</a:t>
            </a:r>
            <a:endParaRPr lang="ru-RU" sz="1600" dirty="0">
              <a:latin typeface="Corki"/>
              <a:cs typeface="Arial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427984" y="712622"/>
            <a:ext cx="0" cy="373133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5526"/>
            <a:ext cx="400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0706" y="690254"/>
            <a:ext cx="3705789" cy="369328"/>
          </a:xfrm>
          <a:prstGeom prst="rect">
            <a:avLst/>
          </a:prstGeom>
          <a:noFill/>
        </p:spPr>
        <p:txBody>
          <a:bodyPr wrap="square" lIns="91318" tIns="45718" rIns="91318" bIns="45718" rtlCol="0">
            <a:spAutoFit/>
          </a:bodyPr>
          <a:lstStyle/>
          <a:p>
            <a:pPr defTabSz="913017"/>
            <a:r>
              <a:rPr lang="ru-RU" dirty="0" smtClean="0">
                <a:solidFill>
                  <a:srgbClr val="0070C0"/>
                </a:solidFill>
                <a:latin typeface="Corki" panose="00000500000000000000" pitchFamily="2" charset="-52"/>
              </a:rPr>
              <a:t>КОЛИЧЕСТВЕННЫЕ РЕЗУЛЬТАТЫ ПРОЕКТА:</a:t>
            </a:r>
            <a:endParaRPr lang="ru-RU" dirty="0">
              <a:solidFill>
                <a:srgbClr val="0070C0"/>
              </a:solidFill>
              <a:latin typeface="Corki" panose="00000500000000000000" pitchFamily="2" charset="-52"/>
            </a:endParaRPr>
          </a:p>
        </p:txBody>
      </p:sp>
      <p:sp>
        <p:nvSpPr>
          <p:cNvPr id="17" name="TextBox 43"/>
          <p:cNvSpPr txBox="1">
            <a:spLocks noChangeArrowheads="1"/>
          </p:cNvSpPr>
          <p:nvPr/>
        </p:nvSpPr>
        <p:spPr bwMode="auto">
          <a:xfrm>
            <a:off x="4932041" y="987574"/>
            <a:ext cx="4392487" cy="360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1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53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7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5886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064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240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418" algn="l" defTabSz="91435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Corki"/>
                <a:cs typeface="Arial"/>
              </a:rPr>
              <a:t>112</a:t>
            </a:r>
            <a:r>
              <a:rPr lang="ru-RU" sz="1600" dirty="0" smtClean="0">
                <a:latin typeface="Corki"/>
                <a:cs typeface="Arial"/>
              </a:rPr>
              <a:t> оказанных </a:t>
            </a:r>
            <a:r>
              <a:rPr lang="ru-RU" sz="1600" dirty="0">
                <a:latin typeface="Corki"/>
                <a:cs typeface="Arial"/>
              </a:rPr>
              <a:t>консультаций психологом, направленных на профориентацию </a:t>
            </a:r>
            <a:r>
              <a:rPr lang="ru-RU" sz="1600" dirty="0" smtClean="0">
                <a:latin typeface="Corki"/>
                <a:cs typeface="Arial"/>
              </a:rPr>
              <a:t>несовершеннолетних;</a:t>
            </a:r>
            <a:endParaRPr lang="ru-RU" sz="1600" dirty="0">
              <a:latin typeface="Cork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Corki"/>
                <a:cs typeface="Arial"/>
              </a:rPr>
              <a:t>15</a:t>
            </a:r>
            <a:r>
              <a:rPr lang="ru-RU" sz="1600" dirty="0" smtClean="0">
                <a:latin typeface="Corki"/>
                <a:cs typeface="Arial"/>
              </a:rPr>
              <a:t> </a:t>
            </a:r>
            <a:r>
              <a:rPr lang="ru-RU" sz="1600" dirty="0">
                <a:latin typeface="Corki"/>
                <a:cs typeface="Arial"/>
              </a:rPr>
              <a:t>организаций партнеров, вовлеченных в реализацию </a:t>
            </a:r>
            <a:r>
              <a:rPr lang="ru-RU" sz="1600" dirty="0" smtClean="0">
                <a:latin typeface="Corki"/>
                <a:cs typeface="Arial"/>
              </a:rPr>
              <a:t>проекта;</a:t>
            </a:r>
            <a:endParaRPr lang="ru-RU" sz="1600" dirty="0">
              <a:latin typeface="Cork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Corki"/>
                <a:cs typeface="Arial"/>
              </a:rPr>
              <a:t>22</a:t>
            </a:r>
            <a:r>
              <a:rPr lang="ru-RU" sz="1600" dirty="0" smtClean="0">
                <a:latin typeface="Corki"/>
                <a:cs typeface="Arial"/>
              </a:rPr>
              <a:t> семьи, </a:t>
            </a:r>
            <a:r>
              <a:rPr lang="ru-RU" sz="1600" dirty="0">
                <a:latin typeface="Corki"/>
                <a:cs typeface="Arial"/>
              </a:rPr>
              <a:t>в которых родители отмечают улучшение учебной мотивации </a:t>
            </a:r>
            <a:r>
              <a:rPr lang="ru-RU" sz="1600" dirty="0" smtClean="0">
                <a:latin typeface="Corki"/>
                <a:cs typeface="Arial"/>
              </a:rPr>
              <a:t>ребенка;</a:t>
            </a:r>
            <a:endParaRPr lang="ru-RU" sz="1600" dirty="0">
              <a:latin typeface="Corki"/>
              <a:cs typeface="Arial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Corki"/>
                <a:cs typeface="Arial"/>
              </a:rPr>
              <a:t>15</a:t>
            </a:r>
            <a:r>
              <a:rPr lang="ru-RU" sz="1600" dirty="0" smtClean="0">
                <a:latin typeface="Corki"/>
                <a:cs typeface="Arial"/>
              </a:rPr>
              <a:t> проведенных мастер-классов;</a:t>
            </a:r>
            <a:endParaRPr lang="ru-RU" sz="1600" dirty="0">
              <a:latin typeface="Corki"/>
              <a:cs typeface="Arial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Corki"/>
                <a:cs typeface="Arial"/>
              </a:rPr>
              <a:t>320</a:t>
            </a:r>
            <a:r>
              <a:rPr lang="ru-RU" sz="1600" dirty="0" smtClean="0">
                <a:latin typeface="Corki"/>
                <a:cs typeface="Arial"/>
              </a:rPr>
              <a:t> разработанных </a:t>
            </a:r>
            <a:r>
              <a:rPr lang="ru-RU" sz="1600" dirty="0">
                <a:latin typeface="Corki"/>
                <a:cs typeface="Arial"/>
              </a:rPr>
              <a:t>и распространенных </a:t>
            </a:r>
            <a:r>
              <a:rPr lang="ru-RU" sz="1600" dirty="0" smtClean="0">
                <a:latin typeface="Corki"/>
                <a:cs typeface="Arial"/>
              </a:rPr>
              <a:t>информационно-методических </a:t>
            </a:r>
            <a:r>
              <a:rPr lang="ru-RU" sz="1600" dirty="0" smtClean="0">
                <a:latin typeface="Corki"/>
                <a:cs typeface="Arial"/>
              </a:rPr>
              <a:t>материалов</a:t>
            </a:r>
            <a:r>
              <a:rPr lang="ru-RU" sz="1600" b="1" dirty="0" smtClean="0">
                <a:latin typeface="Corki"/>
                <a:cs typeface="Arial"/>
              </a:rPr>
              <a:t>.</a:t>
            </a:r>
            <a:endParaRPr lang="ru-RU" sz="1600" dirty="0">
              <a:latin typeface="Corki"/>
              <a:cs typeface="Arial"/>
            </a:endParaRPr>
          </a:p>
        </p:txBody>
      </p:sp>
      <p:pic>
        <p:nvPicPr>
          <p:cNvPr id="18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9" y="1141561"/>
            <a:ext cx="203627" cy="2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9" y="1491630"/>
            <a:ext cx="203627" cy="2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9" y="3075806"/>
            <a:ext cx="203627" cy="2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8" y="3651870"/>
            <a:ext cx="203627" cy="2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7" y="1933649"/>
            <a:ext cx="203627" cy="2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7731"/>
            <a:ext cx="327099" cy="3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0562"/>
            <a:ext cx="327099" cy="3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1541"/>
            <a:ext cx="327099" cy="3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9979"/>
            <a:ext cx="327099" cy="3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7053"/>
            <a:ext cx="327099" cy="3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7442"/>
            <a:ext cx="9144000" cy="36591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8" tIns="34280" rIns="68468" bIns="34280" spcCol="0" rtlCol="0" anchor="ctr"/>
          <a:lstStyle/>
          <a:p>
            <a:pPr algn="ctr" defTabSz="684544" fontAlgn="auto">
              <a:spcBef>
                <a:spcPts val="0"/>
              </a:spcBef>
              <a:spcAft>
                <a:spcPts val="0"/>
              </a:spcAft>
            </a:pP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733" y="211568"/>
            <a:ext cx="7056113" cy="738539"/>
          </a:xfrm>
          <a:prstGeom prst="rect">
            <a:avLst/>
          </a:prstGeom>
          <a:noFill/>
        </p:spPr>
        <p:txBody>
          <a:bodyPr wrap="square" lIns="91316" tIns="45658" rIns="91316" bIns="45658" rtlCol="0">
            <a:spAutoFit/>
          </a:bodyPr>
          <a:lstStyle/>
          <a:p>
            <a:pPr defTabSz="684616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defTabSz="684616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ГОАУСОН «Мончегорский комплексный центр социального обслуживания населения»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0421" y="4284429"/>
            <a:ext cx="1571019" cy="344740"/>
          </a:xfrm>
          <a:prstGeom prst="rect">
            <a:avLst/>
          </a:prstGeom>
          <a:noFill/>
        </p:spPr>
        <p:txBody>
          <a:bodyPr wrap="square" lIns="66855" tIns="33542" rIns="66855" bIns="33542" rtlCol="0">
            <a:spAutoFit/>
          </a:bodyPr>
          <a:lstStyle/>
          <a:p>
            <a:pPr algn="ctr" defTabSz="668198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ki" pitchFamily="2" charset="-52"/>
                <a:cs typeface="+mn-cs"/>
              </a:rPr>
              <a:t>#</a:t>
            </a:r>
            <a:r>
              <a:rPr lang="ru-RU" dirty="0">
                <a:solidFill>
                  <a:prstClr val="white"/>
                </a:solidFill>
                <a:latin typeface="Corki"/>
                <a:cs typeface="+mn-cs"/>
              </a:rPr>
              <a:t>насевережить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2211126"/>
            <a:ext cx="4772375" cy="900244"/>
          </a:xfrm>
          <a:prstGeom prst="rect">
            <a:avLst/>
          </a:prstGeom>
          <a:noFill/>
        </p:spPr>
        <p:txBody>
          <a:bodyPr wrap="square" lIns="68490" tIns="34289" rIns="68490" bIns="34289" rtlCol="0">
            <a:spAutoFit/>
          </a:bodyPr>
          <a:lstStyle/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r>
              <a:rPr lang="ru-RU" sz="3300" kern="0" dirty="0">
                <a:solidFill>
                  <a:sysClr val="window" lastClr="FFFFFF"/>
                </a:solidFill>
                <a:latin typeface="Corki" panose="00000500000000000000" pitchFamily="2" charset="-52"/>
                <a:cs typeface="+mn-cs"/>
              </a:rPr>
              <a:t>СПАСИБО ЗА ВНИМАНИЕ!</a:t>
            </a:r>
          </a:p>
          <a:p>
            <a:pPr algn="ctr" defTabSz="684780" fontAlgn="auto">
              <a:spcBef>
                <a:spcPts val="0"/>
              </a:spcBef>
              <a:spcAft>
                <a:spcPts val="0"/>
              </a:spcAft>
            </a:pPr>
            <a:endParaRPr lang="ru-RU" sz="2100" kern="0" dirty="0">
              <a:solidFill>
                <a:sysClr val="window" lastClr="FFFFFF"/>
              </a:solidFill>
              <a:latin typeface="Muller Narrow ExtraBold" pitchFamily="50" charset="-52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8" y="211566"/>
            <a:ext cx="1252595" cy="6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10391</TotalTime>
  <Words>764</Words>
  <Application>Microsoft Office PowerPoint</Application>
  <PresentationFormat>Экран (16:9)</PresentationFormat>
  <Paragraphs>138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Альбина Сидоренко</Manager>
  <Company>Мончегорский КЦСОН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Karelina, Pavel Gonchar</dc:creator>
  <cp:lastModifiedBy>OPSID</cp:lastModifiedBy>
  <cp:revision>1994</cp:revision>
  <cp:lastPrinted>2022-02-17T10:37:41Z</cp:lastPrinted>
  <dcterms:created xsi:type="dcterms:W3CDTF">2022-02-15T13:22:47Z</dcterms:created>
  <dcterms:modified xsi:type="dcterms:W3CDTF">2023-03-10T13:51:16Z</dcterms:modified>
</cp:coreProperties>
</file>