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57" r:id="rId4"/>
    <p:sldId id="261" r:id="rId5"/>
    <p:sldId id="266" r:id="rId6"/>
    <p:sldId id="267" r:id="rId7"/>
    <p:sldId id="268" r:id="rId8"/>
    <p:sldId id="260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150AF6"/>
    <a:srgbClr val="0000FF"/>
    <a:srgbClr val="00FFFF"/>
    <a:srgbClr val="3399FF"/>
    <a:srgbClr val="3333CC"/>
    <a:srgbClr val="333399"/>
    <a:srgbClr val="4F0EF2"/>
    <a:srgbClr val="6907F9"/>
    <a:srgbClr val="8B0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6" autoAdjust="0"/>
    <p:restoredTop sz="94660"/>
  </p:normalViewPr>
  <p:slideViewPr>
    <p:cSldViewPr>
      <p:cViewPr>
        <p:scale>
          <a:sx n="80" d="100"/>
          <a:sy n="80" d="100"/>
        </p:scale>
        <p:origin x="-132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86782-037F-43CD-ACBC-EF577E9D468E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C6530-61F2-4CEC-8747-1D340150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2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ВХОДЯЩИЕ\15-исх-17856\Логотип_Агентства_стратегических_инициати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11547" r="1884" b="5992"/>
          <a:stretch/>
        </p:blipFill>
        <p:spPr bwMode="auto">
          <a:xfrm>
            <a:off x="5295623" y="103170"/>
            <a:ext cx="3848377" cy="16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Профмастерство 2023\Абдуразакова\Презентация\слайд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58"/>
          <a:stretch/>
        </p:blipFill>
        <p:spPr bwMode="auto">
          <a:xfrm>
            <a:off x="-31676" y="2"/>
            <a:ext cx="9175675" cy="68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8" y="300306"/>
            <a:ext cx="493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ХАНТЫ-МАНСИЙСКИЙ АВТОНОМНЫЙ ОКРУГ – ЮГРА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СУРГУТСКИЙ РАЙОН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Новая папка\ГЕРЕЛ\Рабочий стол\логотип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99667"/>
            <a:ext cx="1296144" cy="134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5940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БЮДЖЕТНОЕ УЧРЕЖДЕНИЕ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ХАНТЫ-МАНСИЙСКОГО АВТОНОМНОГО ОКРУГА – ЮГРЫ «СУРГУТСКИЙ РАЙОННЫЙ ЦЕНТР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ПОМОЩИ СЕМЬЕ И ДЕТЯМ»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07" y="4725144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+mj-lt"/>
              </a:rPr>
              <a:t>Представляемая практика  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sz="3000" b="1" dirty="0">
                <a:solidFill>
                  <a:schemeClr val="bg1"/>
                </a:solidFill>
                <a:latin typeface="+mj-lt"/>
              </a:rPr>
              <a:t>Программа социализации подростков «Центр «Подросток. Поколение </a:t>
            </a:r>
            <a:r>
              <a:rPr lang="en-US" sz="3000" b="1" dirty="0">
                <a:solidFill>
                  <a:schemeClr val="bg1"/>
                </a:solidFill>
                <a:latin typeface="+mj-lt"/>
              </a:rPr>
              <a:t>Z</a:t>
            </a:r>
            <a:r>
              <a:rPr lang="ru-RU" sz="3000" b="1" dirty="0">
                <a:solidFill>
                  <a:schemeClr val="bg1"/>
                </a:solidFill>
                <a:latin typeface="+mj-lt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8" y="3068960"/>
            <a:ext cx="6458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Отбор проектов </a:t>
            </a: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+mj-lt"/>
              </a:rPr>
              <a:t>«Десятилетие детства 2023</a:t>
            </a:r>
            <a:endParaRPr lang="ru-RU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88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User\Desktop\Профмастерство 2023\Абдуразакова\Презентация\слайд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26"/>
            <a:ext cx="9144000" cy="6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Профмастерство 2023\Абдуразакова\Презентация\слайд 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/>
        </p:blipFill>
        <p:spPr bwMode="auto">
          <a:xfrm>
            <a:off x="-1" y="349712"/>
            <a:ext cx="9144000" cy="65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-20566" y="1700808"/>
            <a:ext cx="8769030" cy="876936"/>
          </a:xfrm>
          <a:custGeom>
            <a:avLst/>
            <a:gdLst>
              <a:gd name="connsiteX0" fmla="*/ 0 w 8244408"/>
              <a:gd name="connsiteY0" fmla="*/ 90012 h 540060"/>
              <a:gd name="connsiteX1" fmla="*/ 90012 w 8244408"/>
              <a:gd name="connsiteY1" fmla="*/ 0 h 540060"/>
              <a:gd name="connsiteX2" fmla="*/ 8154396 w 8244408"/>
              <a:gd name="connsiteY2" fmla="*/ 0 h 540060"/>
              <a:gd name="connsiteX3" fmla="*/ 8244408 w 8244408"/>
              <a:gd name="connsiteY3" fmla="*/ 90012 h 540060"/>
              <a:gd name="connsiteX4" fmla="*/ 8244408 w 8244408"/>
              <a:gd name="connsiteY4" fmla="*/ 450048 h 540060"/>
              <a:gd name="connsiteX5" fmla="*/ 8154396 w 8244408"/>
              <a:gd name="connsiteY5" fmla="*/ 540060 h 540060"/>
              <a:gd name="connsiteX6" fmla="*/ 90012 w 8244408"/>
              <a:gd name="connsiteY6" fmla="*/ 540060 h 540060"/>
              <a:gd name="connsiteX7" fmla="*/ 0 w 8244408"/>
              <a:gd name="connsiteY7" fmla="*/ 450048 h 540060"/>
              <a:gd name="connsiteX8" fmla="*/ 0 w 8244408"/>
              <a:gd name="connsiteY8" fmla="*/ 90012 h 540060"/>
              <a:gd name="connsiteX0" fmla="*/ 0 w 8244408"/>
              <a:gd name="connsiteY0" fmla="*/ 90012 h 575360"/>
              <a:gd name="connsiteX1" fmla="*/ 90012 w 8244408"/>
              <a:gd name="connsiteY1" fmla="*/ 0 h 575360"/>
              <a:gd name="connsiteX2" fmla="*/ 8154396 w 8244408"/>
              <a:gd name="connsiteY2" fmla="*/ 0 h 575360"/>
              <a:gd name="connsiteX3" fmla="*/ 8244408 w 8244408"/>
              <a:gd name="connsiteY3" fmla="*/ 90012 h 575360"/>
              <a:gd name="connsiteX4" fmla="*/ 8244408 w 8244408"/>
              <a:gd name="connsiteY4" fmla="*/ 450048 h 575360"/>
              <a:gd name="connsiteX5" fmla="*/ 8154396 w 8244408"/>
              <a:gd name="connsiteY5" fmla="*/ 540060 h 575360"/>
              <a:gd name="connsiteX6" fmla="*/ 90012 w 8244408"/>
              <a:gd name="connsiteY6" fmla="*/ 540060 h 575360"/>
              <a:gd name="connsiteX7" fmla="*/ 83127 w 8244408"/>
              <a:gd name="connsiteY7" fmla="*/ 556926 h 575360"/>
              <a:gd name="connsiteX8" fmla="*/ 0 w 8244408"/>
              <a:gd name="connsiteY8" fmla="*/ 90012 h 575360"/>
              <a:gd name="connsiteX0" fmla="*/ 3598 w 8188629"/>
              <a:gd name="connsiteY0" fmla="*/ 20870 h 601220"/>
              <a:gd name="connsiteX1" fmla="*/ 34233 w 8188629"/>
              <a:gd name="connsiteY1" fmla="*/ 25860 h 601220"/>
              <a:gd name="connsiteX2" fmla="*/ 8098617 w 8188629"/>
              <a:gd name="connsiteY2" fmla="*/ 25860 h 601220"/>
              <a:gd name="connsiteX3" fmla="*/ 8188629 w 8188629"/>
              <a:gd name="connsiteY3" fmla="*/ 115872 h 601220"/>
              <a:gd name="connsiteX4" fmla="*/ 8188629 w 8188629"/>
              <a:gd name="connsiteY4" fmla="*/ 475908 h 601220"/>
              <a:gd name="connsiteX5" fmla="*/ 8098617 w 8188629"/>
              <a:gd name="connsiteY5" fmla="*/ 565920 h 601220"/>
              <a:gd name="connsiteX6" fmla="*/ 34233 w 8188629"/>
              <a:gd name="connsiteY6" fmla="*/ 565920 h 601220"/>
              <a:gd name="connsiteX7" fmla="*/ 27348 w 8188629"/>
              <a:gd name="connsiteY7" fmla="*/ 582786 h 601220"/>
              <a:gd name="connsiteX8" fmla="*/ 3598 w 81886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3596 w 8188628"/>
              <a:gd name="connsiteY0" fmla="*/ 137513 h 575360"/>
              <a:gd name="connsiteX1" fmla="*/ 34232 w 8188628"/>
              <a:gd name="connsiteY1" fmla="*/ 0 h 575360"/>
              <a:gd name="connsiteX2" fmla="*/ 8098616 w 8188628"/>
              <a:gd name="connsiteY2" fmla="*/ 0 h 575360"/>
              <a:gd name="connsiteX3" fmla="*/ 8188628 w 8188628"/>
              <a:gd name="connsiteY3" fmla="*/ 90012 h 575360"/>
              <a:gd name="connsiteX4" fmla="*/ 8188628 w 8188628"/>
              <a:gd name="connsiteY4" fmla="*/ 450048 h 575360"/>
              <a:gd name="connsiteX5" fmla="*/ 8098616 w 8188628"/>
              <a:gd name="connsiteY5" fmla="*/ 540060 h 575360"/>
              <a:gd name="connsiteX6" fmla="*/ 34232 w 8188628"/>
              <a:gd name="connsiteY6" fmla="*/ 540060 h 575360"/>
              <a:gd name="connsiteX7" fmla="*/ 27347 w 8188628"/>
              <a:gd name="connsiteY7" fmla="*/ 556926 h 575360"/>
              <a:gd name="connsiteX8" fmla="*/ 3596 w 8188628"/>
              <a:gd name="connsiteY8" fmla="*/ 13751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7" fmla="*/ 84837 w 8178429"/>
              <a:gd name="connsiteY7" fmla="*/ 22895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8429" h="578972">
                <a:moveTo>
                  <a:pt x="24033" y="3612"/>
                </a:moveTo>
                <a:lnTo>
                  <a:pt x="8005022" y="0"/>
                </a:lnTo>
                <a:cubicBezTo>
                  <a:pt x="8107804" y="21670"/>
                  <a:pt x="8178429" y="43912"/>
                  <a:pt x="8178429" y="93624"/>
                </a:cubicBezTo>
                <a:lnTo>
                  <a:pt x="8178429" y="453660"/>
                </a:lnTo>
                <a:cubicBezTo>
                  <a:pt x="8178429" y="503372"/>
                  <a:pt x="8138129" y="543672"/>
                  <a:pt x="8088417" y="543672"/>
                </a:cubicBezTo>
                <a:lnTo>
                  <a:pt x="24033" y="543672"/>
                </a:lnTo>
                <a:cubicBezTo>
                  <a:pt x="-25679" y="543672"/>
                  <a:pt x="17148" y="610250"/>
                  <a:pt x="17148" y="560538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Работа продолжается!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Скругленный прямоугольник 16"/>
          <p:cNvSpPr/>
          <p:nvPr/>
        </p:nvSpPr>
        <p:spPr>
          <a:xfrm>
            <a:off x="251520" y="4509121"/>
            <a:ext cx="1800202" cy="2331223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139706" y="0"/>
                  <a:pt x="312041" y="0"/>
                </a:cubicBezTo>
                <a:lnTo>
                  <a:pt x="1595664" y="0"/>
                </a:lnTo>
                <a:cubicBezTo>
                  <a:pt x="1767999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16"/>
          <p:cNvSpPr/>
          <p:nvPr/>
        </p:nvSpPr>
        <p:spPr>
          <a:xfrm>
            <a:off x="2123728" y="4509119"/>
            <a:ext cx="1800202" cy="2331224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139706" y="0"/>
                  <a:pt x="312041" y="0"/>
                </a:cubicBezTo>
                <a:lnTo>
                  <a:pt x="1595664" y="0"/>
                </a:lnTo>
                <a:cubicBezTo>
                  <a:pt x="1767999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16"/>
          <p:cNvSpPr/>
          <p:nvPr/>
        </p:nvSpPr>
        <p:spPr>
          <a:xfrm>
            <a:off x="3995936" y="4509119"/>
            <a:ext cx="1800202" cy="2331224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139706" y="0"/>
                  <a:pt x="312041" y="0"/>
                </a:cubicBezTo>
                <a:lnTo>
                  <a:pt x="1595664" y="0"/>
                </a:lnTo>
                <a:cubicBezTo>
                  <a:pt x="1767999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qr_tmp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t="35449" r="18028" b="24187"/>
          <a:stretch/>
        </p:blipFill>
        <p:spPr bwMode="auto">
          <a:xfrm>
            <a:off x="331179" y="4826075"/>
            <a:ext cx="1640884" cy="201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5388" r="9746" b="9202"/>
          <a:stretch/>
        </p:blipFill>
        <p:spPr bwMode="auto">
          <a:xfrm>
            <a:off x="2157423" y="4862740"/>
            <a:ext cx="1732815" cy="182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369" y="4581128"/>
            <a:ext cx="1349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Телеграм</a:t>
            </a:r>
            <a:r>
              <a:rPr lang="ru-RU" sz="1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-канал</a:t>
            </a:r>
            <a:endParaRPr lang="ru-RU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9166" y="4602723"/>
            <a:ext cx="1349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</a:t>
            </a:r>
            <a:endParaRPr lang="ru-RU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95936" y="4602723"/>
            <a:ext cx="1800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</a:p>
          <a:p>
            <a:r>
              <a:rPr lang="ru-RU" sz="1100" dirty="0" smtClean="0">
                <a:solidFill>
                  <a:srgbClr val="00B050"/>
                </a:solidFill>
              </a:rPr>
              <a:t>Ханты-Мансийский автономный округ – Югра, </a:t>
            </a:r>
          </a:p>
          <a:p>
            <a:r>
              <a:rPr lang="ru-RU" sz="1100" dirty="0" smtClean="0">
                <a:solidFill>
                  <a:srgbClr val="00B050"/>
                </a:solidFill>
              </a:rPr>
              <a:t>Сургутский район, </a:t>
            </a:r>
          </a:p>
          <a:p>
            <a:r>
              <a:rPr lang="ru-RU" sz="1100" dirty="0" err="1" smtClean="0">
                <a:solidFill>
                  <a:srgbClr val="00B050"/>
                </a:solidFill>
              </a:rPr>
              <a:t>г.п</a:t>
            </a:r>
            <a:r>
              <a:rPr lang="ru-RU" sz="1100" dirty="0" smtClean="0">
                <a:solidFill>
                  <a:srgbClr val="00B050"/>
                </a:solidFill>
              </a:rPr>
              <a:t>. </a:t>
            </a:r>
            <a:r>
              <a:rPr lang="ru-RU" sz="1100" dirty="0" err="1" smtClean="0">
                <a:solidFill>
                  <a:srgbClr val="00B050"/>
                </a:solidFill>
              </a:rPr>
              <a:t>Барсово</a:t>
            </a:r>
            <a:r>
              <a:rPr lang="ru-RU" sz="1100" dirty="0" smtClean="0">
                <a:solidFill>
                  <a:srgbClr val="00B050"/>
                </a:solidFill>
              </a:rPr>
              <a:t>, </a:t>
            </a:r>
          </a:p>
          <a:p>
            <a:r>
              <a:rPr lang="ru-RU" sz="1100" dirty="0" smtClean="0">
                <a:solidFill>
                  <a:srgbClr val="00B050"/>
                </a:solidFill>
              </a:rPr>
              <a:t>ул. Сосновый бор, д. 34.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67946" y="5710721"/>
            <a:ext cx="17281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Контакты:</a:t>
            </a:r>
          </a:p>
          <a:p>
            <a:r>
              <a:rPr lang="ru-RU" sz="1100" dirty="0" smtClean="0">
                <a:solidFill>
                  <a:srgbClr val="00B050"/>
                </a:solidFill>
              </a:rPr>
              <a:t>Приемная</a:t>
            </a:r>
            <a:r>
              <a:rPr lang="ru-RU" sz="1100" dirty="0">
                <a:solidFill>
                  <a:srgbClr val="00B050"/>
                </a:solidFill>
              </a:rPr>
              <a:t> </a:t>
            </a:r>
            <a:endParaRPr lang="ru-RU" sz="1100" dirty="0" smtClean="0">
              <a:solidFill>
                <a:srgbClr val="00B050"/>
              </a:solidFill>
            </a:endParaRPr>
          </a:p>
          <a:p>
            <a:r>
              <a:rPr lang="ru-RU" sz="1100" dirty="0" smtClean="0">
                <a:solidFill>
                  <a:srgbClr val="00B050"/>
                </a:solidFill>
              </a:rPr>
              <a:t>+</a:t>
            </a:r>
            <a:r>
              <a:rPr lang="ru-RU" sz="1100" dirty="0">
                <a:solidFill>
                  <a:srgbClr val="00B050"/>
                </a:solidFill>
              </a:rPr>
              <a:t>7 (3462) 740 555</a:t>
            </a:r>
          </a:p>
          <a:p>
            <a:r>
              <a:rPr lang="ru-RU" sz="1100" dirty="0">
                <a:solidFill>
                  <a:srgbClr val="00B050"/>
                </a:solidFill>
              </a:rPr>
              <a:t>Телефон горячей </a:t>
            </a:r>
            <a:r>
              <a:rPr lang="ru-RU" sz="1100" dirty="0" smtClean="0">
                <a:solidFill>
                  <a:srgbClr val="00B050"/>
                </a:solidFill>
              </a:rPr>
              <a:t>линии </a:t>
            </a:r>
          </a:p>
          <a:p>
            <a:r>
              <a:rPr lang="ru-RU" sz="1100" dirty="0" smtClean="0">
                <a:solidFill>
                  <a:srgbClr val="00B050"/>
                </a:solidFill>
              </a:rPr>
              <a:t> </a:t>
            </a:r>
            <a:r>
              <a:rPr lang="ru-RU" sz="1100" dirty="0">
                <a:solidFill>
                  <a:srgbClr val="00B050"/>
                </a:solidFill>
              </a:rPr>
              <a:t>+7 (922) 442 26 22</a:t>
            </a:r>
          </a:p>
        </p:txBody>
      </p:sp>
    </p:spTree>
    <p:extLst>
      <p:ext uri="{BB962C8B-B14F-4D97-AF65-F5344CB8AC3E}">
        <p14:creationId xmlns:p14="http://schemas.microsoft.com/office/powerpoint/2010/main" val="4243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Профмастерство 2023\Абдуразакова\Презентация\слайд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72564"/>
            <a:ext cx="9144000" cy="540060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+mj-lt"/>
              </a:rPr>
              <a:t>Открытие центра </a:t>
            </a:r>
            <a:r>
              <a:rPr lang="ru-RU" sz="2400" b="1" dirty="0">
                <a:solidFill>
                  <a:srgbClr val="3333CC"/>
                </a:solidFill>
                <a:latin typeface="+mj-lt"/>
              </a:rPr>
              <a:t>«Подросток. Поколение </a:t>
            </a:r>
            <a:r>
              <a:rPr lang="ru-RU" sz="2400" b="1" dirty="0" smtClean="0">
                <a:solidFill>
                  <a:srgbClr val="3333CC"/>
                </a:solidFill>
                <a:latin typeface="+mj-lt"/>
              </a:rPr>
              <a:t>Z»</a:t>
            </a:r>
          </a:p>
        </p:txBody>
      </p:sp>
      <p:pic>
        <p:nvPicPr>
          <p:cNvPr id="1034" name="Picture 10" descr="\\Asup\Архив\Фотогалерея\Заседание КДН 30.09.2022\Новая папка\786a46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8" r="3125" b="6474"/>
          <a:stretch/>
        </p:blipFill>
        <p:spPr bwMode="auto">
          <a:xfrm>
            <a:off x="-33045" y="3010869"/>
            <a:ext cx="2753275" cy="274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Asup\Архив\Фотогалерея\Заседание КДН 30.09.2022\Новая папка\786a46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r="6379" b="6474"/>
          <a:stretch/>
        </p:blipFill>
        <p:spPr bwMode="auto">
          <a:xfrm>
            <a:off x="2687603" y="3010869"/>
            <a:ext cx="3630391" cy="274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Asup\Архив\Фотогалерея\Заседание КДН 30.09.2022\DSC056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3" r="5445" b="6460"/>
          <a:stretch/>
        </p:blipFill>
        <p:spPr bwMode="auto">
          <a:xfrm>
            <a:off x="6241524" y="3004457"/>
            <a:ext cx="2991025" cy="27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Asup\Архив\Фотогалерея\Заседание КДН 30.09.2022\Новая папка\786a456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b="13732"/>
          <a:stretch/>
        </p:blipFill>
        <p:spPr bwMode="auto">
          <a:xfrm>
            <a:off x="4572001" y="807710"/>
            <a:ext cx="4572000" cy="21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Asup\Архив\Фотогалерея\Заседание КДН 30.09.2022\Новая папка\786a453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2" b="7048"/>
          <a:stretch/>
        </p:blipFill>
        <p:spPr bwMode="auto">
          <a:xfrm>
            <a:off x="10676" y="836712"/>
            <a:ext cx="4554520" cy="21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759532"/>
            <a:ext cx="9133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В </a:t>
            </a:r>
            <a:r>
              <a:rPr lang="ru-RU" u="sng" dirty="0">
                <a:solidFill>
                  <a:schemeClr val="bg1"/>
                </a:solidFill>
              </a:rPr>
              <a:t>октябре 2022 года </a:t>
            </a:r>
            <a:r>
              <a:rPr lang="ru-RU" dirty="0">
                <a:solidFill>
                  <a:schemeClr val="bg1"/>
                </a:solidFill>
              </a:rPr>
              <a:t>  открыт первый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Югре   «Центр «Подросток. Поколение </a:t>
            </a:r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>
                <a:solidFill>
                  <a:schemeClr val="bg1"/>
                </a:solidFill>
              </a:rPr>
              <a:t>базе бюджетного учреждения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Сургутский районный центр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социальной </a:t>
            </a:r>
            <a:r>
              <a:rPr lang="ru-RU" dirty="0">
                <a:solidFill>
                  <a:schemeClr val="bg1"/>
                </a:solidFill>
              </a:rPr>
              <a:t>помощи семье и детям». </a:t>
            </a:r>
          </a:p>
        </p:txBody>
      </p:sp>
    </p:spTree>
    <p:extLst>
      <p:ext uri="{BB962C8B-B14F-4D97-AF65-F5344CB8AC3E}">
        <p14:creationId xmlns:p14="http://schemas.microsoft.com/office/powerpoint/2010/main" val="18848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одросток. Поколение Z (2)\Веселая встреч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/>
          <a:stretch/>
        </p:blipFill>
        <p:spPr bwMode="auto">
          <a:xfrm>
            <a:off x="2" y="600226"/>
            <a:ext cx="6400309" cy="62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офмастерство 2023\Абдуразакова\Презентация\слайд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3648" y="-23446"/>
            <a:ext cx="7740352" cy="6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72564"/>
            <a:ext cx="8244408" cy="1080120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+mj-lt"/>
              </a:rPr>
              <a:t>Практика «Центр </a:t>
            </a:r>
            <a:r>
              <a:rPr lang="ru-RU" sz="2400" b="1" dirty="0">
                <a:solidFill>
                  <a:srgbClr val="3333CC"/>
                </a:solidFill>
                <a:latin typeface="+mj-lt"/>
              </a:rPr>
              <a:t>«Подросток. Поколение </a:t>
            </a:r>
            <a:r>
              <a:rPr lang="ru-RU" sz="2400" b="1" dirty="0" smtClean="0">
                <a:solidFill>
                  <a:srgbClr val="3333CC"/>
                </a:solidFill>
                <a:latin typeface="+mj-lt"/>
              </a:rPr>
              <a:t>Z»</a:t>
            </a:r>
          </a:p>
          <a:p>
            <a:pPr algn="ctr"/>
            <a:r>
              <a:rPr lang="ru-RU" sz="1400" b="1" dirty="0" smtClean="0">
                <a:solidFill>
                  <a:srgbClr val="3333CC"/>
                </a:solidFill>
                <a:latin typeface="+mj-lt"/>
              </a:rPr>
              <a:t>БЮДЖЕТНОЕ УЧРЕЖДЕНИЕ ХАНТЫ-МАНСИЙСКОГО АВТОНОМНОГО ОКРУГА – ЮГРЫ</a:t>
            </a:r>
          </a:p>
          <a:p>
            <a:pPr algn="ctr"/>
            <a:r>
              <a:rPr lang="ru-RU" sz="1400" b="1" dirty="0" smtClean="0">
                <a:solidFill>
                  <a:srgbClr val="3333CC"/>
                </a:solidFill>
                <a:latin typeface="+mj-lt"/>
              </a:rPr>
              <a:t>«СУРГУТСКИЙ РАЙОННЫЙ ЦЕНТР СОЦИАЛЬНОЙ ПОМОЩИ СЕМЬЕ И ДЕТЯМ», </a:t>
            </a:r>
          </a:p>
          <a:p>
            <a:pPr algn="ctr"/>
            <a:r>
              <a:rPr lang="ru-RU" sz="1400" b="1" dirty="0" err="1" smtClean="0">
                <a:solidFill>
                  <a:srgbClr val="3333CC"/>
                </a:solidFill>
                <a:latin typeface="+mj-lt"/>
              </a:rPr>
              <a:t>г.п</a:t>
            </a:r>
            <a:r>
              <a:rPr lang="ru-RU" sz="1400" b="1" dirty="0" smtClean="0">
                <a:solidFill>
                  <a:srgbClr val="3333CC"/>
                </a:solidFill>
                <a:latin typeface="+mj-lt"/>
              </a:rPr>
              <a:t>. </a:t>
            </a:r>
            <a:r>
              <a:rPr lang="ru-RU" sz="1400" b="1" dirty="0" err="1" smtClean="0">
                <a:solidFill>
                  <a:srgbClr val="3333CC"/>
                </a:solidFill>
                <a:latin typeface="+mj-lt"/>
              </a:rPr>
              <a:t>Барсово</a:t>
            </a:r>
            <a:r>
              <a:rPr lang="ru-RU" sz="1400" b="1" dirty="0" smtClean="0">
                <a:solidFill>
                  <a:srgbClr val="3333CC"/>
                </a:solidFill>
                <a:latin typeface="+mj-lt"/>
              </a:rPr>
              <a:t>, Сургутский район, Ханты-Мансийский автономный округ - Югра</a:t>
            </a:r>
            <a:endParaRPr lang="ru-RU" sz="14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flipH="1">
            <a:off x="4499992" y="1412776"/>
            <a:ext cx="4644194" cy="1993940"/>
          </a:xfrm>
          <a:prstGeom prst="snip1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333CC"/>
                </a:solidFill>
              </a:rPr>
              <a:t>Целевая </a:t>
            </a:r>
            <a:r>
              <a:rPr lang="ru-RU" b="1" dirty="0" smtClean="0">
                <a:solidFill>
                  <a:srgbClr val="3333CC"/>
                </a:solidFill>
              </a:rPr>
              <a:t>аудитория: </a:t>
            </a:r>
          </a:p>
          <a:p>
            <a:r>
              <a:rPr lang="ru-RU" dirty="0" smtClean="0">
                <a:solidFill>
                  <a:srgbClr val="3333CC"/>
                </a:solidFill>
              </a:rPr>
              <a:t>несовершеннолетние </a:t>
            </a:r>
            <a:r>
              <a:rPr lang="ru-RU" dirty="0">
                <a:solidFill>
                  <a:srgbClr val="3333CC"/>
                </a:solidFill>
              </a:rPr>
              <a:t>с </a:t>
            </a:r>
            <a:r>
              <a:rPr lang="ru-RU" dirty="0" smtClean="0">
                <a:solidFill>
                  <a:srgbClr val="3333CC"/>
                </a:solidFill>
              </a:rPr>
              <a:t>10 </a:t>
            </a:r>
            <a:r>
              <a:rPr lang="ru-RU" dirty="0">
                <a:solidFill>
                  <a:srgbClr val="3333CC"/>
                </a:solidFill>
              </a:rPr>
              <a:t>до </a:t>
            </a:r>
            <a:r>
              <a:rPr lang="ru-RU" dirty="0" smtClean="0">
                <a:solidFill>
                  <a:srgbClr val="3333CC"/>
                </a:solidFill>
              </a:rPr>
              <a:t>18 лет, находящиеся </a:t>
            </a:r>
            <a:r>
              <a:rPr lang="ru-RU" dirty="0">
                <a:solidFill>
                  <a:srgbClr val="3333CC"/>
                </a:solidFill>
              </a:rPr>
              <a:t>в трудной жизненной ситуации, социально опасном положении  и/или испытывающие трудности в социальной адаптации.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flipH="1">
            <a:off x="5940152" y="3573016"/>
            <a:ext cx="3204034" cy="2882798"/>
          </a:xfrm>
          <a:prstGeom prst="snip1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3333CC"/>
                </a:solidFill>
              </a:rPr>
              <a:t>Цель: </a:t>
            </a:r>
            <a:r>
              <a:rPr lang="ru-RU" dirty="0" smtClean="0">
                <a:solidFill>
                  <a:srgbClr val="3333CC"/>
                </a:solidFill>
              </a:rPr>
              <a:t>формирование </a:t>
            </a:r>
            <a:r>
              <a:rPr lang="ru-RU" dirty="0">
                <a:solidFill>
                  <a:srgbClr val="3333CC"/>
                </a:solidFill>
              </a:rPr>
              <a:t>адаптивной личности, способной эффективно развиваться, преодолевать жизненные трудности и проблемы, </a:t>
            </a:r>
            <a:r>
              <a:rPr lang="ru-RU" dirty="0" smtClean="0">
                <a:solidFill>
                  <a:srgbClr val="3333CC"/>
                </a:solidFill>
              </a:rPr>
              <a:t>формирование </a:t>
            </a:r>
            <a:r>
              <a:rPr lang="ru-RU" dirty="0">
                <a:solidFill>
                  <a:srgbClr val="3333CC"/>
                </a:solidFill>
              </a:rPr>
              <a:t>мотивации на здоровый образ жизни и формирование социально-поддерживающей </a:t>
            </a:r>
            <a:r>
              <a:rPr lang="ru-RU" dirty="0" smtClean="0">
                <a:solidFill>
                  <a:srgbClr val="3333CC"/>
                </a:solidFill>
              </a:rPr>
              <a:t>системы.</a:t>
            </a:r>
          </a:p>
          <a:p>
            <a:endParaRPr lang="ru-RU" sz="12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фмастерство 2023\Абдуразакова\Презентация\слайд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" y="1"/>
            <a:ext cx="91408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5"/>
          <p:cNvSpPr/>
          <p:nvPr/>
        </p:nvSpPr>
        <p:spPr>
          <a:xfrm>
            <a:off x="-3" y="103792"/>
            <a:ext cx="3995937" cy="876936"/>
          </a:xfrm>
          <a:custGeom>
            <a:avLst/>
            <a:gdLst>
              <a:gd name="connsiteX0" fmla="*/ 0 w 8244408"/>
              <a:gd name="connsiteY0" fmla="*/ 90012 h 540060"/>
              <a:gd name="connsiteX1" fmla="*/ 90012 w 8244408"/>
              <a:gd name="connsiteY1" fmla="*/ 0 h 540060"/>
              <a:gd name="connsiteX2" fmla="*/ 8154396 w 8244408"/>
              <a:gd name="connsiteY2" fmla="*/ 0 h 540060"/>
              <a:gd name="connsiteX3" fmla="*/ 8244408 w 8244408"/>
              <a:gd name="connsiteY3" fmla="*/ 90012 h 540060"/>
              <a:gd name="connsiteX4" fmla="*/ 8244408 w 8244408"/>
              <a:gd name="connsiteY4" fmla="*/ 450048 h 540060"/>
              <a:gd name="connsiteX5" fmla="*/ 8154396 w 8244408"/>
              <a:gd name="connsiteY5" fmla="*/ 540060 h 540060"/>
              <a:gd name="connsiteX6" fmla="*/ 90012 w 8244408"/>
              <a:gd name="connsiteY6" fmla="*/ 540060 h 540060"/>
              <a:gd name="connsiteX7" fmla="*/ 0 w 8244408"/>
              <a:gd name="connsiteY7" fmla="*/ 450048 h 540060"/>
              <a:gd name="connsiteX8" fmla="*/ 0 w 8244408"/>
              <a:gd name="connsiteY8" fmla="*/ 90012 h 540060"/>
              <a:gd name="connsiteX0" fmla="*/ 0 w 8244408"/>
              <a:gd name="connsiteY0" fmla="*/ 90012 h 575360"/>
              <a:gd name="connsiteX1" fmla="*/ 90012 w 8244408"/>
              <a:gd name="connsiteY1" fmla="*/ 0 h 575360"/>
              <a:gd name="connsiteX2" fmla="*/ 8154396 w 8244408"/>
              <a:gd name="connsiteY2" fmla="*/ 0 h 575360"/>
              <a:gd name="connsiteX3" fmla="*/ 8244408 w 8244408"/>
              <a:gd name="connsiteY3" fmla="*/ 90012 h 575360"/>
              <a:gd name="connsiteX4" fmla="*/ 8244408 w 8244408"/>
              <a:gd name="connsiteY4" fmla="*/ 450048 h 575360"/>
              <a:gd name="connsiteX5" fmla="*/ 8154396 w 8244408"/>
              <a:gd name="connsiteY5" fmla="*/ 540060 h 575360"/>
              <a:gd name="connsiteX6" fmla="*/ 90012 w 8244408"/>
              <a:gd name="connsiteY6" fmla="*/ 540060 h 575360"/>
              <a:gd name="connsiteX7" fmla="*/ 83127 w 8244408"/>
              <a:gd name="connsiteY7" fmla="*/ 556926 h 575360"/>
              <a:gd name="connsiteX8" fmla="*/ 0 w 8244408"/>
              <a:gd name="connsiteY8" fmla="*/ 90012 h 575360"/>
              <a:gd name="connsiteX0" fmla="*/ 3598 w 8188629"/>
              <a:gd name="connsiteY0" fmla="*/ 20870 h 601220"/>
              <a:gd name="connsiteX1" fmla="*/ 34233 w 8188629"/>
              <a:gd name="connsiteY1" fmla="*/ 25860 h 601220"/>
              <a:gd name="connsiteX2" fmla="*/ 8098617 w 8188629"/>
              <a:gd name="connsiteY2" fmla="*/ 25860 h 601220"/>
              <a:gd name="connsiteX3" fmla="*/ 8188629 w 8188629"/>
              <a:gd name="connsiteY3" fmla="*/ 115872 h 601220"/>
              <a:gd name="connsiteX4" fmla="*/ 8188629 w 8188629"/>
              <a:gd name="connsiteY4" fmla="*/ 475908 h 601220"/>
              <a:gd name="connsiteX5" fmla="*/ 8098617 w 8188629"/>
              <a:gd name="connsiteY5" fmla="*/ 565920 h 601220"/>
              <a:gd name="connsiteX6" fmla="*/ 34233 w 8188629"/>
              <a:gd name="connsiteY6" fmla="*/ 565920 h 601220"/>
              <a:gd name="connsiteX7" fmla="*/ 27348 w 8188629"/>
              <a:gd name="connsiteY7" fmla="*/ 582786 h 601220"/>
              <a:gd name="connsiteX8" fmla="*/ 3598 w 81886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3596 w 8188628"/>
              <a:gd name="connsiteY0" fmla="*/ 137513 h 575360"/>
              <a:gd name="connsiteX1" fmla="*/ 34232 w 8188628"/>
              <a:gd name="connsiteY1" fmla="*/ 0 h 575360"/>
              <a:gd name="connsiteX2" fmla="*/ 8098616 w 8188628"/>
              <a:gd name="connsiteY2" fmla="*/ 0 h 575360"/>
              <a:gd name="connsiteX3" fmla="*/ 8188628 w 8188628"/>
              <a:gd name="connsiteY3" fmla="*/ 90012 h 575360"/>
              <a:gd name="connsiteX4" fmla="*/ 8188628 w 8188628"/>
              <a:gd name="connsiteY4" fmla="*/ 450048 h 575360"/>
              <a:gd name="connsiteX5" fmla="*/ 8098616 w 8188628"/>
              <a:gd name="connsiteY5" fmla="*/ 540060 h 575360"/>
              <a:gd name="connsiteX6" fmla="*/ 34232 w 8188628"/>
              <a:gd name="connsiteY6" fmla="*/ 540060 h 575360"/>
              <a:gd name="connsiteX7" fmla="*/ 27347 w 8188628"/>
              <a:gd name="connsiteY7" fmla="*/ 556926 h 575360"/>
              <a:gd name="connsiteX8" fmla="*/ 3596 w 8188628"/>
              <a:gd name="connsiteY8" fmla="*/ 13751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7" fmla="*/ 84837 w 8178429"/>
              <a:gd name="connsiteY7" fmla="*/ 22895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8429" h="578972">
                <a:moveTo>
                  <a:pt x="24033" y="3612"/>
                </a:moveTo>
                <a:lnTo>
                  <a:pt x="8005022" y="0"/>
                </a:lnTo>
                <a:cubicBezTo>
                  <a:pt x="8107804" y="21670"/>
                  <a:pt x="8178429" y="43912"/>
                  <a:pt x="8178429" y="93624"/>
                </a:cubicBezTo>
                <a:lnTo>
                  <a:pt x="8178429" y="453660"/>
                </a:lnTo>
                <a:cubicBezTo>
                  <a:pt x="8178429" y="503372"/>
                  <a:pt x="8138129" y="543672"/>
                  <a:pt x="8088417" y="543672"/>
                </a:cubicBezTo>
                <a:lnTo>
                  <a:pt x="24033" y="543672"/>
                </a:lnTo>
                <a:cubicBezTo>
                  <a:pt x="-25679" y="543672"/>
                  <a:pt x="17148" y="610250"/>
                  <a:pt x="17148" y="560538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НАПРАВЛЕНИЯ ПРАКТИКИ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" y="103792"/>
            <a:ext cx="6948265" cy="876936"/>
          </a:xfrm>
          <a:custGeom>
            <a:avLst/>
            <a:gdLst>
              <a:gd name="connsiteX0" fmla="*/ 0 w 8244408"/>
              <a:gd name="connsiteY0" fmla="*/ 90012 h 540060"/>
              <a:gd name="connsiteX1" fmla="*/ 90012 w 8244408"/>
              <a:gd name="connsiteY1" fmla="*/ 0 h 540060"/>
              <a:gd name="connsiteX2" fmla="*/ 8154396 w 8244408"/>
              <a:gd name="connsiteY2" fmla="*/ 0 h 540060"/>
              <a:gd name="connsiteX3" fmla="*/ 8244408 w 8244408"/>
              <a:gd name="connsiteY3" fmla="*/ 90012 h 540060"/>
              <a:gd name="connsiteX4" fmla="*/ 8244408 w 8244408"/>
              <a:gd name="connsiteY4" fmla="*/ 450048 h 540060"/>
              <a:gd name="connsiteX5" fmla="*/ 8154396 w 8244408"/>
              <a:gd name="connsiteY5" fmla="*/ 540060 h 540060"/>
              <a:gd name="connsiteX6" fmla="*/ 90012 w 8244408"/>
              <a:gd name="connsiteY6" fmla="*/ 540060 h 540060"/>
              <a:gd name="connsiteX7" fmla="*/ 0 w 8244408"/>
              <a:gd name="connsiteY7" fmla="*/ 450048 h 540060"/>
              <a:gd name="connsiteX8" fmla="*/ 0 w 8244408"/>
              <a:gd name="connsiteY8" fmla="*/ 90012 h 540060"/>
              <a:gd name="connsiteX0" fmla="*/ 0 w 8244408"/>
              <a:gd name="connsiteY0" fmla="*/ 90012 h 575360"/>
              <a:gd name="connsiteX1" fmla="*/ 90012 w 8244408"/>
              <a:gd name="connsiteY1" fmla="*/ 0 h 575360"/>
              <a:gd name="connsiteX2" fmla="*/ 8154396 w 8244408"/>
              <a:gd name="connsiteY2" fmla="*/ 0 h 575360"/>
              <a:gd name="connsiteX3" fmla="*/ 8244408 w 8244408"/>
              <a:gd name="connsiteY3" fmla="*/ 90012 h 575360"/>
              <a:gd name="connsiteX4" fmla="*/ 8244408 w 8244408"/>
              <a:gd name="connsiteY4" fmla="*/ 450048 h 575360"/>
              <a:gd name="connsiteX5" fmla="*/ 8154396 w 8244408"/>
              <a:gd name="connsiteY5" fmla="*/ 540060 h 575360"/>
              <a:gd name="connsiteX6" fmla="*/ 90012 w 8244408"/>
              <a:gd name="connsiteY6" fmla="*/ 540060 h 575360"/>
              <a:gd name="connsiteX7" fmla="*/ 83127 w 8244408"/>
              <a:gd name="connsiteY7" fmla="*/ 556926 h 575360"/>
              <a:gd name="connsiteX8" fmla="*/ 0 w 8244408"/>
              <a:gd name="connsiteY8" fmla="*/ 90012 h 575360"/>
              <a:gd name="connsiteX0" fmla="*/ 3598 w 8188629"/>
              <a:gd name="connsiteY0" fmla="*/ 20870 h 601220"/>
              <a:gd name="connsiteX1" fmla="*/ 34233 w 8188629"/>
              <a:gd name="connsiteY1" fmla="*/ 25860 h 601220"/>
              <a:gd name="connsiteX2" fmla="*/ 8098617 w 8188629"/>
              <a:gd name="connsiteY2" fmla="*/ 25860 h 601220"/>
              <a:gd name="connsiteX3" fmla="*/ 8188629 w 8188629"/>
              <a:gd name="connsiteY3" fmla="*/ 115872 h 601220"/>
              <a:gd name="connsiteX4" fmla="*/ 8188629 w 8188629"/>
              <a:gd name="connsiteY4" fmla="*/ 475908 h 601220"/>
              <a:gd name="connsiteX5" fmla="*/ 8098617 w 8188629"/>
              <a:gd name="connsiteY5" fmla="*/ 565920 h 601220"/>
              <a:gd name="connsiteX6" fmla="*/ 34233 w 8188629"/>
              <a:gd name="connsiteY6" fmla="*/ 565920 h 601220"/>
              <a:gd name="connsiteX7" fmla="*/ 27348 w 8188629"/>
              <a:gd name="connsiteY7" fmla="*/ 582786 h 601220"/>
              <a:gd name="connsiteX8" fmla="*/ 3598 w 81886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3596 w 8188628"/>
              <a:gd name="connsiteY0" fmla="*/ 137513 h 575360"/>
              <a:gd name="connsiteX1" fmla="*/ 34232 w 8188628"/>
              <a:gd name="connsiteY1" fmla="*/ 0 h 575360"/>
              <a:gd name="connsiteX2" fmla="*/ 8098616 w 8188628"/>
              <a:gd name="connsiteY2" fmla="*/ 0 h 575360"/>
              <a:gd name="connsiteX3" fmla="*/ 8188628 w 8188628"/>
              <a:gd name="connsiteY3" fmla="*/ 90012 h 575360"/>
              <a:gd name="connsiteX4" fmla="*/ 8188628 w 8188628"/>
              <a:gd name="connsiteY4" fmla="*/ 450048 h 575360"/>
              <a:gd name="connsiteX5" fmla="*/ 8098616 w 8188628"/>
              <a:gd name="connsiteY5" fmla="*/ 540060 h 575360"/>
              <a:gd name="connsiteX6" fmla="*/ 34232 w 8188628"/>
              <a:gd name="connsiteY6" fmla="*/ 540060 h 575360"/>
              <a:gd name="connsiteX7" fmla="*/ 27347 w 8188628"/>
              <a:gd name="connsiteY7" fmla="*/ 556926 h 575360"/>
              <a:gd name="connsiteX8" fmla="*/ 3596 w 8188628"/>
              <a:gd name="connsiteY8" fmla="*/ 13751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7" fmla="*/ 84837 w 8178429"/>
              <a:gd name="connsiteY7" fmla="*/ 22895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8429" h="578972">
                <a:moveTo>
                  <a:pt x="24033" y="3612"/>
                </a:moveTo>
                <a:lnTo>
                  <a:pt x="8005022" y="0"/>
                </a:lnTo>
                <a:cubicBezTo>
                  <a:pt x="8107804" y="21670"/>
                  <a:pt x="8178429" y="43912"/>
                  <a:pt x="8178429" y="93624"/>
                </a:cubicBezTo>
                <a:lnTo>
                  <a:pt x="8178429" y="453660"/>
                </a:lnTo>
                <a:cubicBezTo>
                  <a:pt x="8178429" y="503372"/>
                  <a:pt x="8138129" y="543672"/>
                  <a:pt x="8088417" y="543672"/>
                </a:cubicBezTo>
                <a:lnTo>
                  <a:pt x="24033" y="543672"/>
                </a:lnTo>
                <a:cubicBezTo>
                  <a:pt x="-25679" y="543672"/>
                  <a:pt x="17148" y="610250"/>
                  <a:pt x="17148" y="560538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42925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направление программы: «Самопознание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и самооценка. Формирование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Я - концепции»</a:t>
            </a:r>
          </a:p>
        </p:txBody>
      </p:sp>
      <p:sp>
        <p:nvSpPr>
          <p:cNvPr id="7" name="Скругленный прямоугольник 16"/>
          <p:cNvSpPr/>
          <p:nvPr/>
        </p:nvSpPr>
        <p:spPr>
          <a:xfrm rot="5400000">
            <a:off x="1169875" y="-45134"/>
            <a:ext cx="864096" cy="3203852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316738" y="0"/>
                  <a:pt x="489073" y="0"/>
                </a:cubicBezTo>
                <a:lnTo>
                  <a:pt x="1350550" y="0"/>
                </a:lnTo>
                <a:cubicBezTo>
                  <a:pt x="1522885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gradFill flip="none" rotWithShape="1">
            <a:gsLst>
              <a:gs pos="59000">
                <a:srgbClr val="8737FF"/>
              </a:gs>
              <a:gs pos="23000">
                <a:srgbClr val="6600FF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5" y="126440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сенсорного развития «Сенсорные сады»</a:t>
            </a:r>
          </a:p>
        </p:txBody>
      </p:sp>
      <p:sp>
        <p:nvSpPr>
          <p:cNvPr id="12" name="Скругленный прямоугольник 16"/>
          <p:cNvSpPr/>
          <p:nvPr/>
        </p:nvSpPr>
        <p:spPr>
          <a:xfrm rot="5400000">
            <a:off x="1102060" y="1670707"/>
            <a:ext cx="1008113" cy="3195467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316738" y="0"/>
                  <a:pt x="489073" y="0"/>
                </a:cubicBezTo>
                <a:lnTo>
                  <a:pt x="1350550" y="0"/>
                </a:lnTo>
                <a:cubicBezTo>
                  <a:pt x="1522885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gradFill flip="none" rotWithShape="1">
            <a:gsLst>
              <a:gs pos="59000">
                <a:srgbClr val="8737FF"/>
              </a:gs>
              <a:gs pos="23000">
                <a:srgbClr val="6600FF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5" y="279748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психологической коррекции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Комната самопознания» </a:t>
            </a:r>
          </a:p>
        </p:txBody>
      </p:sp>
      <p:sp>
        <p:nvSpPr>
          <p:cNvPr id="14" name="Скругленный прямоугольник 16"/>
          <p:cNvSpPr/>
          <p:nvPr/>
        </p:nvSpPr>
        <p:spPr>
          <a:xfrm rot="5400000">
            <a:off x="997287" y="3657623"/>
            <a:ext cx="1185225" cy="3195466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316738" y="0"/>
                  <a:pt x="489073" y="0"/>
                </a:cubicBezTo>
                <a:lnTo>
                  <a:pt x="1350550" y="0"/>
                </a:lnTo>
                <a:cubicBezTo>
                  <a:pt x="1522885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gradFill flip="none" rotWithShape="1">
            <a:gsLst>
              <a:gs pos="59000">
                <a:srgbClr val="8737FF"/>
              </a:gs>
              <a:gs pos="23000">
                <a:srgbClr val="6600FF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89" y="4695840"/>
            <a:ext cx="302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профилактике и коррекции эмоциональных нарушений подростков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«ЛИНИИ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2" y="1988842"/>
            <a:ext cx="2952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учреждение располагает двумя помещениями с возбуждающей и успокаивающей  </a:t>
            </a:r>
            <a:r>
              <a:rPr lang="ru-RU" sz="1200" dirty="0" smtClean="0"/>
              <a:t>зоной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30" y="3783486"/>
            <a:ext cx="2952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оборудовано специальное помещение для занятий, направленных на самопознание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311" y="5849733"/>
            <a:ext cx="29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учреждении создано специальное арт – пространство</a:t>
            </a:r>
          </a:p>
        </p:txBody>
      </p:sp>
      <p:pic>
        <p:nvPicPr>
          <p:cNvPr id="19" name="Picture 11" descr="https://centr-aprel.ru/upload/iblock/234/23436ef4e7491d839a2af4e2566a23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5"/>
          <a:stretch/>
        </p:blipFill>
        <p:spPr bwMode="auto">
          <a:xfrm>
            <a:off x="3563889" y="2764383"/>
            <a:ext cx="1368153" cy="167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Пользователь\Desktop\фотки ЗОЖ\Новая папка\DSC027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7" y="1124745"/>
            <a:ext cx="1212784" cy="1510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Подросток\Буханистова\image-18-09-22-05-29-5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1788" y="4662743"/>
            <a:ext cx="1887229" cy="182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User\Desktop\Подросток\Буханистова\image-18-09-22-05-29-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3" y="4662743"/>
            <a:ext cx="2438176" cy="182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овая папка\ГЕРЕЛ\2022\Подросток\фастова\изображение_viber_2022-06-30_19-52-08-3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30" y="2764381"/>
            <a:ext cx="1249076" cy="1665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овая папка\ГЕРЕЛ\Рабочий стол\ТИМЧЕНКО\мероприятия\Attachments_stazionar-aprel@yandex.ru_2020-10-22_15-17-04\IMG_20201021_1051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64383"/>
            <a:ext cx="2207844" cy="1655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124745"/>
            <a:ext cx="2596695" cy="1510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User\Desktop\Подросток. Поколение Z\С Телефона\IMG_525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/>
          <a:stretch/>
        </p:blipFill>
        <p:spPr bwMode="auto">
          <a:xfrm>
            <a:off x="7620138" y="1136790"/>
            <a:ext cx="1362126" cy="1498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фмастерство 2023\Абдуразакова\Презентация\слайд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" y="1"/>
            <a:ext cx="91408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5"/>
          <p:cNvSpPr/>
          <p:nvPr/>
        </p:nvSpPr>
        <p:spPr>
          <a:xfrm>
            <a:off x="-3" y="103792"/>
            <a:ext cx="3995937" cy="876936"/>
          </a:xfrm>
          <a:custGeom>
            <a:avLst/>
            <a:gdLst>
              <a:gd name="connsiteX0" fmla="*/ 0 w 8244408"/>
              <a:gd name="connsiteY0" fmla="*/ 90012 h 540060"/>
              <a:gd name="connsiteX1" fmla="*/ 90012 w 8244408"/>
              <a:gd name="connsiteY1" fmla="*/ 0 h 540060"/>
              <a:gd name="connsiteX2" fmla="*/ 8154396 w 8244408"/>
              <a:gd name="connsiteY2" fmla="*/ 0 h 540060"/>
              <a:gd name="connsiteX3" fmla="*/ 8244408 w 8244408"/>
              <a:gd name="connsiteY3" fmla="*/ 90012 h 540060"/>
              <a:gd name="connsiteX4" fmla="*/ 8244408 w 8244408"/>
              <a:gd name="connsiteY4" fmla="*/ 450048 h 540060"/>
              <a:gd name="connsiteX5" fmla="*/ 8154396 w 8244408"/>
              <a:gd name="connsiteY5" fmla="*/ 540060 h 540060"/>
              <a:gd name="connsiteX6" fmla="*/ 90012 w 8244408"/>
              <a:gd name="connsiteY6" fmla="*/ 540060 h 540060"/>
              <a:gd name="connsiteX7" fmla="*/ 0 w 8244408"/>
              <a:gd name="connsiteY7" fmla="*/ 450048 h 540060"/>
              <a:gd name="connsiteX8" fmla="*/ 0 w 8244408"/>
              <a:gd name="connsiteY8" fmla="*/ 90012 h 540060"/>
              <a:gd name="connsiteX0" fmla="*/ 0 w 8244408"/>
              <a:gd name="connsiteY0" fmla="*/ 90012 h 575360"/>
              <a:gd name="connsiteX1" fmla="*/ 90012 w 8244408"/>
              <a:gd name="connsiteY1" fmla="*/ 0 h 575360"/>
              <a:gd name="connsiteX2" fmla="*/ 8154396 w 8244408"/>
              <a:gd name="connsiteY2" fmla="*/ 0 h 575360"/>
              <a:gd name="connsiteX3" fmla="*/ 8244408 w 8244408"/>
              <a:gd name="connsiteY3" fmla="*/ 90012 h 575360"/>
              <a:gd name="connsiteX4" fmla="*/ 8244408 w 8244408"/>
              <a:gd name="connsiteY4" fmla="*/ 450048 h 575360"/>
              <a:gd name="connsiteX5" fmla="*/ 8154396 w 8244408"/>
              <a:gd name="connsiteY5" fmla="*/ 540060 h 575360"/>
              <a:gd name="connsiteX6" fmla="*/ 90012 w 8244408"/>
              <a:gd name="connsiteY6" fmla="*/ 540060 h 575360"/>
              <a:gd name="connsiteX7" fmla="*/ 83127 w 8244408"/>
              <a:gd name="connsiteY7" fmla="*/ 556926 h 575360"/>
              <a:gd name="connsiteX8" fmla="*/ 0 w 8244408"/>
              <a:gd name="connsiteY8" fmla="*/ 90012 h 575360"/>
              <a:gd name="connsiteX0" fmla="*/ 3598 w 8188629"/>
              <a:gd name="connsiteY0" fmla="*/ 20870 h 601220"/>
              <a:gd name="connsiteX1" fmla="*/ 34233 w 8188629"/>
              <a:gd name="connsiteY1" fmla="*/ 25860 h 601220"/>
              <a:gd name="connsiteX2" fmla="*/ 8098617 w 8188629"/>
              <a:gd name="connsiteY2" fmla="*/ 25860 h 601220"/>
              <a:gd name="connsiteX3" fmla="*/ 8188629 w 8188629"/>
              <a:gd name="connsiteY3" fmla="*/ 115872 h 601220"/>
              <a:gd name="connsiteX4" fmla="*/ 8188629 w 8188629"/>
              <a:gd name="connsiteY4" fmla="*/ 475908 h 601220"/>
              <a:gd name="connsiteX5" fmla="*/ 8098617 w 8188629"/>
              <a:gd name="connsiteY5" fmla="*/ 565920 h 601220"/>
              <a:gd name="connsiteX6" fmla="*/ 34233 w 8188629"/>
              <a:gd name="connsiteY6" fmla="*/ 565920 h 601220"/>
              <a:gd name="connsiteX7" fmla="*/ 27348 w 8188629"/>
              <a:gd name="connsiteY7" fmla="*/ 582786 h 601220"/>
              <a:gd name="connsiteX8" fmla="*/ 3598 w 81886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3596 w 8188628"/>
              <a:gd name="connsiteY0" fmla="*/ 137513 h 575360"/>
              <a:gd name="connsiteX1" fmla="*/ 34232 w 8188628"/>
              <a:gd name="connsiteY1" fmla="*/ 0 h 575360"/>
              <a:gd name="connsiteX2" fmla="*/ 8098616 w 8188628"/>
              <a:gd name="connsiteY2" fmla="*/ 0 h 575360"/>
              <a:gd name="connsiteX3" fmla="*/ 8188628 w 8188628"/>
              <a:gd name="connsiteY3" fmla="*/ 90012 h 575360"/>
              <a:gd name="connsiteX4" fmla="*/ 8188628 w 8188628"/>
              <a:gd name="connsiteY4" fmla="*/ 450048 h 575360"/>
              <a:gd name="connsiteX5" fmla="*/ 8098616 w 8188628"/>
              <a:gd name="connsiteY5" fmla="*/ 540060 h 575360"/>
              <a:gd name="connsiteX6" fmla="*/ 34232 w 8188628"/>
              <a:gd name="connsiteY6" fmla="*/ 540060 h 575360"/>
              <a:gd name="connsiteX7" fmla="*/ 27347 w 8188628"/>
              <a:gd name="connsiteY7" fmla="*/ 556926 h 575360"/>
              <a:gd name="connsiteX8" fmla="*/ 3596 w 8188628"/>
              <a:gd name="connsiteY8" fmla="*/ 13751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7" fmla="*/ 84837 w 8178429"/>
              <a:gd name="connsiteY7" fmla="*/ 22895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8429" h="578972">
                <a:moveTo>
                  <a:pt x="24033" y="3612"/>
                </a:moveTo>
                <a:lnTo>
                  <a:pt x="8005022" y="0"/>
                </a:lnTo>
                <a:cubicBezTo>
                  <a:pt x="8107804" y="21670"/>
                  <a:pt x="8178429" y="43912"/>
                  <a:pt x="8178429" y="93624"/>
                </a:cubicBezTo>
                <a:lnTo>
                  <a:pt x="8178429" y="453660"/>
                </a:lnTo>
                <a:cubicBezTo>
                  <a:pt x="8178429" y="503372"/>
                  <a:pt x="8138129" y="543672"/>
                  <a:pt x="8088417" y="543672"/>
                </a:cubicBezTo>
                <a:lnTo>
                  <a:pt x="24033" y="543672"/>
                </a:lnTo>
                <a:cubicBezTo>
                  <a:pt x="-25679" y="543672"/>
                  <a:pt x="17148" y="610250"/>
                  <a:pt x="17148" y="560538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НАПРАВЛЕНИЯ ПРАКТИКИ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" y="103792"/>
            <a:ext cx="6948265" cy="876936"/>
          </a:xfrm>
          <a:custGeom>
            <a:avLst/>
            <a:gdLst>
              <a:gd name="connsiteX0" fmla="*/ 0 w 8244408"/>
              <a:gd name="connsiteY0" fmla="*/ 90012 h 540060"/>
              <a:gd name="connsiteX1" fmla="*/ 90012 w 8244408"/>
              <a:gd name="connsiteY1" fmla="*/ 0 h 540060"/>
              <a:gd name="connsiteX2" fmla="*/ 8154396 w 8244408"/>
              <a:gd name="connsiteY2" fmla="*/ 0 h 540060"/>
              <a:gd name="connsiteX3" fmla="*/ 8244408 w 8244408"/>
              <a:gd name="connsiteY3" fmla="*/ 90012 h 540060"/>
              <a:gd name="connsiteX4" fmla="*/ 8244408 w 8244408"/>
              <a:gd name="connsiteY4" fmla="*/ 450048 h 540060"/>
              <a:gd name="connsiteX5" fmla="*/ 8154396 w 8244408"/>
              <a:gd name="connsiteY5" fmla="*/ 540060 h 540060"/>
              <a:gd name="connsiteX6" fmla="*/ 90012 w 8244408"/>
              <a:gd name="connsiteY6" fmla="*/ 540060 h 540060"/>
              <a:gd name="connsiteX7" fmla="*/ 0 w 8244408"/>
              <a:gd name="connsiteY7" fmla="*/ 450048 h 540060"/>
              <a:gd name="connsiteX8" fmla="*/ 0 w 8244408"/>
              <a:gd name="connsiteY8" fmla="*/ 90012 h 540060"/>
              <a:gd name="connsiteX0" fmla="*/ 0 w 8244408"/>
              <a:gd name="connsiteY0" fmla="*/ 90012 h 575360"/>
              <a:gd name="connsiteX1" fmla="*/ 90012 w 8244408"/>
              <a:gd name="connsiteY1" fmla="*/ 0 h 575360"/>
              <a:gd name="connsiteX2" fmla="*/ 8154396 w 8244408"/>
              <a:gd name="connsiteY2" fmla="*/ 0 h 575360"/>
              <a:gd name="connsiteX3" fmla="*/ 8244408 w 8244408"/>
              <a:gd name="connsiteY3" fmla="*/ 90012 h 575360"/>
              <a:gd name="connsiteX4" fmla="*/ 8244408 w 8244408"/>
              <a:gd name="connsiteY4" fmla="*/ 450048 h 575360"/>
              <a:gd name="connsiteX5" fmla="*/ 8154396 w 8244408"/>
              <a:gd name="connsiteY5" fmla="*/ 540060 h 575360"/>
              <a:gd name="connsiteX6" fmla="*/ 90012 w 8244408"/>
              <a:gd name="connsiteY6" fmla="*/ 540060 h 575360"/>
              <a:gd name="connsiteX7" fmla="*/ 83127 w 8244408"/>
              <a:gd name="connsiteY7" fmla="*/ 556926 h 575360"/>
              <a:gd name="connsiteX8" fmla="*/ 0 w 8244408"/>
              <a:gd name="connsiteY8" fmla="*/ 90012 h 575360"/>
              <a:gd name="connsiteX0" fmla="*/ 3598 w 8188629"/>
              <a:gd name="connsiteY0" fmla="*/ 20870 h 601220"/>
              <a:gd name="connsiteX1" fmla="*/ 34233 w 8188629"/>
              <a:gd name="connsiteY1" fmla="*/ 25860 h 601220"/>
              <a:gd name="connsiteX2" fmla="*/ 8098617 w 8188629"/>
              <a:gd name="connsiteY2" fmla="*/ 25860 h 601220"/>
              <a:gd name="connsiteX3" fmla="*/ 8188629 w 8188629"/>
              <a:gd name="connsiteY3" fmla="*/ 115872 h 601220"/>
              <a:gd name="connsiteX4" fmla="*/ 8188629 w 8188629"/>
              <a:gd name="connsiteY4" fmla="*/ 475908 h 601220"/>
              <a:gd name="connsiteX5" fmla="*/ 8098617 w 8188629"/>
              <a:gd name="connsiteY5" fmla="*/ 565920 h 601220"/>
              <a:gd name="connsiteX6" fmla="*/ 34233 w 8188629"/>
              <a:gd name="connsiteY6" fmla="*/ 565920 h 601220"/>
              <a:gd name="connsiteX7" fmla="*/ 27348 w 8188629"/>
              <a:gd name="connsiteY7" fmla="*/ 582786 h 601220"/>
              <a:gd name="connsiteX8" fmla="*/ 3598 w 81886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3596 w 8188628"/>
              <a:gd name="connsiteY0" fmla="*/ 137513 h 575360"/>
              <a:gd name="connsiteX1" fmla="*/ 34232 w 8188628"/>
              <a:gd name="connsiteY1" fmla="*/ 0 h 575360"/>
              <a:gd name="connsiteX2" fmla="*/ 8098616 w 8188628"/>
              <a:gd name="connsiteY2" fmla="*/ 0 h 575360"/>
              <a:gd name="connsiteX3" fmla="*/ 8188628 w 8188628"/>
              <a:gd name="connsiteY3" fmla="*/ 90012 h 575360"/>
              <a:gd name="connsiteX4" fmla="*/ 8188628 w 8188628"/>
              <a:gd name="connsiteY4" fmla="*/ 450048 h 575360"/>
              <a:gd name="connsiteX5" fmla="*/ 8098616 w 8188628"/>
              <a:gd name="connsiteY5" fmla="*/ 540060 h 575360"/>
              <a:gd name="connsiteX6" fmla="*/ 34232 w 8188628"/>
              <a:gd name="connsiteY6" fmla="*/ 540060 h 575360"/>
              <a:gd name="connsiteX7" fmla="*/ 27347 w 8188628"/>
              <a:gd name="connsiteY7" fmla="*/ 556926 h 575360"/>
              <a:gd name="connsiteX8" fmla="*/ 3596 w 8188628"/>
              <a:gd name="connsiteY8" fmla="*/ 13751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7" fmla="*/ 84837 w 8178429"/>
              <a:gd name="connsiteY7" fmla="*/ 22895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8429" h="578972">
                <a:moveTo>
                  <a:pt x="24033" y="3612"/>
                </a:moveTo>
                <a:lnTo>
                  <a:pt x="8005022" y="0"/>
                </a:lnTo>
                <a:cubicBezTo>
                  <a:pt x="8107804" y="21670"/>
                  <a:pt x="8178429" y="43912"/>
                  <a:pt x="8178429" y="93624"/>
                </a:cubicBezTo>
                <a:lnTo>
                  <a:pt x="8178429" y="453660"/>
                </a:lnTo>
                <a:cubicBezTo>
                  <a:pt x="8178429" y="503372"/>
                  <a:pt x="8138129" y="543672"/>
                  <a:pt x="8088417" y="543672"/>
                </a:cubicBezTo>
                <a:lnTo>
                  <a:pt x="24033" y="543672"/>
                </a:lnTo>
                <a:cubicBezTo>
                  <a:pt x="-25679" y="543672"/>
                  <a:pt x="17148" y="610250"/>
                  <a:pt x="17148" y="560538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42925"/>
            <a:r>
              <a:rPr lang="en-US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направление программы: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««Нет,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локдаун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!» Жизнестойкость и психическое здоровье»</a:t>
            </a:r>
          </a:p>
        </p:txBody>
      </p:sp>
      <p:sp>
        <p:nvSpPr>
          <p:cNvPr id="7" name="Скругленный прямоугольник 16"/>
          <p:cNvSpPr/>
          <p:nvPr/>
        </p:nvSpPr>
        <p:spPr>
          <a:xfrm rot="5400000">
            <a:off x="977266" y="147475"/>
            <a:ext cx="1216877" cy="3171416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316738" y="0"/>
                  <a:pt x="489073" y="0"/>
                </a:cubicBezTo>
                <a:lnTo>
                  <a:pt x="1350550" y="0"/>
                </a:lnTo>
                <a:cubicBezTo>
                  <a:pt x="1522885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gradFill flip="none" rotWithShape="1">
            <a:gsLst>
              <a:gs pos="59000">
                <a:srgbClr val="8737FF"/>
              </a:gs>
              <a:gs pos="23000">
                <a:srgbClr val="6600FF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5" y="1264402"/>
            <a:ext cx="3152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полового воспитания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несовершеннолетних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«#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+ТЫ: разговор на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запретные темы»</a:t>
            </a:r>
          </a:p>
        </p:txBody>
      </p:sp>
      <p:sp>
        <p:nvSpPr>
          <p:cNvPr id="12" name="Скругленный прямоугольник 16"/>
          <p:cNvSpPr/>
          <p:nvPr/>
        </p:nvSpPr>
        <p:spPr>
          <a:xfrm rot="5400000">
            <a:off x="1085842" y="1814724"/>
            <a:ext cx="1008113" cy="3195467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316738" y="0"/>
                  <a:pt x="489073" y="0"/>
                </a:cubicBezTo>
                <a:lnTo>
                  <a:pt x="1350550" y="0"/>
                </a:lnTo>
                <a:cubicBezTo>
                  <a:pt x="1522885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gradFill flip="none" rotWithShape="1">
            <a:gsLst>
              <a:gs pos="59000">
                <a:srgbClr val="8737FF"/>
              </a:gs>
              <a:gs pos="23000">
                <a:srgbClr val="6600FF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287" y="2941499"/>
            <a:ext cx="3080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профилактике деструктивных форм поведения подростков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ЛОКДАУНОВ»</a:t>
            </a:r>
          </a:p>
        </p:txBody>
      </p:sp>
      <p:sp>
        <p:nvSpPr>
          <p:cNvPr id="14" name="Скругленный прямоугольник 16"/>
          <p:cNvSpPr/>
          <p:nvPr/>
        </p:nvSpPr>
        <p:spPr>
          <a:xfrm rot="5400000">
            <a:off x="997287" y="3719223"/>
            <a:ext cx="1185225" cy="3195466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316738" y="0"/>
                  <a:pt x="489073" y="0"/>
                </a:cubicBezTo>
                <a:lnTo>
                  <a:pt x="1350550" y="0"/>
                </a:lnTo>
                <a:cubicBezTo>
                  <a:pt x="1522885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gradFill flip="none" rotWithShape="1">
            <a:gsLst>
              <a:gs pos="59000">
                <a:srgbClr val="8737FF"/>
              </a:gs>
              <a:gs pos="23000">
                <a:srgbClr val="6600FF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89" y="4757441"/>
            <a:ext cx="302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развивающего курса, направленной на становление жизнестойкости подростков,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Реалтокер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311" y="5911333"/>
            <a:ext cx="29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учреждении создана комната для  съемки </a:t>
            </a:r>
            <a:r>
              <a:rPr lang="ru-RU" sz="1200" dirty="0" err="1"/>
              <a:t>подкастов</a:t>
            </a:r>
            <a:endParaRPr lang="ru-RU" sz="1200" dirty="0"/>
          </a:p>
        </p:txBody>
      </p:sp>
      <p:pic>
        <p:nvPicPr>
          <p:cNvPr id="21" name="Picture 3" descr="C:\Users\User\Desktop\Подросток\Миронова\IMG20211215171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545" y="2908400"/>
            <a:ext cx="1306378" cy="1741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Подросток. Поколение Z\С Телефона\IMG_52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/>
          <a:stretch/>
        </p:blipFill>
        <p:spPr bwMode="auto">
          <a:xfrm>
            <a:off x="3443601" y="1124744"/>
            <a:ext cx="1517947" cy="1708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одросток. Поколение Z\С Телефона\IMG_E51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908400"/>
            <a:ext cx="1858751" cy="1741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Подросток. Поколение Z\С Телефона\IMG_E46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57441"/>
            <a:ext cx="1311324" cy="174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Подросток. Поколение Z\С Телефона\IMG_525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7" r="11023" b="4909"/>
          <a:stretch/>
        </p:blipFill>
        <p:spPr bwMode="auto">
          <a:xfrm>
            <a:off x="5087951" y="1124745"/>
            <a:ext cx="1058514" cy="1702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Подросток. Поколение Z\С Телефона\IMG_34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06" y="2908400"/>
            <a:ext cx="1699934" cy="1699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70" y="1124746"/>
            <a:ext cx="2763626" cy="1702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r="26595"/>
          <a:stretch/>
        </p:blipFill>
        <p:spPr bwMode="auto">
          <a:xfrm>
            <a:off x="7380314" y="4757441"/>
            <a:ext cx="1578955" cy="1739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85" y="4757441"/>
            <a:ext cx="2523674" cy="1747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0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фмастерство 2023\Абдуразакова\Презентация\слайд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" y="1"/>
            <a:ext cx="91408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5"/>
          <p:cNvSpPr/>
          <p:nvPr/>
        </p:nvSpPr>
        <p:spPr>
          <a:xfrm>
            <a:off x="-3" y="103792"/>
            <a:ext cx="3995937" cy="876936"/>
          </a:xfrm>
          <a:custGeom>
            <a:avLst/>
            <a:gdLst>
              <a:gd name="connsiteX0" fmla="*/ 0 w 8244408"/>
              <a:gd name="connsiteY0" fmla="*/ 90012 h 540060"/>
              <a:gd name="connsiteX1" fmla="*/ 90012 w 8244408"/>
              <a:gd name="connsiteY1" fmla="*/ 0 h 540060"/>
              <a:gd name="connsiteX2" fmla="*/ 8154396 w 8244408"/>
              <a:gd name="connsiteY2" fmla="*/ 0 h 540060"/>
              <a:gd name="connsiteX3" fmla="*/ 8244408 w 8244408"/>
              <a:gd name="connsiteY3" fmla="*/ 90012 h 540060"/>
              <a:gd name="connsiteX4" fmla="*/ 8244408 w 8244408"/>
              <a:gd name="connsiteY4" fmla="*/ 450048 h 540060"/>
              <a:gd name="connsiteX5" fmla="*/ 8154396 w 8244408"/>
              <a:gd name="connsiteY5" fmla="*/ 540060 h 540060"/>
              <a:gd name="connsiteX6" fmla="*/ 90012 w 8244408"/>
              <a:gd name="connsiteY6" fmla="*/ 540060 h 540060"/>
              <a:gd name="connsiteX7" fmla="*/ 0 w 8244408"/>
              <a:gd name="connsiteY7" fmla="*/ 450048 h 540060"/>
              <a:gd name="connsiteX8" fmla="*/ 0 w 8244408"/>
              <a:gd name="connsiteY8" fmla="*/ 90012 h 540060"/>
              <a:gd name="connsiteX0" fmla="*/ 0 w 8244408"/>
              <a:gd name="connsiteY0" fmla="*/ 90012 h 575360"/>
              <a:gd name="connsiteX1" fmla="*/ 90012 w 8244408"/>
              <a:gd name="connsiteY1" fmla="*/ 0 h 575360"/>
              <a:gd name="connsiteX2" fmla="*/ 8154396 w 8244408"/>
              <a:gd name="connsiteY2" fmla="*/ 0 h 575360"/>
              <a:gd name="connsiteX3" fmla="*/ 8244408 w 8244408"/>
              <a:gd name="connsiteY3" fmla="*/ 90012 h 575360"/>
              <a:gd name="connsiteX4" fmla="*/ 8244408 w 8244408"/>
              <a:gd name="connsiteY4" fmla="*/ 450048 h 575360"/>
              <a:gd name="connsiteX5" fmla="*/ 8154396 w 8244408"/>
              <a:gd name="connsiteY5" fmla="*/ 540060 h 575360"/>
              <a:gd name="connsiteX6" fmla="*/ 90012 w 8244408"/>
              <a:gd name="connsiteY6" fmla="*/ 540060 h 575360"/>
              <a:gd name="connsiteX7" fmla="*/ 83127 w 8244408"/>
              <a:gd name="connsiteY7" fmla="*/ 556926 h 575360"/>
              <a:gd name="connsiteX8" fmla="*/ 0 w 8244408"/>
              <a:gd name="connsiteY8" fmla="*/ 90012 h 575360"/>
              <a:gd name="connsiteX0" fmla="*/ 3598 w 8188629"/>
              <a:gd name="connsiteY0" fmla="*/ 20870 h 601220"/>
              <a:gd name="connsiteX1" fmla="*/ 34233 w 8188629"/>
              <a:gd name="connsiteY1" fmla="*/ 25860 h 601220"/>
              <a:gd name="connsiteX2" fmla="*/ 8098617 w 8188629"/>
              <a:gd name="connsiteY2" fmla="*/ 25860 h 601220"/>
              <a:gd name="connsiteX3" fmla="*/ 8188629 w 8188629"/>
              <a:gd name="connsiteY3" fmla="*/ 115872 h 601220"/>
              <a:gd name="connsiteX4" fmla="*/ 8188629 w 8188629"/>
              <a:gd name="connsiteY4" fmla="*/ 475908 h 601220"/>
              <a:gd name="connsiteX5" fmla="*/ 8098617 w 8188629"/>
              <a:gd name="connsiteY5" fmla="*/ 565920 h 601220"/>
              <a:gd name="connsiteX6" fmla="*/ 34233 w 8188629"/>
              <a:gd name="connsiteY6" fmla="*/ 565920 h 601220"/>
              <a:gd name="connsiteX7" fmla="*/ 27348 w 8188629"/>
              <a:gd name="connsiteY7" fmla="*/ 582786 h 601220"/>
              <a:gd name="connsiteX8" fmla="*/ 3598 w 81886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3596 w 8188628"/>
              <a:gd name="connsiteY0" fmla="*/ 137513 h 575360"/>
              <a:gd name="connsiteX1" fmla="*/ 34232 w 8188628"/>
              <a:gd name="connsiteY1" fmla="*/ 0 h 575360"/>
              <a:gd name="connsiteX2" fmla="*/ 8098616 w 8188628"/>
              <a:gd name="connsiteY2" fmla="*/ 0 h 575360"/>
              <a:gd name="connsiteX3" fmla="*/ 8188628 w 8188628"/>
              <a:gd name="connsiteY3" fmla="*/ 90012 h 575360"/>
              <a:gd name="connsiteX4" fmla="*/ 8188628 w 8188628"/>
              <a:gd name="connsiteY4" fmla="*/ 450048 h 575360"/>
              <a:gd name="connsiteX5" fmla="*/ 8098616 w 8188628"/>
              <a:gd name="connsiteY5" fmla="*/ 540060 h 575360"/>
              <a:gd name="connsiteX6" fmla="*/ 34232 w 8188628"/>
              <a:gd name="connsiteY6" fmla="*/ 540060 h 575360"/>
              <a:gd name="connsiteX7" fmla="*/ 27347 w 8188628"/>
              <a:gd name="connsiteY7" fmla="*/ 556926 h 575360"/>
              <a:gd name="connsiteX8" fmla="*/ 3596 w 8188628"/>
              <a:gd name="connsiteY8" fmla="*/ 13751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7" fmla="*/ 84837 w 8178429"/>
              <a:gd name="connsiteY7" fmla="*/ 22895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8429" h="578972">
                <a:moveTo>
                  <a:pt x="24033" y="3612"/>
                </a:moveTo>
                <a:lnTo>
                  <a:pt x="8005022" y="0"/>
                </a:lnTo>
                <a:cubicBezTo>
                  <a:pt x="8107804" y="21670"/>
                  <a:pt x="8178429" y="43912"/>
                  <a:pt x="8178429" y="93624"/>
                </a:cubicBezTo>
                <a:lnTo>
                  <a:pt x="8178429" y="453660"/>
                </a:lnTo>
                <a:cubicBezTo>
                  <a:pt x="8178429" y="503372"/>
                  <a:pt x="8138129" y="543672"/>
                  <a:pt x="8088417" y="543672"/>
                </a:cubicBezTo>
                <a:lnTo>
                  <a:pt x="24033" y="543672"/>
                </a:lnTo>
                <a:cubicBezTo>
                  <a:pt x="-25679" y="543672"/>
                  <a:pt x="17148" y="610250"/>
                  <a:pt x="17148" y="560538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НАПРАВЛЕНИЯ ПРАКТИКИ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" y="103792"/>
            <a:ext cx="6948265" cy="876936"/>
          </a:xfrm>
          <a:custGeom>
            <a:avLst/>
            <a:gdLst>
              <a:gd name="connsiteX0" fmla="*/ 0 w 8244408"/>
              <a:gd name="connsiteY0" fmla="*/ 90012 h 540060"/>
              <a:gd name="connsiteX1" fmla="*/ 90012 w 8244408"/>
              <a:gd name="connsiteY1" fmla="*/ 0 h 540060"/>
              <a:gd name="connsiteX2" fmla="*/ 8154396 w 8244408"/>
              <a:gd name="connsiteY2" fmla="*/ 0 h 540060"/>
              <a:gd name="connsiteX3" fmla="*/ 8244408 w 8244408"/>
              <a:gd name="connsiteY3" fmla="*/ 90012 h 540060"/>
              <a:gd name="connsiteX4" fmla="*/ 8244408 w 8244408"/>
              <a:gd name="connsiteY4" fmla="*/ 450048 h 540060"/>
              <a:gd name="connsiteX5" fmla="*/ 8154396 w 8244408"/>
              <a:gd name="connsiteY5" fmla="*/ 540060 h 540060"/>
              <a:gd name="connsiteX6" fmla="*/ 90012 w 8244408"/>
              <a:gd name="connsiteY6" fmla="*/ 540060 h 540060"/>
              <a:gd name="connsiteX7" fmla="*/ 0 w 8244408"/>
              <a:gd name="connsiteY7" fmla="*/ 450048 h 540060"/>
              <a:gd name="connsiteX8" fmla="*/ 0 w 8244408"/>
              <a:gd name="connsiteY8" fmla="*/ 90012 h 540060"/>
              <a:gd name="connsiteX0" fmla="*/ 0 w 8244408"/>
              <a:gd name="connsiteY0" fmla="*/ 90012 h 575360"/>
              <a:gd name="connsiteX1" fmla="*/ 90012 w 8244408"/>
              <a:gd name="connsiteY1" fmla="*/ 0 h 575360"/>
              <a:gd name="connsiteX2" fmla="*/ 8154396 w 8244408"/>
              <a:gd name="connsiteY2" fmla="*/ 0 h 575360"/>
              <a:gd name="connsiteX3" fmla="*/ 8244408 w 8244408"/>
              <a:gd name="connsiteY3" fmla="*/ 90012 h 575360"/>
              <a:gd name="connsiteX4" fmla="*/ 8244408 w 8244408"/>
              <a:gd name="connsiteY4" fmla="*/ 450048 h 575360"/>
              <a:gd name="connsiteX5" fmla="*/ 8154396 w 8244408"/>
              <a:gd name="connsiteY5" fmla="*/ 540060 h 575360"/>
              <a:gd name="connsiteX6" fmla="*/ 90012 w 8244408"/>
              <a:gd name="connsiteY6" fmla="*/ 540060 h 575360"/>
              <a:gd name="connsiteX7" fmla="*/ 83127 w 8244408"/>
              <a:gd name="connsiteY7" fmla="*/ 556926 h 575360"/>
              <a:gd name="connsiteX8" fmla="*/ 0 w 8244408"/>
              <a:gd name="connsiteY8" fmla="*/ 90012 h 575360"/>
              <a:gd name="connsiteX0" fmla="*/ 3598 w 8188629"/>
              <a:gd name="connsiteY0" fmla="*/ 20870 h 601220"/>
              <a:gd name="connsiteX1" fmla="*/ 34233 w 8188629"/>
              <a:gd name="connsiteY1" fmla="*/ 25860 h 601220"/>
              <a:gd name="connsiteX2" fmla="*/ 8098617 w 8188629"/>
              <a:gd name="connsiteY2" fmla="*/ 25860 h 601220"/>
              <a:gd name="connsiteX3" fmla="*/ 8188629 w 8188629"/>
              <a:gd name="connsiteY3" fmla="*/ 115872 h 601220"/>
              <a:gd name="connsiteX4" fmla="*/ 8188629 w 8188629"/>
              <a:gd name="connsiteY4" fmla="*/ 475908 h 601220"/>
              <a:gd name="connsiteX5" fmla="*/ 8098617 w 8188629"/>
              <a:gd name="connsiteY5" fmla="*/ 565920 h 601220"/>
              <a:gd name="connsiteX6" fmla="*/ 34233 w 8188629"/>
              <a:gd name="connsiteY6" fmla="*/ 565920 h 601220"/>
              <a:gd name="connsiteX7" fmla="*/ 27348 w 8188629"/>
              <a:gd name="connsiteY7" fmla="*/ 582786 h 601220"/>
              <a:gd name="connsiteX8" fmla="*/ 3598 w 81886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3596 w 8188628"/>
              <a:gd name="connsiteY0" fmla="*/ 137513 h 575360"/>
              <a:gd name="connsiteX1" fmla="*/ 34232 w 8188628"/>
              <a:gd name="connsiteY1" fmla="*/ 0 h 575360"/>
              <a:gd name="connsiteX2" fmla="*/ 8098616 w 8188628"/>
              <a:gd name="connsiteY2" fmla="*/ 0 h 575360"/>
              <a:gd name="connsiteX3" fmla="*/ 8188628 w 8188628"/>
              <a:gd name="connsiteY3" fmla="*/ 90012 h 575360"/>
              <a:gd name="connsiteX4" fmla="*/ 8188628 w 8188628"/>
              <a:gd name="connsiteY4" fmla="*/ 450048 h 575360"/>
              <a:gd name="connsiteX5" fmla="*/ 8098616 w 8188628"/>
              <a:gd name="connsiteY5" fmla="*/ 540060 h 575360"/>
              <a:gd name="connsiteX6" fmla="*/ 34232 w 8188628"/>
              <a:gd name="connsiteY6" fmla="*/ 540060 h 575360"/>
              <a:gd name="connsiteX7" fmla="*/ 27347 w 8188628"/>
              <a:gd name="connsiteY7" fmla="*/ 556926 h 575360"/>
              <a:gd name="connsiteX8" fmla="*/ 3596 w 8188628"/>
              <a:gd name="connsiteY8" fmla="*/ 13751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7" fmla="*/ 84837 w 8178429"/>
              <a:gd name="connsiteY7" fmla="*/ 22895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8429" h="578972">
                <a:moveTo>
                  <a:pt x="24033" y="3612"/>
                </a:moveTo>
                <a:lnTo>
                  <a:pt x="8005022" y="0"/>
                </a:lnTo>
                <a:cubicBezTo>
                  <a:pt x="8107804" y="21670"/>
                  <a:pt x="8178429" y="43912"/>
                  <a:pt x="8178429" y="93624"/>
                </a:cubicBezTo>
                <a:lnTo>
                  <a:pt x="8178429" y="453660"/>
                </a:lnTo>
                <a:cubicBezTo>
                  <a:pt x="8178429" y="503372"/>
                  <a:pt x="8138129" y="543672"/>
                  <a:pt x="8088417" y="543672"/>
                </a:cubicBezTo>
                <a:lnTo>
                  <a:pt x="24033" y="543672"/>
                </a:lnTo>
                <a:cubicBezTo>
                  <a:pt x="-25679" y="543672"/>
                  <a:pt x="17148" y="610250"/>
                  <a:pt x="17148" y="560538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42925"/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направление программы: «Свобода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выбора и самопознание. Активное поколение»</a:t>
            </a:r>
          </a:p>
        </p:txBody>
      </p:sp>
      <p:sp>
        <p:nvSpPr>
          <p:cNvPr id="7" name="Скругленный прямоугольник 16"/>
          <p:cNvSpPr/>
          <p:nvPr/>
        </p:nvSpPr>
        <p:spPr>
          <a:xfrm rot="5400000">
            <a:off x="977266" y="147475"/>
            <a:ext cx="1216877" cy="3171416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316738" y="0"/>
                  <a:pt x="489073" y="0"/>
                </a:cubicBezTo>
                <a:lnTo>
                  <a:pt x="1350550" y="0"/>
                </a:lnTo>
                <a:cubicBezTo>
                  <a:pt x="1522885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gradFill flip="none" rotWithShape="1">
            <a:gsLst>
              <a:gs pos="59000">
                <a:srgbClr val="8737FF"/>
              </a:gs>
              <a:gs pos="23000">
                <a:srgbClr val="6600FF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5" y="1264405"/>
            <a:ext cx="315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ехнологии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профориентации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несовершеннолетних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«12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шагов к успеху»</a:t>
            </a:r>
          </a:p>
        </p:txBody>
      </p:sp>
      <p:sp>
        <p:nvSpPr>
          <p:cNvPr id="12" name="Скругленный прямоугольник 16"/>
          <p:cNvSpPr/>
          <p:nvPr/>
        </p:nvSpPr>
        <p:spPr>
          <a:xfrm rot="5400000">
            <a:off x="965386" y="1935176"/>
            <a:ext cx="1358675" cy="3305122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316738" y="0"/>
                  <a:pt x="489073" y="0"/>
                </a:cubicBezTo>
                <a:lnTo>
                  <a:pt x="1350550" y="0"/>
                </a:lnTo>
                <a:cubicBezTo>
                  <a:pt x="1522885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gradFill flip="none" rotWithShape="1">
            <a:gsLst>
              <a:gs pos="59000">
                <a:srgbClr val="8737FF"/>
              </a:gs>
              <a:gs pos="23000">
                <a:srgbClr val="6600FF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6"/>
          <p:cNvSpPr/>
          <p:nvPr/>
        </p:nvSpPr>
        <p:spPr>
          <a:xfrm rot="5400000">
            <a:off x="1153277" y="3860202"/>
            <a:ext cx="907315" cy="3195466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316738" y="0"/>
                  <a:pt x="489073" y="0"/>
                </a:cubicBezTo>
                <a:lnTo>
                  <a:pt x="1350550" y="0"/>
                </a:lnTo>
                <a:cubicBezTo>
                  <a:pt x="1522885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gradFill flip="none" rotWithShape="1">
            <a:gsLst>
              <a:gs pos="59000">
                <a:srgbClr val="8737FF"/>
              </a:gs>
              <a:gs pos="23000">
                <a:srgbClr val="6600FF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2908402"/>
            <a:ext cx="3352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творческой реабилитации несовершеннолетних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Джинсовый 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кастомайзинг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«Прет - а- порте», «Траектория  успеха»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311" y="5911594"/>
            <a:ext cx="29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учреждении </a:t>
            </a:r>
            <a:r>
              <a:rPr lang="ru-RU" sz="1200" dirty="0" smtClean="0"/>
              <a:t>имеется тренировочная кухня-гостиная</a:t>
            </a:r>
            <a:endParaRPr lang="ru-RU" sz="1200" dirty="0"/>
          </a:p>
        </p:txBody>
      </p:sp>
      <p:pic>
        <p:nvPicPr>
          <p:cNvPr id="22" name="Picture 2" descr="C:\Users\User\Desktop\Подросток\фастов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003001"/>
            <a:ext cx="1248812" cy="1665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Подросток\фастова\12. приготовление курочк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3" r="12127"/>
          <a:stretch/>
        </p:blipFill>
        <p:spPr bwMode="auto">
          <a:xfrm>
            <a:off x="3474133" y="5004277"/>
            <a:ext cx="2311121" cy="1665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Новая папка\ГЕРЕЛ\2022\Подросток\Презентация доклад\IMG_95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"/>
          <a:stretch/>
        </p:blipFill>
        <p:spPr bwMode="auto">
          <a:xfrm>
            <a:off x="3459816" y="1139939"/>
            <a:ext cx="2408422" cy="1670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35304" y="2348482"/>
            <a:ext cx="29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учреждении создана </a:t>
            </a:r>
            <a:r>
              <a:rPr lang="ru-RU" sz="1200" dirty="0" err="1" smtClean="0"/>
              <a:t>профориентационная</a:t>
            </a:r>
            <a:r>
              <a:rPr lang="ru-RU" sz="1200" dirty="0" smtClean="0"/>
              <a:t> </a:t>
            </a:r>
            <a:r>
              <a:rPr lang="ru-RU" sz="1200" dirty="0"/>
              <a:t>комната «Профи»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541" y="5080335"/>
            <a:ext cx="3080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социально-бытовой реабилитации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«Фишки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9085" y="4284457"/>
            <a:ext cx="29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</a:t>
            </a:r>
            <a:r>
              <a:rPr lang="ru-RU" sz="1200" dirty="0" smtClean="0"/>
              <a:t>учреждении имеется швейная, столярная, творческие мастерские</a:t>
            </a:r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04276"/>
            <a:ext cx="1638978" cy="1665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User\Desktop\голос ребенка\Проект (ПОДРОСТОК) 2022\От Шемчук\0-02-05-b817e49057f48d6b6cfe09af3103b71fbe4b333275e29f2d5fe2d9dbb6c10c7f_bfc00c41bf08ec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56" y="1133975"/>
            <a:ext cx="3111221" cy="1676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Новая папка\ГЕРЕЛ\2022\День открытых дверей\image-21-11-22-09-01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3"/>
          <a:stretch/>
        </p:blipFill>
        <p:spPr bwMode="auto">
          <a:xfrm>
            <a:off x="3459816" y="2908400"/>
            <a:ext cx="1283006" cy="1962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Новая папка\ГЕРЕЛ\2021\АБСОЛЮТ\Абсолют 3\фото\столярка\IMG-d43cb59989e2f8b19ca6b4053163854b-V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/>
          <a:stretch/>
        </p:blipFill>
        <p:spPr bwMode="auto">
          <a:xfrm>
            <a:off x="4860033" y="2908400"/>
            <a:ext cx="1313089" cy="1962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Новая папка\ГЕРЕЛ\2021\АБСОЛЮТ\Абсолют 3\фото\IMG_78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97" y="2908401"/>
            <a:ext cx="2944994" cy="1963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фмастерство 2023\Абдуразакова\Презентация\слайд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" y="1"/>
            <a:ext cx="91408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-30511" y="188640"/>
            <a:ext cx="7770863" cy="876936"/>
          </a:xfrm>
          <a:custGeom>
            <a:avLst/>
            <a:gdLst>
              <a:gd name="connsiteX0" fmla="*/ 0 w 8244408"/>
              <a:gd name="connsiteY0" fmla="*/ 90012 h 540060"/>
              <a:gd name="connsiteX1" fmla="*/ 90012 w 8244408"/>
              <a:gd name="connsiteY1" fmla="*/ 0 h 540060"/>
              <a:gd name="connsiteX2" fmla="*/ 8154396 w 8244408"/>
              <a:gd name="connsiteY2" fmla="*/ 0 h 540060"/>
              <a:gd name="connsiteX3" fmla="*/ 8244408 w 8244408"/>
              <a:gd name="connsiteY3" fmla="*/ 90012 h 540060"/>
              <a:gd name="connsiteX4" fmla="*/ 8244408 w 8244408"/>
              <a:gd name="connsiteY4" fmla="*/ 450048 h 540060"/>
              <a:gd name="connsiteX5" fmla="*/ 8154396 w 8244408"/>
              <a:gd name="connsiteY5" fmla="*/ 540060 h 540060"/>
              <a:gd name="connsiteX6" fmla="*/ 90012 w 8244408"/>
              <a:gd name="connsiteY6" fmla="*/ 540060 h 540060"/>
              <a:gd name="connsiteX7" fmla="*/ 0 w 8244408"/>
              <a:gd name="connsiteY7" fmla="*/ 450048 h 540060"/>
              <a:gd name="connsiteX8" fmla="*/ 0 w 8244408"/>
              <a:gd name="connsiteY8" fmla="*/ 90012 h 540060"/>
              <a:gd name="connsiteX0" fmla="*/ 0 w 8244408"/>
              <a:gd name="connsiteY0" fmla="*/ 90012 h 575360"/>
              <a:gd name="connsiteX1" fmla="*/ 90012 w 8244408"/>
              <a:gd name="connsiteY1" fmla="*/ 0 h 575360"/>
              <a:gd name="connsiteX2" fmla="*/ 8154396 w 8244408"/>
              <a:gd name="connsiteY2" fmla="*/ 0 h 575360"/>
              <a:gd name="connsiteX3" fmla="*/ 8244408 w 8244408"/>
              <a:gd name="connsiteY3" fmla="*/ 90012 h 575360"/>
              <a:gd name="connsiteX4" fmla="*/ 8244408 w 8244408"/>
              <a:gd name="connsiteY4" fmla="*/ 450048 h 575360"/>
              <a:gd name="connsiteX5" fmla="*/ 8154396 w 8244408"/>
              <a:gd name="connsiteY5" fmla="*/ 540060 h 575360"/>
              <a:gd name="connsiteX6" fmla="*/ 90012 w 8244408"/>
              <a:gd name="connsiteY6" fmla="*/ 540060 h 575360"/>
              <a:gd name="connsiteX7" fmla="*/ 83127 w 8244408"/>
              <a:gd name="connsiteY7" fmla="*/ 556926 h 575360"/>
              <a:gd name="connsiteX8" fmla="*/ 0 w 8244408"/>
              <a:gd name="connsiteY8" fmla="*/ 90012 h 575360"/>
              <a:gd name="connsiteX0" fmla="*/ 3598 w 8188629"/>
              <a:gd name="connsiteY0" fmla="*/ 20870 h 601220"/>
              <a:gd name="connsiteX1" fmla="*/ 34233 w 8188629"/>
              <a:gd name="connsiteY1" fmla="*/ 25860 h 601220"/>
              <a:gd name="connsiteX2" fmla="*/ 8098617 w 8188629"/>
              <a:gd name="connsiteY2" fmla="*/ 25860 h 601220"/>
              <a:gd name="connsiteX3" fmla="*/ 8188629 w 8188629"/>
              <a:gd name="connsiteY3" fmla="*/ 115872 h 601220"/>
              <a:gd name="connsiteX4" fmla="*/ 8188629 w 8188629"/>
              <a:gd name="connsiteY4" fmla="*/ 475908 h 601220"/>
              <a:gd name="connsiteX5" fmla="*/ 8098617 w 8188629"/>
              <a:gd name="connsiteY5" fmla="*/ 565920 h 601220"/>
              <a:gd name="connsiteX6" fmla="*/ 34233 w 8188629"/>
              <a:gd name="connsiteY6" fmla="*/ 565920 h 601220"/>
              <a:gd name="connsiteX7" fmla="*/ 27348 w 8188629"/>
              <a:gd name="connsiteY7" fmla="*/ 582786 h 601220"/>
              <a:gd name="connsiteX8" fmla="*/ 3598 w 81886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17148 w 8178429"/>
              <a:gd name="connsiteY0" fmla="*/ 20870 h 601220"/>
              <a:gd name="connsiteX1" fmla="*/ 24033 w 8178429"/>
              <a:gd name="connsiteY1" fmla="*/ 25860 h 601220"/>
              <a:gd name="connsiteX2" fmla="*/ 8088417 w 8178429"/>
              <a:gd name="connsiteY2" fmla="*/ 25860 h 601220"/>
              <a:gd name="connsiteX3" fmla="*/ 8178429 w 8178429"/>
              <a:gd name="connsiteY3" fmla="*/ 115872 h 601220"/>
              <a:gd name="connsiteX4" fmla="*/ 8178429 w 8178429"/>
              <a:gd name="connsiteY4" fmla="*/ 475908 h 601220"/>
              <a:gd name="connsiteX5" fmla="*/ 8088417 w 8178429"/>
              <a:gd name="connsiteY5" fmla="*/ 565920 h 601220"/>
              <a:gd name="connsiteX6" fmla="*/ 24033 w 8178429"/>
              <a:gd name="connsiteY6" fmla="*/ 565920 h 601220"/>
              <a:gd name="connsiteX7" fmla="*/ 17148 w 8178429"/>
              <a:gd name="connsiteY7" fmla="*/ 582786 h 601220"/>
              <a:gd name="connsiteX8" fmla="*/ 17148 w 8178429"/>
              <a:gd name="connsiteY8" fmla="*/ 20870 h 601220"/>
              <a:gd name="connsiteX0" fmla="*/ 3596 w 8188628"/>
              <a:gd name="connsiteY0" fmla="*/ 137513 h 575360"/>
              <a:gd name="connsiteX1" fmla="*/ 34232 w 8188628"/>
              <a:gd name="connsiteY1" fmla="*/ 0 h 575360"/>
              <a:gd name="connsiteX2" fmla="*/ 8098616 w 8188628"/>
              <a:gd name="connsiteY2" fmla="*/ 0 h 575360"/>
              <a:gd name="connsiteX3" fmla="*/ 8188628 w 8188628"/>
              <a:gd name="connsiteY3" fmla="*/ 90012 h 575360"/>
              <a:gd name="connsiteX4" fmla="*/ 8188628 w 8188628"/>
              <a:gd name="connsiteY4" fmla="*/ 450048 h 575360"/>
              <a:gd name="connsiteX5" fmla="*/ 8098616 w 8188628"/>
              <a:gd name="connsiteY5" fmla="*/ 540060 h 575360"/>
              <a:gd name="connsiteX6" fmla="*/ 34232 w 8188628"/>
              <a:gd name="connsiteY6" fmla="*/ 540060 h 575360"/>
              <a:gd name="connsiteX7" fmla="*/ 27347 w 8188628"/>
              <a:gd name="connsiteY7" fmla="*/ 556926 h 575360"/>
              <a:gd name="connsiteX8" fmla="*/ 3596 w 8188628"/>
              <a:gd name="connsiteY8" fmla="*/ 13751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7" fmla="*/ 84837 w 8178429"/>
              <a:gd name="connsiteY7" fmla="*/ 228953 h 575360"/>
              <a:gd name="connsiteX0" fmla="*/ 24033 w 8178429"/>
              <a:gd name="connsiteY0" fmla="*/ 0 h 575360"/>
              <a:gd name="connsiteX1" fmla="*/ 8088417 w 8178429"/>
              <a:gd name="connsiteY1" fmla="*/ 0 h 575360"/>
              <a:gd name="connsiteX2" fmla="*/ 8178429 w 8178429"/>
              <a:gd name="connsiteY2" fmla="*/ 90012 h 575360"/>
              <a:gd name="connsiteX3" fmla="*/ 8178429 w 8178429"/>
              <a:gd name="connsiteY3" fmla="*/ 450048 h 575360"/>
              <a:gd name="connsiteX4" fmla="*/ 8088417 w 8178429"/>
              <a:gd name="connsiteY4" fmla="*/ 540060 h 575360"/>
              <a:gd name="connsiteX5" fmla="*/ 24033 w 8178429"/>
              <a:gd name="connsiteY5" fmla="*/ 540060 h 575360"/>
              <a:gd name="connsiteX6" fmla="*/ 17148 w 8178429"/>
              <a:gd name="connsiteY6" fmla="*/ 556926 h 575360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  <a:gd name="connsiteX0" fmla="*/ 24033 w 8178429"/>
              <a:gd name="connsiteY0" fmla="*/ 3612 h 578972"/>
              <a:gd name="connsiteX1" fmla="*/ 8005022 w 8178429"/>
              <a:gd name="connsiteY1" fmla="*/ 0 h 578972"/>
              <a:gd name="connsiteX2" fmla="*/ 8178429 w 8178429"/>
              <a:gd name="connsiteY2" fmla="*/ 93624 h 578972"/>
              <a:gd name="connsiteX3" fmla="*/ 8178429 w 8178429"/>
              <a:gd name="connsiteY3" fmla="*/ 453660 h 578972"/>
              <a:gd name="connsiteX4" fmla="*/ 8088417 w 8178429"/>
              <a:gd name="connsiteY4" fmla="*/ 543672 h 578972"/>
              <a:gd name="connsiteX5" fmla="*/ 24033 w 8178429"/>
              <a:gd name="connsiteY5" fmla="*/ 543672 h 578972"/>
              <a:gd name="connsiteX6" fmla="*/ 17148 w 8178429"/>
              <a:gd name="connsiteY6" fmla="*/ 560538 h 5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8429" h="578972">
                <a:moveTo>
                  <a:pt x="24033" y="3612"/>
                </a:moveTo>
                <a:lnTo>
                  <a:pt x="8005022" y="0"/>
                </a:lnTo>
                <a:cubicBezTo>
                  <a:pt x="8107804" y="21670"/>
                  <a:pt x="8178429" y="43912"/>
                  <a:pt x="8178429" y="93624"/>
                </a:cubicBezTo>
                <a:lnTo>
                  <a:pt x="8178429" y="453660"/>
                </a:lnTo>
                <a:cubicBezTo>
                  <a:pt x="8178429" y="503372"/>
                  <a:pt x="8138129" y="543672"/>
                  <a:pt x="8088417" y="543672"/>
                </a:cubicBezTo>
                <a:lnTo>
                  <a:pt x="24033" y="543672"/>
                </a:lnTo>
                <a:cubicBezTo>
                  <a:pt x="-25679" y="543672"/>
                  <a:pt x="17148" y="610250"/>
                  <a:pt x="17148" y="560538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42925"/>
            <a:r>
              <a:rPr lang="en-US" sz="2400" b="1" dirty="0" smtClean="0">
                <a:solidFill>
                  <a:schemeClr val="tx1"/>
                </a:solidFill>
              </a:rPr>
              <a:t>IV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направление программы: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«Вместе мы сильнее». Совместная работа подростков и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родителей»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кругленный прямоугольник 16"/>
          <p:cNvSpPr/>
          <p:nvPr/>
        </p:nvSpPr>
        <p:spPr>
          <a:xfrm rot="5400000">
            <a:off x="1512112" y="-381107"/>
            <a:ext cx="1358675" cy="4443921"/>
          </a:xfrm>
          <a:custGeom>
            <a:avLst/>
            <a:gdLst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312041 w 1907705"/>
              <a:gd name="connsiteY6" fmla="*/ 1872208 h 1872208"/>
              <a:gd name="connsiteX7" fmla="*/ 0 w 1907705"/>
              <a:gd name="connsiteY7" fmla="*/ 1560167 h 1872208"/>
              <a:gd name="connsiteX8" fmla="*/ 0 w 1907705"/>
              <a:gd name="connsiteY8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872208"/>
              <a:gd name="connsiteX1" fmla="*/ 312041 w 1907705"/>
              <a:gd name="connsiteY1" fmla="*/ 0 h 1872208"/>
              <a:gd name="connsiteX2" fmla="*/ 1595664 w 1907705"/>
              <a:gd name="connsiteY2" fmla="*/ 0 h 1872208"/>
              <a:gd name="connsiteX3" fmla="*/ 1907705 w 1907705"/>
              <a:gd name="connsiteY3" fmla="*/ 312041 h 1872208"/>
              <a:gd name="connsiteX4" fmla="*/ 1907705 w 1907705"/>
              <a:gd name="connsiteY4" fmla="*/ 1560167 h 1872208"/>
              <a:gd name="connsiteX5" fmla="*/ 1595664 w 1907705"/>
              <a:gd name="connsiteY5" fmla="*/ 1872208 h 1872208"/>
              <a:gd name="connsiteX6" fmla="*/ 0 w 1907705"/>
              <a:gd name="connsiteY6" fmla="*/ 1560167 h 1872208"/>
              <a:gd name="connsiteX7" fmla="*/ 0 w 1907705"/>
              <a:gd name="connsiteY7" fmla="*/ 312041 h 1872208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652620"/>
              <a:gd name="connsiteX1" fmla="*/ 312041 w 1907705"/>
              <a:gd name="connsiteY1" fmla="*/ 0 h 1652620"/>
              <a:gd name="connsiteX2" fmla="*/ 1595664 w 1907705"/>
              <a:gd name="connsiteY2" fmla="*/ 0 h 1652620"/>
              <a:gd name="connsiteX3" fmla="*/ 1907705 w 1907705"/>
              <a:gd name="connsiteY3" fmla="*/ 312041 h 1652620"/>
              <a:gd name="connsiteX4" fmla="*/ 1907705 w 1907705"/>
              <a:gd name="connsiteY4" fmla="*/ 1560167 h 1652620"/>
              <a:gd name="connsiteX5" fmla="*/ 0 w 1907705"/>
              <a:gd name="connsiteY5" fmla="*/ 1560167 h 1652620"/>
              <a:gd name="connsiteX6" fmla="*/ 0 w 1907705"/>
              <a:gd name="connsiteY6" fmla="*/ 312041 h 1652620"/>
              <a:gd name="connsiteX0" fmla="*/ 0 w 1907705"/>
              <a:gd name="connsiteY0" fmla="*/ 312041 h 1560167"/>
              <a:gd name="connsiteX1" fmla="*/ 312041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595664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  <a:gd name="connsiteX0" fmla="*/ 0 w 1907705"/>
              <a:gd name="connsiteY0" fmla="*/ 312041 h 1560167"/>
              <a:gd name="connsiteX1" fmla="*/ 489073 w 1907705"/>
              <a:gd name="connsiteY1" fmla="*/ 0 h 1560167"/>
              <a:gd name="connsiteX2" fmla="*/ 1350550 w 1907705"/>
              <a:gd name="connsiteY2" fmla="*/ 0 h 1560167"/>
              <a:gd name="connsiteX3" fmla="*/ 1907705 w 1907705"/>
              <a:gd name="connsiteY3" fmla="*/ 312041 h 1560167"/>
              <a:gd name="connsiteX4" fmla="*/ 1907705 w 1907705"/>
              <a:gd name="connsiteY4" fmla="*/ 1560167 h 1560167"/>
              <a:gd name="connsiteX5" fmla="*/ 0 w 1907705"/>
              <a:gd name="connsiteY5" fmla="*/ 1560167 h 1560167"/>
              <a:gd name="connsiteX6" fmla="*/ 0 w 1907705"/>
              <a:gd name="connsiteY6" fmla="*/ 312041 h 15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705" h="1560167">
                <a:moveTo>
                  <a:pt x="0" y="312041"/>
                </a:moveTo>
                <a:cubicBezTo>
                  <a:pt x="0" y="139706"/>
                  <a:pt x="316738" y="0"/>
                  <a:pt x="489073" y="0"/>
                </a:cubicBezTo>
                <a:lnTo>
                  <a:pt x="1350550" y="0"/>
                </a:lnTo>
                <a:cubicBezTo>
                  <a:pt x="1522885" y="0"/>
                  <a:pt x="1907705" y="139706"/>
                  <a:pt x="1907705" y="312041"/>
                </a:cubicBezTo>
                <a:lnTo>
                  <a:pt x="1907705" y="1560167"/>
                </a:lnTo>
                <a:lnTo>
                  <a:pt x="0" y="1560167"/>
                </a:lnTo>
                <a:lnTo>
                  <a:pt x="0" y="312041"/>
                </a:lnTo>
                <a:close/>
              </a:path>
            </a:pathLst>
          </a:custGeom>
          <a:gradFill flip="none" rotWithShape="1">
            <a:gsLst>
              <a:gs pos="59000">
                <a:srgbClr val="8737FF"/>
              </a:gs>
              <a:gs pos="23000">
                <a:srgbClr val="6600FF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96752"/>
            <a:ext cx="4184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с подростками и их законными представителями (родителями, опекунами) «Психологическое ток-шоу для подростков и их родителей «Говорить так, чтобы слышали</a:t>
            </a:r>
          </a:p>
        </p:txBody>
      </p:sp>
      <p:pic>
        <p:nvPicPr>
          <p:cNvPr id="6154" name="Picture 10" descr="https://centr-aprel.ru/upload/iblock/a8d/paybmmt3eotdiokw3yq3pdjxyk5ms9j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72" y="4581128"/>
            <a:ext cx="2865205" cy="2148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пециалист\Desktop\Сафонова фото\FullSizeRender (8)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" y="2582037"/>
            <a:ext cx="2584736" cy="19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пециалист\Desktop\Сафонова фото\FullSizeRender (1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00" y="1066387"/>
            <a:ext cx="4605604" cy="34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C:\Users\Специалист\Desktop\Сафонова фото\FullSizeRender (15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75" y="4581129"/>
            <a:ext cx="1611721" cy="214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Специалист\Desktop\Сафонова фото\FullSizeRender (18)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770"/>
          <a:stretch/>
        </p:blipFill>
        <p:spPr bwMode="auto">
          <a:xfrm>
            <a:off x="17194" y="4649798"/>
            <a:ext cx="2682181" cy="201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Специалист\Desktop\Сафонова фото\FullSizeRender (63)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9"/>
          <a:stretch/>
        </p:blipFill>
        <p:spPr bwMode="auto">
          <a:xfrm>
            <a:off x="2601931" y="2582037"/>
            <a:ext cx="1804769" cy="206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Специалист\Desktop\Сафонова фото\FullSizeRender (38)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0"/>
          <a:stretch/>
        </p:blipFill>
        <p:spPr bwMode="auto">
          <a:xfrm>
            <a:off x="2615167" y="4653453"/>
            <a:ext cx="1799508" cy="2076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9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офмастерство 2023\Абдуразакова\Презентация\слайд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39"/>
            <a:ext cx="9144000" cy="6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65"/>
            <a:ext cx="8229600" cy="778099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Созданы арт-пространства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223886" y="0"/>
            <a:ext cx="1920114" cy="21691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\\Asup\Архив\Фотогалерея\Арт Пространства 2023\IMG_05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945611"/>
            <a:ext cx="2314692" cy="154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\\Asup\Архив\Фотогалерея\Арт Пространства 2023\IMG_05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42"/>
          <a:stretch/>
        </p:blipFill>
        <p:spPr bwMode="auto">
          <a:xfrm>
            <a:off x="6623574" y="2417658"/>
            <a:ext cx="2520426" cy="223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\\Asup\Архив\Фотогалерея\Арт Пространства 2023\IMG_05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6"/>
          <a:stretch/>
        </p:blipFill>
        <p:spPr bwMode="auto">
          <a:xfrm>
            <a:off x="6084168" y="4650011"/>
            <a:ext cx="3059832" cy="223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\\Asup\Архив\Фотогалерея\Арт Пространства 2023\IMG_05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011"/>
            <a:ext cx="3312160" cy="220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\\Asup\Архив\Фотогалерея\Арт Пространства 2023\IMG_20230328_11555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25" y="967628"/>
            <a:ext cx="2058819" cy="154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\\Asup\Архив\Фотогалерея\Арт Пространства 2023\IMG_20230328_11542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2" y="967628"/>
            <a:ext cx="2019397" cy="151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\\Asup\Архив\Фотогалерея\сенсорный сад\20220830_165137_HDR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"/>
            <a:ext cx="3275856" cy="245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\\Asup\Архив\Фотогалерея\сенсорный сад\20220830_170709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2"/>
          <a:stretch/>
        </p:blipFill>
        <p:spPr bwMode="auto">
          <a:xfrm>
            <a:off x="3312160" y="4650011"/>
            <a:ext cx="3520782" cy="220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\\Asup\Архив\Фотогалерея\Арт Пространства 2023\IMG_051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61" y="2418351"/>
            <a:ext cx="3348072" cy="223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\\Asup\Архив\Фотогалерея\Арт Пространства 2023\IMG_0523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42048"/>
            <a:ext cx="3312160" cy="220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0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рофмастерство 2023\Абдуразакова\Презентация\слайд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entr-aprel.ru/upload/iblock/71a/jtcr5slc4wuknrnr3kjqbdk2t1ovk3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4" r="8144" b="25875"/>
          <a:stretch/>
        </p:blipFill>
        <p:spPr bwMode="auto">
          <a:xfrm>
            <a:off x="5253131" y="4440121"/>
            <a:ext cx="3900476" cy="24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\\Asup\Архив\СОЦЧТЕНИЯ 2023\IMG_12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122"/>
            <a:ext cx="3707904" cy="244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9" name="Picture 13" descr="http://centr-aprel.ru/upload/iblock/804/wq1hbywbsye2kqfxxko26zu7fdk7fdx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80" y="4440121"/>
            <a:ext cx="3233444" cy="24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95536" y="332656"/>
            <a:ext cx="8568952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стала победителем:</a:t>
            </a:r>
          </a:p>
          <a:p>
            <a:pPr marL="342900" indent="-342900" algn="l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Всероссийского конкурса программ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подростков;</a:t>
            </a:r>
          </a:p>
          <a:p>
            <a:pPr marL="342900" indent="-342900" algn="l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Всероссийского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 по отбору ресурсных площадок программ социализации подростков. </a:t>
            </a:r>
          </a:p>
          <a:p>
            <a:pPr algn="l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протокольному  решению рабочего совещания при директоре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Депсоцразвития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Югры от 22.12.2022 практика  рекомендована к внедрению в деятельность учреждений социального обслуживания, подведомственных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Депсоцразвития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Югры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проводим очные и в режиме он-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обучающие семинары для специалистов учреждений социальной защиты. </a:t>
            </a:r>
          </a:p>
        </p:txBody>
      </p:sp>
    </p:spTree>
    <p:extLst>
      <p:ext uri="{BB962C8B-B14F-4D97-AF65-F5344CB8AC3E}">
        <p14:creationId xmlns:p14="http://schemas.microsoft.com/office/powerpoint/2010/main" val="20352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535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Созданы арт-пространства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</dc:creator>
  <cp:lastModifiedBy>Специалист</cp:lastModifiedBy>
  <cp:revision>78</cp:revision>
  <dcterms:created xsi:type="dcterms:W3CDTF">2023-02-16T07:24:57Z</dcterms:created>
  <dcterms:modified xsi:type="dcterms:W3CDTF">2023-10-24T06:00:27Z</dcterms:modified>
</cp:coreProperties>
</file>