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1263"/>
  <p:notesSz cx="6888163" cy="100203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049"/>
    <a:srgbClr val="F20CF7"/>
    <a:srgbClr val="2709DD"/>
    <a:srgbClr val="0099CC"/>
    <a:srgbClr val="660066"/>
    <a:srgbClr val="E61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>
        <p:scale>
          <a:sx n="70" d="100"/>
          <a:sy n="70" d="100"/>
        </p:scale>
        <p:origin x="-2442" y="-768"/>
      </p:cViewPr>
      <p:guideLst>
        <p:guide orient="horz" pos="2382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4870" cy="501015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1"/>
            <a:ext cx="2984870" cy="501015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r">
              <a:defRPr sz="1200"/>
            </a:lvl1pPr>
          </a:lstStyle>
          <a:p>
            <a:fld id="{A3BE1E09-DDD0-4FFE-9F63-FBAA566ED0E8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6" tIns="46213" rIns="92426" bIns="46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2426" tIns="46213" rIns="92426" bIns="462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48"/>
            <a:ext cx="2984870" cy="50101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48"/>
            <a:ext cx="2984870" cy="50101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r">
              <a:defRPr sz="1200"/>
            </a:lvl1pPr>
          </a:lstStyle>
          <a:p>
            <a:fld id="{CDDA75B5-38BC-429D-A3E7-82820A4D9C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2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5898516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45558" y="5351111"/>
            <a:ext cx="9891395" cy="134772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45558" y="4284716"/>
            <a:ext cx="9891395" cy="1008168"/>
          </a:xfrm>
        </p:spPr>
        <p:txBody>
          <a:bodyPr anchor="b"/>
          <a:lstStyle>
            <a:lvl1pPr marL="0" indent="0" algn="l">
              <a:buNone/>
              <a:defRPr sz="2700">
                <a:solidFill>
                  <a:schemeClr val="tx2">
                    <a:shade val="75000"/>
                  </a:schemeClr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624060" y="7137833"/>
            <a:ext cx="887552" cy="272205"/>
          </a:xfrm>
        </p:spPr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20050" y="605603"/>
            <a:ext cx="2138680" cy="6451578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605603"/>
            <a:ext cx="7307157" cy="645157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188249" y="84015"/>
            <a:ext cx="3386243" cy="31855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624060" y="7137833"/>
            <a:ext cx="887552" cy="272205"/>
          </a:xfrm>
        </p:spPr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3798165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5558" y="1848309"/>
            <a:ext cx="9891395" cy="1344225"/>
          </a:xfrm>
        </p:spPr>
        <p:txBody>
          <a:bodyPr anchor="b"/>
          <a:lstStyle>
            <a:lvl1pPr marL="0" indent="0" algn="r">
              <a:buNone/>
              <a:defRPr sz="23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1055" y="3249298"/>
            <a:ext cx="10158730" cy="13063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2882" y="504084"/>
            <a:ext cx="10158730" cy="9275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6447" y="1764295"/>
            <a:ext cx="4901142" cy="52088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5079365" cy="52088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6447" y="5964996"/>
            <a:ext cx="10069618" cy="9731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29133" y="735123"/>
            <a:ext cx="5017567" cy="705367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32099" y="735123"/>
            <a:ext cx="5019537" cy="705367"/>
          </a:xfrm>
        </p:spPr>
        <p:txBody>
          <a:bodyPr anchor="ctr"/>
          <a:lstStyle>
            <a:lvl1pPr marL="0" indent="0">
              <a:buNone/>
              <a:defRPr sz="21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9133" y="1450993"/>
            <a:ext cx="5017567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36431" y="1450993"/>
            <a:ext cx="5015205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24060" y="7141193"/>
            <a:ext cx="891117" cy="272205"/>
          </a:xfrm>
        </p:spPr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1504" y="6637109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2882" y="504084"/>
            <a:ext cx="10158730" cy="92751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1504" y="6448923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4670" y="6049010"/>
            <a:ext cx="9891395" cy="574096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34671" y="672112"/>
            <a:ext cx="3518055" cy="5292884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180822" y="672112"/>
            <a:ext cx="6245243" cy="52928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99137" y="679867"/>
            <a:ext cx="5881370" cy="4032674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45559" y="5505852"/>
            <a:ext cx="6861598" cy="575847"/>
          </a:xfrm>
        </p:spPr>
        <p:txBody>
          <a:bodyPr anchor="ctr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45559" y="6100629"/>
            <a:ext cx="6861598" cy="847142"/>
          </a:xfrm>
        </p:spPr>
        <p:txBody>
          <a:bodyPr lIns="125167" tIns="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1504" y="1158664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6447" y="1713536"/>
            <a:ext cx="10158730" cy="499008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574492" y="84015"/>
            <a:ext cx="2940685" cy="318553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l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1FFEB8-2A90-452C-A599-D8CBC428CEF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53579" y="84015"/>
            <a:ext cx="3920913" cy="318553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624060" y="7141193"/>
            <a:ext cx="891117" cy="269545"/>
          </a:xfrm>
          <a:prstGeom prst="rect">
            <a:avLst/>
          </a:prstGeom>
        </p:spPr>
        <p:txBody>
          <a:bodyPr vert="horz" lIns="104306" tIns="52153" rIns="104306" bIns="52153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0D224E-94E7-4AB4-B388-B292E6A1E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6447" y="504084"/>
            <a:ext cx="10158730" cy="924154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1504" y="1158664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1504" y="1166479"/>
            <a:ext cx="10091896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06" tIns="52153" rIns="104306" bIns="52153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91146" indent="-391146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847483" indent="-3259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303820" indent="-26076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825348" indent="-260764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4pPr>
      <a:lvl5pPr marL="2346876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5pPr>
      <a:lvl6pPr marL="2868404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6pPr>
      <a:lvl7pPr marL="3389932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911460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432988" indent="-26076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48680" y="2820875"/>
            <a:ext cx="2250961" cy="597749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375" y="598280"/>
            <a:ext cx="196970" cy="936303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01372" y="901359"/>
            <a:ext cx="8991681" cy="226214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989510" y="994549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46172" y="351607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труда и социального развития Краснодарского края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учреждение социального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обслуживания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«Успенский комплексный центр социального обслуживания населения»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107" y="2208995"/>
            <a:ext cx="5508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Практика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Организация досуга для граждан старшего поколения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Проект «Клуб активной жизни Золотой возраст»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1014" y="4852201"/>
            <a:ext cx="4929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Составитель: специалист по социальной работе отделения социального обслуживания  на дому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Захарова Алла Юрьевна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8072" y="6352399"/>
            <a:ext cx="1581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Успенское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год</a:t>
            </a:r>
            <a:endParaRPr lang="ru-RU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478" y="351607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 базе центра социального обслуживания на дому организован клуб активной жизни «Золотой возраст».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Участники клуба это граждане пожилого возраста и инвалиды. </a:t>
            </a:r>
            <a:endParaRPr lang="ru-RU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78" y="2851937"/>
            <a:ext cx="4286280" cy="42862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32386" y="3709193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Основной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целью проекта является повышение качества жизни старшего поколения, увеличение физической активности.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клуба ведется по нескольким направлениям.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916" y="494483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Экскурсионные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поездки — одно из самых популярных направлений в работе клуба, в рамках которого организовываются экскурсионные поездки, посещения музеев и театров.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64" y="923111"/>
            <a:ext cx="2625405" cy="25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874" y="2099256"/>
            <a:ext cx="3714776" cy="246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6820" y="4788743"/>
            <a:ext cx="3368688" cy="252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30" y="4637887"/>
            <a:ext cx="3062165" cy="229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92" y="423045"/>
            <a:ext cx="55721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Повышение  качества жизни людей пожилого возраста напрямую зависит от нравственных ценностей, и для этого в работе клуба организованы посещения храмов, встречи и беседы со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священнослужителями.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9300" r="7086" b="1742"/>
          <a:stretch>
            <a:fillRect/>
          </a:stretch>
        </p:blipFill>
        <p:spPr bwMode="auto">
          <a:xfrm flipH="1">
            <a:off x="954212" y="2628503"/>
            <a:ext cx="421484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898" y="565921"/>
            <a:ext cx="3127334" cy="23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6832" y="3994945"/>
            <a:ext cx="3768691" cy="282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478" y="351607"/>
            <a:ext cx="457203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	Чтобы не оставить без внимания всех, кто ещё молод душой,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учреждении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социального обслуживания постоянно проводятся праздничные  мероприятия - ко Дню пожилого человека, Дню семьи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Дню матери, Новогодние огоньки.</a:t>
            </a:r>
          </a:p>
          <a:p>
            <a:endParaRPr lang="ru-RU" dirty="0"/>
          </a:p>
        </p:txBody>
      </p:sp>
      <p:pic>
        <p:nvPicPr>
          <p:cNvPr id="18434" name="Picture 2" descr="C:\Users\OSO1\Desktop\активная жизнь 2023\DSCN6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088" y="494483"/>
            <a:ext cx="3141467" cy="2214578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7475" r="5632" b="11467"/>
          <a:stretch>
            <a:fillRect/>
          </a:stretch>
        </p:blipFill>
        <p:spPr bwMode="auto">
          <a:xfrm>
            <a:off x="417478" y="3780631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6" y="4852201"/>
            <a:ext cx="3281788" cy="19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7940" y="2280433"/>
            <a:ext cx="2984459" cy="22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32386" y="280169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Популярностью пользуются дружеские встречи за чашечкой чая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простое общение друг с другом приносит радость. Благодаря этим встречам пожилые люди, которым трудно выезжать за пределы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своего населенного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пункта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расширяют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  общения,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находя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новых  друзей с  общими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интересами</a:t>
            </a:r>
            <a:r>
              <a:rPr lang="ru-RU" sz="1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54" y="1708929"/>
            <a:ext cx="447678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889" y="3280565"/>
            <a:ext cx="4417371" cy="33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60354" y="351606"/>
            <a:ext cx="47863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Надо  отдать должное нашему старшему поколению, они охотно участвуют во всех мероприятиях для пожилых людей. И чувствуют при этом заряд бодрости и хорошего настроения.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4 года работы клуба, количество граждан пожилого возраста  ведущих активный образ жизни увеличилось в 3 раза.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846766" y="5137953"/>
            <a:ext cx="45005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Важно помнить, что возраст не является преградой для наслаждения жизнью и стремления к личному развитию. Проявляя заботу о себе и своих потребностях, мы можем продлить активность, радость и удовлетворение в пожилом возрасте.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402" y="351607"/>
            <a:ext cx="2989246" cy="224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40" y="4352135"/>
            <a:ext cx="39648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9444" y="2709061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40" y="2994813"/>
            <a:ext cx="592935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Активная жизнь в пожилом возрасте это не цель достичь внушительных спортивных результатов, а поддержать свое здоровье, поднять настроение и провести время в общении. Именно такие задачи в первую очередь стоят перед организаторами  проводимых мероприятий, что подтверждается словами благодарности в адрес учреждения.</a:t>
            </a:r>
          </a:p>
          <a:p>
            <a:pPr indent="447675" algn="just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447675"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Лучшая практика организации досуга\Смелко Г.Н\В инстограм ОССО\DSC_0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32" y="637359"/>
            <a:ext cx="39401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1100</TotalTime>
  <Words>108</Words>
  <Application>Microsoft Office PowerPoint</Application>
  <PresentationFormat>Произвольный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Vdohnovenie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zam_oso</cp:lastModifiedBy>
  <cp:revision>131</cp:revision>
  <dcterms:created xsi:type="dcterms:W3CDTF">2015-10-27T11:14:17Z</dcterms:created>
  <dcterms:modified xsi:type="dcterms:W3CDTF">2023-10-24T09:03:25Z</dcterms:modified>
</cp:coreProperties>
</file>