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351" r:id="rId2"/>
    <p:sldId id="353" r:id="rId3"/>
    <p:sldId id="356" r:id="rId4"/>
    <p:sldId id="354" r:id="rId5"/>
    <p:sldId id="355" r:id="rId6"/>
    <p:sldId id="352" r:id="rId7"/>
    <p:sldId id="359" r:id="rId8"/>
    <p:sldId id="358" r:id="rId9"/>
    <p:sldId id="360" r:id="rId10"/>
    <p:sldId id="362" r:id="rId11"/>
    <p:sldId id="361" r:id="rId12"/>
    <p:sldId id="364" r:id="rId13"/>
    <p:sldId id="365" r:id="rId14"/>
  </p:sldIdLst>
  <p:sldSz cx="12192000" cy="6858000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РБФ &quot;Самарская Губерния&quot;" initials=" Фонд" lastIdx="1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FFCC"/>
    <a:srgbClr val="66FFFF"/>
    <a:srgbClr val="FF99FF"/>
    <a:srgbClr val="53D2FF"/>
    <a:srgbClr val="09BED1"/>
    <a:srgbClr val="FFCC66"/>
    <a:srgbClr val="4F81BD"/>
    <a:srgbClr val="33C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05" autoAdjust="0"/>
    <p:restoredTop sz="94660"/>
  </p:normalViewPr>
  <p:slideViewPr>
    <p:cSldViewPr>
      <p:cViewPr>
        <p:scale>
          <a:sx n="96" d="100"/>
          <a:sy n="96" d="100"/>
        </p:scale>
        <p:origin x="-1074" y="-40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algn="r">
              <a:defRPr sz="1600" u="sng">
                <a:solidFill>
                  <a:srgbClr val="C00000"/>
                </a:solidFill>
              </a:defRPr>
            </a:pPr>
            <a:r>
              <a:rPr lang="ru-RU" sz="1600" u="sng" dirty="0" smtClean="0">
                <a:solidFill>
                  <a:srgbClr val="C00000"/>
                </a:solidFill>
              </a:rPr>
              <a:t>вовлеченность    </a:t>
            </a:r>
            <a:r>
              <a:rPr lang="ru-RU" sz="1400" u="sng" dirty="0" smtClean="0">
                <a:solidFill>
                  <a:srgbClr val="C00000"/>
                </a:solidFill>
              </a:rPr>
              <a:t> </a:t>
            </a:r>
            <a:r>
              <a:rPr lang="ru-RU" sz="1600" u="sng" dirty="0">
                <a:solidFill>
                  <a:srgbClr val="C00000"/>
                </a:solidFill>
              </a:rPr>
              <a:t>мужчин в активную деятельность</a:t>
            </a:r>
          </a:p>
        </c:rich>
      </c:tx>
      <c:layout>
        <c:manualLayout>
          <c:xMode val="edge"/>
          <c:yMode val="edge"/>
          <c:x val="4.5723227723445913E-2"/>
          <c:y val="7.7619839036219426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вовлеченность мужчин в активную деятельность</c:v>
                </c:pt>
              </c:strCache>
            </c:strRef>
          </c:tx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66FFFF"/>
              </a:solidFill>
            </c:spPr>
          </c:dPt>
          <c:dPt>
            <c:idx val="2"/>
            <c:bubble3D val="0"/>
            <c:spPr>
              <a:solidFill>
                <a:srgbClr val="0000FF"/>
              </a:solidFill>
            </c:spPr>
          </c:dPt>
          <c:dPt>
            <c:idx val="3"/>
            <c:bubble3D val="0"/>
            <c:spPr>
              <a:solidFill>
                <a:srgbClr val="FF99FF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cat>
            <c:strRef>
              <c:f>Лист1!$A$2:$A$7</c:f>
              <c:strCache>
                <c:ptCount val="6"/>
                <c:pt idx="0">
                  <c:v>мужское рукоделие</c:v>
                </c:pt>
                <c:pt idx="1">
                  <c:v>музыкальное творчество</c:v>
                </c:pt>
                <c:pt idx="2">
                  <c:v>интеллектуальные занятия</c:v>
                </c:pt>
                <c:pt idx="3">
                  <c:v>общение</c:v>
                </c:pt>
                <c:pt idx="4">
                  <c:v>туризм</c:v>
                </c:pt>
                <c:pt idx="5">
                  <c:v>ЗОЖ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7</c:v>
                </c:pt>
                <c:pt idx="2">
                  <c:v>23</c:v>
                </c:pt>
                <c:pt idx="3">
                  <c:v>29</c:v>
                </c:pt>
                <c:pt idx="4">
                  <c:v>33</c:v>
                </c:pt>
                <c:pt idx="5">
                  <c:v>28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6409455426167896"/>
          <c:y val="0.29450672968276637"/>
          <c:w val="0.31451620786640966"/>
          <c:h val="0.65131687069258737"/>
        </c:manualLayout>
      </c:layout>
      <c:overlay val="0"/>
      <c:txPr>
        <a:bodyPr/>
        <a:lstStyle/>
        <a:p>
          <a:pPr>
            <a:defRPr sz="1000">
              <a:solidFill>
                <a:srgbClr val="C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3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мужчины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всего мужчин</c:v>
                </c:pt>
              </c:strCache>
            </c:strRef>
          </c:cat>
          <c:val>
            <c:numRef>
              <c:f>Лист1!$B$2</c:f>
              <c:numCache>
                <c:formatCode>General</c:formatCode>
                <c:ptCount val="1"/>
                <c:pt idx="0">
                  <c:v>48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имеют инвалидность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Лист1!$A$2</c:f>
              <c:strCache>
                <c:ptCount val="1"/>
                <c:pt idx="0">
                  <c:v>всего мужчин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84474624"/>
        <c:axId val="181809664"/>
        <c:axId val="0"/>
      </c:bar3DChart>
      <c:catAx>
        <c:axId val="18447462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 b="1" u="sng">
                <a:solidFill>
                  <a:srgbClr val="C00000"/>
                </a:solidFill>
              </a:defRPr>
            </a:pPr>
            <a:endParaRPr lang="ru-RU"/>
          </a:p>
        </c:txPr>
        <c:crossAx val="181809664"/>
        <c:crosses val="autoZero"/>
        <c:auto val="1"/>
        <c:lblAlgn val="ctr"/>
        <c:lblOffset val="100"/>
        <c:noMultiLvlLbl val="0"/>
      </c:catAx>
      <c:valAx>
        <c:axId val="18180966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rgbClr val="0000FF"/>
                </a:solidFill>
              </a:defRPr>
            </a:pPr>
            <a:endParaRPr lang="ru-RU"/>
          </a:p>
        </c:txPr>
        <c:crossAx val="184474624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45967015569698605"/>
          <c:y val="5.4361669895940087E-2"/>
          <c:w val="0.30500898450896763"/>
          <c:h val="0.3565412424348971"/>
        </c:manualLayout>
      </c:layout>
      <c:overlay val="0"/>
      <c:txPr>
        <a:bodyPr/>
        <a:lstStyle/>
        <a:p>
          <a:pPr>
            <a:defRPr sz="1100">
              <a:solidFill>
                <a:srgbClr val="0000F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accent5">
        <a:lumMod val="20000"/>
        <a:lumOff val="80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1" u="sng"/>
            </a:pPr>
            <a:r>
              <a:rPr lang="ru-RU" sz="1400" b="1" u="sng" dirty="0" smtClean="0">
                <a:solidFill>
                  <a:srgbClr val="C00000"/>
                </a:solidFill>
              </a:rPr>
              <a:t>проживают </a:t>
            </a:r>
            <a:r>
              <a:rPr lang="ru-RU" sz="1400" b="1" u="sng" dirty="0">
                <a:solidFill>
                  <a:srgbClr val="C00000"/>
                </a:solidFill>
              </a:rPr>
              <a:t>в пансионате</a:t>
            </a:r>
          </a:p>
        </c:rich>
      </c:tx>
      <c:layout>
        <c:manualLayout>
          <c:xMode val="edge"/>
          <c:yMode val="edge"/>
          <c:x val="0.21829551003156811"/>
          <c:y val="6.6140336258934188E-2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проживают в пансионате</c:v>
                </c:pt>
              </c:strCache>
            </c:strRef>
          </c:tx>
          <c:dPt>
            <c:idx val="0"/>
            <c:bubble3D val="0"/>
            <c:spPr>
              <a:solidFill>
                <a:srgbClr val="0000FF"/>
              </a:solidFill>
            </c:spPr>
          </c:dPt>
          <c:dPt>
            <c:idx val="1"/>
            <c:bubble3D val="0"/>
            <c:spPr>
              <a:solidFill>
                <a:srgbClr val="FFFF00"/>
              </a:solidFill>
            </c:spPr>
          </c:dPt>
          <c:cat>
            <c:strRef>
              <c:f>Лист1!$A$2:$A$3</c:f>
              <c:strCache>
                <c:ptCount val="2"/>
                <c:pt idx="0">
                  <c:v>мужчины</c:v>
                </c:pt>
                <c:pt idx="1">
                  <c:v>женщины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</c:v>
                </c:pt>
                <c:pt idx="1">
                  <c:v>57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12511323528155"/>
          <c:y val="0.24567947867217937"/>
          <c:w val="0.31178475519124249"/>
          <c:h val="0.23959964044399107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2"/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u="sng"/>
            </a:pP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</a:rPr>
              <a:t>интересы</a:t>
            </a:r>
            <a:r>
              <a:rPr lang="ru-RU" sz="1600" u="sng" baseline="0" dirty="0" smtClean="0">
                <a:solidFill>
                  <a:schemeClr val="accent6">
                    <a:lumMod val="50000"/>
                  </a:schemeClr>
                </a:solidFill>
              </a:rPr>
              <a:t> и увлечения мужчин, проживающих в пансионате</a:t>
            </a:r>
            <a:endParaRPr lang="ru-RU" sz="1600" u="sng" dirty="0">
              <a:solidFill>
                <a:schemeClr val="accent6">
                  <a:lumMod val="50000"/>
                </a:schemeClr>
              </a:solidFill>
            </a:endParaRPr>
          </a:p>
        </c:rich>
      </c:tx>
      <c:layout>
        <c:manualLayout>
          <c:xMode val="edge"/>
          <c:yMode val="edge"/>
          <c:x val="0.26964744706612681"/>
          <c:y val="4.5661427347455773E-3"/>
        </c:manualLayout>
      </c:layout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Pt>
            <c:idx val="1"/>
            <c:invertIfNegative val="0"/>
            <c:bubble3D val="0"/>
            <c:spPr>
              <a:solidFill>
                <a:srgbClr val="00B050"/>
              </a:solidFill>
            </c:spPr>
          </c:dPt>
          <c:dPt>
            <c:idx val="2"/>
            <c:invertIfNegative val="0"/>
            <c:bubble3D val="0"/>
            <c:spPr>
              <a:solidFill>
                <a:srgbClr val="66FFFF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00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FFFF00"/>
              </a:solidFill>
            </c:spPr>
          </c:dPt>
          <c:dPt>
            <c:idx val="5"/>
            <c:invertIfNegative val="0"/>
            <c:bubble3D val="0"/>
            <c:spPr>
              <a:solidFill>
                <a:srgbClr val="FF99FF"/>
              </a:solidFill>
            </c:spPr>
          </c:dPt>
          <c:cat>
            <c:strRef>
              <c:f>Лист1!$A$2:$A$7</c:f>
              <c:strCache>
                <c:ptCount val="6"/>
                <c:pt idx="0">
                  <c:v>мастеровые руки</c:v>
                </c:pt>
                <c:pt idx="1">
                  <c:v>ЗОЖ</c:v>
                </c:pt>
                <c:pt idx="2">
                  <c:v>творчество</c:v>
                </c:pt>
                <c:pt idx="3">
                  <c:v>интеллектуальные знания</c:v>
                </c:pt>
                <c:pt idx="4">
                  <c:v>общение</c:v>
                </c:pt>
                <c:pt idx="5">
                  <c:v>туризм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6</c:v>
                </c:pt>
                <c:pt idx="1">
                  <c:v>16</c:v>
                </c:pt>
                <c:pt idx="2">
                  <c:v>8</c:v>
                </c:pt>
                <c:pt idx="3">
                  <c:v>16</c:v>
                </c:pt>
                <c:pt idx="4">
                  <c:v>21</c:v>
                </c:pt>
                <c:pt idx="5">
                  <c:v>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30352128"/>
        <c:axId val="131037952"/>
        <c:axId val="0"/>
      </c:bar3DChart>
      <c:catAx>
        <c:axId val="130352128"/>
        <c:scaling>
          <c:orientation val="minMax"/>
        </c:scaling>
        <c:delete val="1"/>
        <c:axPos val="b"/>
        <c:majorTickMark val="out"/>
        <c:minorTickMark val="none"/>
        <c:tickLblPos val="nextTo"/>
        <c:crossAx val="131037952"/>
        <c:crosses val="autoZero"/>
        <c:auto val="1"/>
        <c:lblAlgn val="ctr"/>
        <c:lblOffset val="100"/>
        <c:noMultiLvlLbl val="0"/>
      </c:catAx>
      <c:valAx>
        <c:axId val="13103795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FF"/>
                </a:solidFill>
              </a:defRPr>
            </a:pPr>
            <a:endParaRPr lang="ru-RU"/>
          </a:p>
        </c:txPr>
        <c:crossAx val="130352128"/>
        <c:crosses val="autoZero"/>
        <c:crossBetween val="between"/>
      </c:valAx>
      <c:spPr>
        <a:ln w="25400">
          <a:noFill/>
        </a:ln>
      </c:spPr>
    </c:plotArea>
    <c:legend>
      <c:legendPos val="r"/>
      <c:layout>
        <c:manualLayout>
          <c:xMode val="edge"/>
          <c:yMode val="edge"/>
          <c:x val="0.67062056236175782"/>
          <c:y val="0.21844512309434355"/>
          <c:w val="0.29079704362877173"/>
          <c:h val="0.71461140507402721"/>
        </c:manualLayout>
      </c:layout>
      <c:overlay val="0"/>
      <c:txPr>
        <a:bodyPr/>
        <a:lstStyle/>
        <a:p>
          <a:pPr>
            <a:defRPr sz="1050">
              <a:solidFill>
                <a:srgbClr val="C00000"/>
              </a:solidFill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>
        <a:lumMod val="95000"/>
      </a:schemeClr>
    </a:solidFill>
  </c:spPr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2019</c:v>
                </c:pt>
              </c:strCache>
            </c:strRef>
          </c:tx>
          <c:spPr>
            <a:ln w="76200">
              <a:solidFill>
                <a:srgbClr val="0000FF"/>
              </a:solidFill>
            </a:ln>
          </c:spPr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от 40-50</c:v>
                </c:pt>
                <c:pt idx="1">
                  <c:v>от 50-60</c:v>
                </c:pt>
                <c:pt idx="2">
                  <c:v>от 60-70</c:v>
                </c:pt>
                <c:pt idx="3">
                  <c:v>от 70-80</c:v>
                </c:pt>
                <c:pt idx="4">
                  <c:v>от 80 и выше 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</c:v>
                </c:pt>
                <c:pt idx="1">
                  <c:v>10</c:v>
                </c:pt>
                <c:pt idx="2">
                  <c:v>17</c:v>
                </c:pt>
                <c:pt idx="3">
                  <c:v>9</c:v>
                </c:pt>
                <c:pt idx="4">
                  <c:v>5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ln w="76200">
              <a:solidFill>
                <a:srgbClr val="FF0000"/>
              </a:solidFill>
            </a:ln>
          </c:spPr>
          <c:marker>
            <c:symbol val="none"/>
          </c:marker>
          <c:cat>
            <c:strRef>
              <c:f>Лист1!$A$2:$A$6</c:f>
              <c:strCache>
                <c:ptCount val="5"/>
                <c:pt idx="0">
                  <c:v>от 40-50</c:v>
                </c:pt>
                <c:pt idx="1">
                  <c:v>от 50-60</c:v>
                </c:pt>
                <c:pt idx="2">
                  <c:v>от 60-70</c:v>
                </c:pt>
                <c:pt idx="3">
                  <c:v>от 70-80</c:v>
                </c:pt>
                <c:pt idx="4">
                  <c:v>от 80 и выше 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2</c:v>
                </c:pt>
                <c:pt idx="1">
                  <c:v>7</c:v>
                </c:pt>
                <c:pt idx="2">
                  <c:v>16</c:v>
                </c:pt>
                <c:pt idx="3">
                  <c:v>12</c:v>
                </c:pt>
                <c:pt idx="4">
                  <c:v>10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352640"/>
        <c:axId val="140731520"/>
      </c:lineChart>
      <c:catAx>
        <c:axId val="130352640"/>
        <c:scaling>
          <c:orientation val="minMax"/>
        </c:scaling>
        <c:delete val="0"/>
        <c:axPos val="b"/>
        <c:majorTickMark val="out"/>
        <c:minorTickMark val="none"/>
        <c:tickLblPos val="nextTo"/>
        <c:crossAx val="140731520"/>
        <c:crosses val="autoZero"/>
        <c:auto val="1"/>
        <c:lblAlgn val="ctr"/>
        <c:lblOffset val="100"/>
        <c:noMultiLvlLbl val="0"/>
      </c:catAx>
      <c:valAx>
        <c:axId val="1407315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crossAx val="130352640"/>
        <c:crosses val="autoZero"/>
        <c:crossBetween val="between"/>
      </c:valAx>
    </c:plotArea>
    <c:legend>
      <c:legendPos val="r"/>
      <c:layout/>
      <c:overlay val="0"/>
      <c:spPr>
        <a:ln>
          <a:solidFill>
            <a:srgbClr val="FF0000"/>
          </a:solidFill>
        </a:ln>
      </c:spPr>
    </c:legend>
    <c:plotVisOnly val="1"/>
    <c:dispBlanksAs val="gap"/>
    <c:showDLblsOverMax val="0"/>
  </c:chart>
  <c:spPr>
    <a:solidFill>
      <a:srgbClr val="FFFFCC"/>
    </a:solidFill>
  </c:spPr>
  <c:txPr>
    <a:bodyPr/>
    <a:lstStyle/>
    <a:p>
      <a:pPr>
        <a:defRPr sz="1400">
          <a:solidFill>
            <a:srgbClr val="C00000"/>
          </a:solidFill>
        </a:defRPr>
      </a:pPr>
      <a:endParaRPr lang="ru-RU"/>
    </a:p>
  </c:txPr>
  <c:externalData r:id="rId1">
    <c:autoUpdate val="0"/>
  </c:externalData>
</c:chartSpac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0.03321</cdr:x>
      <cdr:y>0.74311</cdr:y>
    </cdr:from>
    <cdr:to>
      <cdr:x>0.17046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21954" y="1458121"/>
          <a:ext cx="504056" cy="50405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0.17329</cdr:x>
      <cdr:y>0.02946</cdr:y>
    </cdr:from>
    <cdr:to>
      <cdr:x>0.25283</cdr:x>
      <cdr:y>0.26571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98067" y="62851"/>
          <a:ext cx="504039" cy="504070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6E88B-4B92-4372-98DF-E2970A5E5895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9F421-6537-4473-B44D-8B8053721B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855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28A1AE-C644-4770-BEE5-C2EA157E41CA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368211-ED60-4889-BA98-A3065179D1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01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368211-ED60-4889-BA98-A3065179D198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3542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25.10.2023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openxmlformats.org/officeDocument/2006/relationships/image" Target="../media/image10.jpeg"/><Relationship Id="rId2" Type="http://schemas.openxmlformats.org/officeDocument/2006/relationships/image" Target="../media/image1.png"/><Relationship Id="rId16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5" Type="http://schemas.openxmlformats.org/officeDocument/2006/relationships/image" Target="../media/image13.png"/><Relationship Id="rId10" Type="http://schemas.openxmlformats.org/officeDocument/2006/relationships/image" Target="../media/image8.jpeg"/><Relationship Id="rId4" Type="http://schemas.microsoft.com/office/2007/relationships/hdphoto" Target="../media/hdphoto1.wdp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hyperlink" Target="https://vk.com/zhivi_serdcem33?w=wall-178176238_759" TargetMode="External"/><Relationship Id="rId3" Type="http://schemas.openxmlformats.org/officeDocument/2006/relationships/image" Target="../media/image60.jpeg"/><Relationship Id="rId7" Type="http://schemas.openxmlformats.org/officeDocument/2006/relationships/image" Target="../media/image63.jpeg"/><Relationship Id="rId12" Type="http://schemas.openxmlformats.org/officeDocument/2006/relationships/hyperlink" Target="https://vk.com/zhivi_serdcem33?w=wall-178176238_785" TargetMode="External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jpeg"/><Relationship Id="rId11" Type="http://schemas.openxmlformats.org/officeDocument/2006/relationships/hyperlink" Target="https://vk.com/zhivi_serdcem33?w=wall-178176238_805" TargetMode="External"/><Relationship Id="rId5" Type="http://schemas.openxmlformats.org/officeDocument/2006/relationships/image" Target="../media/image38.png"/><Relationship Id="rId10" Type="http://schemas.openxmlformats.org/officeDocument/2006/relationships/image" Target="../media/image40.png"/><Relationship Id="rId4" Type="http://schemas.openxmlformats.org/officeDocument/2006/relationships/image" Target="../media/image61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om_v33?w=wall-156518328_1322" TargetMode="External"/><Relationship Id="rId13" Type="http://schemas.openxmlformats.org/officeDocument/2006/relationships/image" Target="../media/image69.jpeg"/><Relationship Id="rId3" Type="http://schemas.openxmlformats.org/officeDocument/2006/relationships/hyperlink" Target="https://vk.com/dom_v33?w=wall-156518328_2006" TargetMode="External"/><Relationship Id="rId7" Type="http://schemas.openxmlformats.org/officeDocument/2006/relationships/hyperlink" Target="https://vk.com/dom_v33?z=video-156518328_456239260/8360537d48fdd6b8c6/pl_wall_-156518328" TargetMode="External"/><Relationship Id="rId12" Type="http://schemas.openxmlformats.org/officeDocument/2006/relationships/image" Target="../media/image68.jpeg"/><Relationship Id="rId2" Type="http://schemas.openxmlformats.org/officeDocument/2006/relationships/image" Target="../media/image40.png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k.com/dom_v33?w=wall-156518328_1896" TargetMode="External"/><Relationship Id="rId11" Type="http://schemas.openxmlformats.org/officeDocument/2006/relationships/image" Target="../media/image67.png"/><Relationship Id="rId5" Type="http://schemas.openxmlformats.org/officeDocument/2006/relationships/hyperlink" Target="https://vk.com/dom_v33?w=wall-156518328_1904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66.jpeg"/><Relationship Id="rId4" Type="http://schemas.openxmlformats.org/officeDocument/2006/relationships/hyperlink" Target="https://vk.com/dom_v33?w=wall-156518328_1909" TargetMode="External"/><Relationship Id="rId9" Type="http://schemas.openxmlformats.org/officeDocument/2006/relationships/image" Target="../media/image65.jpeg"/><Relationship Id="rId14" Type="http://schemas.openxmlformats.org/officeDocument/2006/relationships/image" Target="../media/image70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hyperlink" Target="mailto:vyazniki_domint@uszn.avo.ru" TargetMode="External"/><Relationship Id="rId5" Type="http://schemas.openxmlformats.org/officeDocument/2006/relationships/image" Target="../media/image2.jpeg"/><Relationship Id="rId10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microsoft.com/office/2007/relationships/hdphoto" Target="../media/hdphoto10.wdp"/><Relationship Id="rId7" Type="http://schemas.openxmlformats.org/officeDocument/2006/relationships/image" Target="../media/image2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jpeg"/><Relationship Id="rId10" Type="http://schemas.openxmlformats.org/officeDocument/2006/relationships/image" Target="../media/image72.png"/><Relationship Id="rId4" Type="http://schemas.openxmlformats.org/officeDocument/2006/relationships/image" Target="../media/image1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5.png"/><Relationship Id="rId7" Type="http://schemas.openxmlformats.org/officeDocument/2006/relationships/image" Target="../media/image2.jpeg"/><Relationship Id="rId12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image" Target="../media/image16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2.jpe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.xml"/><Relationship Id="rId13" Type="http://schemas.microsoft.com/office/2007/relationships/hdphoto" Target="../media/hdphoto6.wdp"/><Relationship Id="rId3" Type="http://schemas.openxmlformats.org/officeDocument/2006/relationships/chart" Target="../charts/chart1.xml"/><Relationship Id="rId7" Type="http://schemas.openxmlformats.org/officeDocument/2006/relationships/chart" Target="../charts/chart2.xml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.jpeg"/><Relationship Id="rId10" Type="http://schemas.openxmlformats.org/officeDocument/2006/relationships/chart" Target="../charts/chart5.xml"/><Relationship Id="rId4" Type="http://schemas.openxmlformats.org/officeDocument/2006/relationships/image" Target="../media/image1.png"/><Relationship Id="rId9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12" Type="http://schemas.microsoft.com/office/2007/relationships/hdphoto" Target="../media/hdphoto9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32.png"/><Relationship Id="rId5" Type="http://schemas.openxmlformats.org/officeDocument/2006/relationships/image" Target="../media/image29.png"/><Relationship Id="rId10" Type="http://schemas.microsoft.com/office/2007/relationships/hdphoto" Target="../media/hdphoto8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12" Type="http://schemas.openxmlformats.org/officeDocument/2006/relationships/hyperlink" Target="https://vk.com/zhivi_serdcem33?w=wall-178176238_288" TargetMode="Externa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hyperlink" Target="https://vk.com/zhivi_serdcem33?w=wall-178176238_624" TargetMode="External"/><Relationship Id="rId5" Type="http://schemas.openxmlformats.org/officeDocument/2006/relationships/image" Target="../media/image36.jpeg"/><Relationship Id="rId10" Type="http://schemas.openxmlformats.org/officeDocument/2006/relationships/image" Target="../media/image40.png"/><Relationship Id="rId4" Type="http://schemas.openxmlformats.org/officeDocument/2006/relationships/image" Target="../media/image35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dom_v33?z=video-156518328_456239325/74258441acb5c903fa" TargetMode="External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11" Type="http://schemas.openxmlformats.org/officeDocument/2006/relationships/image" Target="../media/image40.png"/><Relationship Id="rId5" Type="http://schemas.openxmlformats.org/officeDocument/2006/relationships/image" Target="../media/image43.jpeg"/><Relationship Id="rId10" Type="http://schemas.openxmlformats.org/officeDocument/2006/relationships/image" Target="../media/image12.png"/><Relationship Id="rId4" Type="http://schemas.openxmlformats.org/officeDocument/2006/relationships/image" Target="../media/image42.jpe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13" Type="http://schemas.openxmlformats.org/officeDocument/2006/relationships/image" Target="../media/image40.png"/><Relationship Id="rId3" Type="http://schemas.openxmlformats.org/officeDocument/2006/relationships/hyperlink" Target="https://vk.com/dom_v33?z=video-156518328_456239332/2b0f4203d87ea76aa6" TargetMode="External"/><Relationship Id="rId7" Type="http://schemas.openxmlformats.org/officeDocument/2006/relationships/image" Target="../media/image49.png"/><Relationship Id="rId12" Type="http://schemas.openxmlformats.org/officeDocument/2006/relationships/image" Target="../media/image3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11" Type="http://schemas.openxmlformats.org/officeDocument/2006/relationships/image" Target="../media/image12.png"/><Relationship Id="rId5" Type="http://schemas.openxmlformats.org/officeDocument/2006/relationships/hyperlink" Target="https://vk.com/dom_v33?z=video-156518328_456239307/c031bcee21d360448f/pl_wall_-156518328" TargetMode="External"/><Relationship Id="rId10" Type="http://schemas.openxmlformats.org/officeDocument/2006/relationships/image" Target="../media/image52.jpeg"/><Relationship Id="rId4" Type="http://schemas.openxmlformats.org/officeDocument/2006/relationships/hyperlink" Target="https://vk.com/dom_v33?z=video-156518328_456239327/1bfd9fca27eef05f27" TargetMode="External"/><Relationship Id="rId9" Type="http://schemas.openxmlformats.org/officeDocument/2006/relationships/image" Target="../media/image5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4.jpeg"/><Relationship Id="rId7" Type="http://schemas.openxmlformats.org/officeDocument/2006/relationships/image" Target="../media/image3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10" Type="http://schemas.openxmlformats.org/officeDocument/2006/relationships/image" Target="../media/image12.png"/><Relationship Id="rId4" Type="http://schemas.openxmlformats.org/officeDocument/2006/relationships/image" Target="../media/image55.jpeg"/><Relationship Id="rId9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79576" y="5157192"/>
            <a:ext cx="7564975" cy="1752224"/>
          </a:xfrm>
          <a:custGeom>
            <a:avLst/>
            <a:gdLst>
              <a:gd name="connsiteX0" fmla="*/ 0 w 7845329"/>
              <a:gd name="connsiteY0" fmla="*/ 0 h 1800200"/>
              <a:gd name="connsiteX1" fmla="*/ 7845329 w 7845329"/>
              <a:gd name="connsiteY1" fmla="*/ 0 h 1800200"/>
              <a:gd name="connsiteX2" fmla="*/ 7845329 w 7845329"/>
              <a:gd name="connsiteY2" fmla="*/ 1800200 h 1800200"/>
              <a:gd name="connsiteX3" fmla="*/ 0 w 7845329"/>
              <a:gd name="connsiteY3" fmla="*/ 1800200 h 1800200"/>
              <a:gd name="connsiteX4" fmla="*/ 0 w 7845329"/>
              <a:gd name="connsiteY4" fmla="*/ 0 h 1800200"/>
              <a:gd name="connsiteX0" fmla="*/ 0 w 7845329"/>
              <a:gd name="connsiteY0" fmla="*/ 0 h 1800200"/>
              <a:gd name="connsiteX1" fmla="*/ 7724560 w 7845329"/>
              <a:gd name="connsiteY1" fmla="*/ 707366 h 1800200"/>
              <a:gd name="connsiteX2" fmla="*/ 7845329 w 7845329"/>
              <a:gd name="connsiteY2" fmla="*/ 1800200 h 1800200"/>
              <a:gd name="connsiteX3" fmla="*/ 0 w 7845329"/>
              <a:gd name="connsiteY3" fmla="*/ 1800200 h 1800200"/>
              <a:gd name="connsiteX4" fmla="*/ 0 w 7845329"/>
              <a:gd name="connsiteY4" fmla="*/ 0 h 18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45329" h="1800200">
                <a:moveTo>
                  <a:pt x="0" y="0"/>
                </a:moveTo>
                <a:lnTo>
                  <a:pt x="7724560" y="707366"/>
                </a:lnTo>
                <a:lnTo>
                  <a:pt x="7845329" y="1800200"/>
                </a:lnTo>
                <a:lnTo>
                  <a:pt x="0" y="18002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Всероссийский </a:t>
            </a:r>
            <a:r>
              <a:rPr lang="ru-RU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отбор лучших практик </a:t>
            </a:r>
            <a:endParaRPr lang="ru-RU" b="1" dirty="0" smtClean="0">
              <a:solidFill>
                <a:srgbClr val="0070C0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для </a:t>
            </a:r>
            <a:r>
              <a:rPr lang="ru-RU" b="1" dirty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старшего </a:t>
            </a:r>
            <a:r>
              <a:rPr lang="ru-RU" b="1" dirty="0" smtClean="0">
                <a:solidFill>
                  <a:srgbClr val="0070C0"/>
                </a:solidFill>
                <a:latin typeface="Arial Black" pitchFamily="34" charset="0"/>
                <a:cs typeface="Times New Roman" pitchFamily="18" charset="0"/>
              </a:rPr>
              <a:t>поколения</a:t>
            </a:r>
          </a:p>
          <a:p>
            <a:pPr algn="ctr"/>
            <a:r>
              <a:rPr lang="ru-RU" b="1" dirty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н</a:t>
            </a:r>
            <a:r>
              <a:rPr lang="ru-RU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аправление: практика для мужчин </a:t>
            </a:r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60+</a:t>
            </a:r>
            <a:endParaRPr lang="ru-RU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664888" y="1152504"/>
            <a:ext cx="6480720" cy="916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социальной защиты населения Владимирской области</a:t>
            </a:r>
          </a:p>
          <a:p>
            <a:pPr algn="ctr"/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«Вязниковский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дом-интернат для престарелых и инвалидов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Пансионат </a:t>
            </a:r>
            <a:r>
              <a:rPr lang="ru-RU" b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имени </a:t>
            </a:r>
            <a:r>
              <a:rPr lang="ru-RU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Е.П. Глинки»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080" y="0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8544272" y="94645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526287" y="2308353"/>
            <a:ext cx="75301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Bookman Old Style" pitchFamily="18" charset="0"/>
              </a:rPr>
              <a:t>ДЕДЫ-</a:t>
            </a:r>
          </a:p>
          <a:p>
            <a:pPr algn="ctr"/>
            <a:r>
              <a:rPr lang="ru-RU" sz="8000" b="1" dirty="0" err="1" smtClean="0">
                <a:solidFill>
                  <a:srgbClr val="09BED1"/>
                </a:solidFill>
                <a:latin typeface="Bookman Old Style" pitchFamily="18" charset="0"/>
              </a:rPr>
              <a:t>непо</a:t>
            </a:r>
            <a:r>
              <a:rPr lang="ru-RU" sz="8000" b="1" dirty="0" err="1" smtClean="0">
                <a:solidFill>
                  <a:srgbClr val="FF0000"/>
                </a:solidFill>
                <a:latin typeface="Bookman Old Style" pitchFamily="18" charset="0"/>
              </a:rPr>
              <a:t>СЕД</a:t>
            </a:r>
            <a:r>
              <a:rPr lang="ru-RU" sz="8000" b="1" dirty="0" err="1">
                <a:solidFill>
                  <a:srgbClr val="FF0000"/>
                </a:solidFill>
                <a:latin typeface="Bookman Old Style" pitchFamily="18" charset="0"/>
              </a:rPr>
              <a:t>Ы</a:t>
            </a:r>
            <a:endParaRPr lang="ru-RU" sz="80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98458" y="235522"/>
            <a:ext cx="6480720" cy="9169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9BED1"/>
                </a:solidFill>
                <a:latin typeface="Times New Roman" pitchFamily="18" charset="0"/>
                <a:cs typeface="Times New Roman" pitchFamily="18" charset="0"/>
              </a:rPr>
              <a:t>МИНИСТЕРСТВО СОЦИАЛЬНОЙ ЗАЩИТЫ НАСЕЛЕНИЯ ВЛАДИМИРСКОЙ ОБЛАСТИ</a:t>
            </a:r>
            <a:endParaRPr lang="ru-RU" b="1" dirty="0">
              <a:solidFill>
                <a:srgbClr val="09BED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3" descr="C:\Users\Социал2020\Desktop\муж.фото\sjbwJCbaeb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9" r="9554" b="13064"/>
          <a:stretch/>
        </p:blipFill>
        <p:spPr bwMode="auto">
          <a:xfrm>
            <a:off x="417033" y="1793581"/>
            <a:ext cx="1443046" cy="1587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оциал2020\Desktop\муж.фото\спорт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1"/>
          <a:stretch/>
        </p:blipFill>
        <p:spPr bwMode="auto">
          <a:xfrm>
            <a:off x="10264634" y="1726198"/>
            <a:ext cx="1416486" cy="170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оциал2020\Desktop\муж.фото\электроскутер (1)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15900" r="25743"/>
          <a:stretch/>
        </p:blipFill>
        <p:spPr bwMode="auto">
          <a:xfrm flipH="1">
            <a:off x="423233" y="5229201"/>
            <a:ext cx="1430646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Социал2020\Desktop\муж.фото\nS1BAniHlc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89" t="25120" r="25639" b="22242"/>
          <a:stretch/>
        </p:blipFill>
        <p:spPr bwMode="auto">
          <a:xfrm>
            <a:off x="453925" y="0"/>
            <a:ext cx="1406154" cy="17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Социал2020\Desktop\муж.фото\мое занятие-хобби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" t="9239" r="7696" b="10271"/>
          <a:stretch/>
        </p:blipFill>
        <p:spPr bwMode="auto">
          <a:xfrm>
            <a:off x="10264634" y="3469409"/>
            <a:ext cx="1420266" cy="170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оциал2020\Desktop\муж.фото\PtLotZJwDH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1" r="12801"/>
          <a:stretch/>
        </p:blipFill>
        <p:spPr bwMode="auto">
          <a:xfrm>
            <a:off x="417033" y="3510388"/>
            <a:ext cx="1443046" cy="162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Социал2020\Desktop\DTBNcsBG5gw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1" r="6798"/>
          <a:stretch/>
        </p:blipFill>
        <p:spPr bwMode="auto">
          <a:xfrm>
            <a:off x="10294834" y="5229201"/>
            <a:ext cx="1433146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Социал2020\Desktop\NnBqfzK4_zY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22" t="16605" r="34099" b="23375"/>
          <a:stretch/>
        </p:blipFill>
        <p:spPr bwMode="auto">
          <a:xfrm>
            <a:off x="10191877" y="5344"/>
            <a:ext cx="1493023" cy="170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4388" flipH="1">
            <a:off x="3183309" y="2734938"/>
            <a:ext cx="985341" cy="105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30906" y="2247091"/>
            <a:ext cx="6975817" cy="2367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79" y="-55057"/>
            <a:ext cx="2365375" cy="697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2420003" y="4656979"/>
            <a:ext cx="7284120" cy="5722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00FF"/>
                </a:solidFill>
                <a:latin typeface="Gabriola" pitchFamily="82" charset="0"/>
              </a:rPr>
              <a:t>Как увеличить период  МУЖСКОГО ДОЛГОЛЕТИЯ </a:t>
            </a:r>
          </a:p>
          <a:p>
            <a:pPr algn="ctr"/>
            <a:r>
              <a:rPr lang="ru-RU" b="1" dirty="0" smtClean="0">
                <a:solidFill>
                  <a:srgbClr val="0000FF"/>
                </a:solidFill>
                <a:latin typeface="Gabriola" pitchFamily="82" charset="0"/>
              </a:rPr>
              <a:t>в условиях стационарного учреждения? </a:t>
            </a:r>
            <a:endParaRPr lang="ru-RU" b="1" dirty="0">
              <a:solidFill>
                <a:srgbClr val="0000FF"/>
              </a:solidFill>
              <a:latin typeface="Gabriola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1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76610" y="764913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Bookman Old Style" pitchFamily="18" charset="0"/>
              </a:rPr>
              <a:t>#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</a:rPr>
              <a:t>внукиДЕДА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6580" y="7937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92565" y="1378532"/>
            <a:ext cx="8243434" cy="150399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занятости:  добровольческая деятельность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реализация личного потенциала через общение </a:t>
            </a: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поколений, 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передачу </a:t>
            </a: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опыта, 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наставничество 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-оказание помощи семьям с детьми –инвалидами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-замещение родственных связей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-повышение личной социальной значимости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оличество участников - до 10 человек. Кратность занятий-1 раза в неделю 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Руководитель:  психолог Щербакова А.А.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 descr="https://sun9-71.userapi.com/impg/dK2i3pdRCLzv5D_5jKp3SyPD8ma44pI0P1Lp2Q/kZbLiT99NBI.jpg?size=2560x1920&amp;quality=95&amp;sign=6807d18f4cbf4182c2744bca173f27c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sun9-2.userapi.com/impg/gTvOV8Pdpm4DtArP1qWEQzsPImyf5ywqqen1Hw/Pjs24W7CAU0.jpg?size=2560x1920&amp;quality=95&amp;sign=7ddebffb9e92e41c91e93b3ae3a3bd65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68" y="4240510"/>
            <a:ext cx="2846813" cy="21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sun9-10.userapi.com/impg/kuSt7-i7kJAYgXxBujUlwOLlH1i6LC03TyXqnw/i5KTDLdrAfw.jpg?size=2560x1920&amp;quality=95&amp;sign=3498794e67b9bf69c274eb2d2c284827&amp;type=albu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0"/>
          <a:stretch/>
        </p:blipFill>
        <p:spPr bwMode="auto">
          <a:xfrm>
            <a:off x="6187014" y="4240510"/>
            <a:ext cx="3054537" cy="213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sun9-59.userapi.com/impg/fWsfcULNnXjIMLueD0xPYIZPkU90MDk90g2ygA/NnBqfzK4_zY.jpg?size=2560x1920&amp;quality=95&amp;sign=986c8b4ed2fc8d267c444b1f24e901a9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1551" y="4308155"/>
            <a:ext cx="2945166" cy="206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 rot="5400000">
            <a:off x="5957823" y="617415"/>
            <a:ext cx="3376304" cy="938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 descr="https://sun9-32.userapi.com/impg/SnjRRPZ14n-152Ony03fcQF4kR1CcTA_1JJroA/0UMGjEZIZTI.jpg?size=2560x1920&amp;quality=95&amp;sign=63f99de38fd6673054f61ab0a880b480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0" r="22336"/>
          <a:stretch/>
        </p:blipFill>
        <p:spPr bwMode="auto">
          <a:xfrm>
            <a:off x="530196" y="67533"/>
            <a:ext cx="2125976" cy="226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sun9-21.userapi.com/impg/b3d0tDO2V_Pq-JY-Sf4lB2Dz1-zOi5aggHGmpw/71SUWySCIos.jpg?size=2560x1920&amp;quality=95&amp;sign=c075b5c4793610fa3a944a727a33b7ab&amp;type=album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9" r="12031"/>
          <a:stretch/>
        </p:blipFill>
        <p:spPr bwMode="auto">
          <a:xfrm>
            <a:off x="543204" y="2385451"/>
            <a:ext cx="2223804" cy="219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s://sun9-17.userapi.com/impg/a5LdrqQHaBXmMeN5Q4bvhZmR5SZikUNdafMCJQ/4qp5YcdfX7o.jpg?size=2560x2560&amp;quality=95&amp;sign=7c0bac3b09650fcde07a784314d69a96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32" t="1551" r="13774" b="65343"/>
          <a:stretch/>
        </p:blipFill>
        <p:spPr bwMode="auto">
          <a:xfrm>
            <a:off x="530196" y="4644593"/>
            <a:ext cx="2011630" cy="235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921531" y="1868609"/>
            <a:ext cx="7029430" cy="32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785">
            <a:off x="4248284" y="310578"/>
            <a:ext cx="13414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24258" y="3158248"/>
            <a:ext cx="379796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vk.com/zhivi_serdcem33?w=wall-178176238_805</a:t>
            </a:r>
            <a:endParaRPr lang="ru-RU" sz="1200" dirty="0" smtClean="0"/>
          </a:p>
          <a:p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vk.com/zhivi_serdcem33?w=wall-178176238_785</a:t>
            </a:r>
            <a:endParaRPr lang="ru-RU" sz="1200" dirty="0" smtClean="0"/>
          </a:p>
          <a:p>
            <a:r>
              <a:rPr lang="en-US" sz="1200" dirty="0">
                <a:hlinkClick r:id="rId13"/>
              </a:rPr>
              <a:t>https://</a:t>
            </a:r>
            <a:r>
              <a:rPr lang="en-US" sz="1200" dirty="0" smtClean="0">
                <a:hlinkClick r:id="rId13"/>
              </a:rPr>
              <a:t>vk.com/zhivi_serdcem33?w=wall-178176238_759</a:t>
            </a:r>
            <a:endParaRPr lang="ru-RU" sz="1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712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76610" y="653835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Bookman Old Style" pitchFamily="18" charset="0"/>
              </a:rPr>
              <a:t>#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</a:rPr>
              <a:t>навахтеПАМЯТИ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6580" y="7937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3222" y="1239609"/>
            <a:ext cx="7985365" cy="16480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занятости:  добровольческая деятельность в поддержании памяти о подвигах  нашего народа в </a:t>
            </a:r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военное время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реализация личного потенциала через общение  с общественным советом ветеранов и  участие в подготовке мероприятий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--повышение личной и социальной значимости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оличество участников - до 10 человек.  Кратность занятий -1 раз в неделю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Руководитель:  психолог Щербакова А.А.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 descr="https://sun9-71.userapi.com/impg/dK2i3pdRCLzv5D_5jKp3SyPD8ma44pI0P1Lp2Q/kZbLiT99NBI.jpg?size=2560x1920&amp;quality=95&amp;sign=6807d18f4cbf4182c2744bca173f27c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45785">
            <a:off x="4907175" y="177176"/>
            <a:ext cx="13414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85441" y="2780928"/>
            <a:ext cx="7014934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vk.com/dom_v33?w=wall-156518328_2006</a:t>
            </a:r>
            <a:r>
              <a:rPr lang="ru-RU" sz="1200" dirty="0" smtClean="0"/>
              <a:t>  </a:t>
            </a:r>
            <a:r>
              <a:rPr lang="en-US" sz="1200" dirty="0" smtClean="0">
                <a:hlinkClick r:id="rId4"/>
              </a:rPr>
              <a:t>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vk.com/dom_v33?w=wall-156518328_1909</a:t>
            </a:r>
            <a:endParaRPr lang="ru-RU" sz="1200" dirty="0" smtClean="0"/>
          </a:p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vk.com/dom_v33?w=wall-156518328_1904</a:t>
            </a:r>
            <a:r>
              <a:rPr lang="ru-RU" sz="1200" dirty="0" smtClean="0"/>
              <a:t>  </a:t>
            </a:r>
            <a:r>
              <a:rPr lang="en-US" sz="1200" dirty="0" smtClean="0">
                <a:hlinkClick r:id="rId6"/>
              </a:rPr>
              <a:t>https</a:t>
            </a:r>
            <a:r>
              <a:rPr lang="en-US" sz="1200" dirty="0">
                <a:hlinkClick r:id="rId6"/>
              </a:rPr>
              <a:t>://</a:t>
            </a:r>
            <a:r>
              <a:rPr lang="en-US" sz="1200" dirty="0" smtClean="0">
                <a:hlinkClick r:id="rId6"/>
              </a:rPr>
              <a:t>vk.com/dom_v33?w=wall-156518328_1896</a:t>
            </a:r>
            <a:endParaRPr lang="ru-RU" sz="1200" dirty="0" smtClean="0"/>
          </a:p>
          <a:p>
            <a:r>
              <a:rPr lang="en-US" sz="1200" dirty="0">
                <a:hlinkClick r:id="rId7"/>
              </a:rPr>
              <a:t>https://vk.com/dom_v33?z=video-156518328_456239260%2F8360537d48fdd6b8c6%2Fpl_wall_-</a:t>
            </a:r>
            <a:r>
              <a:rPr lang="en-US" sz="1200" dirty="0" smtClean="0">
                <a:hlinkClick r:id="rId7"/>
              </a:rPr>
              <a:t>156518328</a:t>
            </a:r>
            <a:endParaRPr lang="ru-RU" sz="1200" dirty="0" smtClean="0"/>
          </a:p>
          <a:p>
            <a:r>
              <a:rPr lang="en-US" sz="1200" dirty="0">
                <a:hlinkClick r:id="rId8"/>
              </a:rPr>
              <a:t>https://</a:t>
            </a:r>
            <a:r>
              <a:rPr lang="en-US" sz="1200" dirty="0" smtClean="0">
                <a:hlinkClick r:id="rId8"/>
              </a:rPr>
              <a:t>vk.com/dom_v33?w=wall-156518328_1322</a:t>
            </a:r>
            <a:endParaRPr lang="ru-RU" sz="1200" dirty="0" smtClean="0"/>
          </a:p>
          <a:p>
            <a:endParaRPr lang="ru-RU" dirty="0"/>
          </a:p>
        </p:txBody>
      </p:sp>
      <p:pic>
        <p:nvPicPr>
          <p:cNvPr id="5" name="Picture 4" descr="https://sun9-28.userapi.com/impg/wYsrEvHLqOXfVPWfvNGxf-MlpelSzB_4OwNRHw/jqbTm5lNX5M.jpg?size=720x960&amp;quality=95&amp;sign=f0e9534cc87b71e06f27cf11ff0fa156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 t="3624" b="33462"/>
          <a:stretch/>
        </p:blipFill>
        <p:spPr bwMode="auto">
          <a:xfrm flipH="1">
            <a:off x="614994" y="101609"/>
            <a:ext cx="2152014" cy="220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sun9-55.userapi.com/impg/zVaX4MN9MaG_cZXZVf44PlrIIh7Pi9khpO_cbg/mOWrvvV3l70.jpg?size=1620x2160&amp;quality=95&amp;sign=186280d258b549003df26e6862a2ac1a&amp;type=album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05" b="7088"/>
          <a:stretch/>
        </p:blipFill>
        <p:spPr bwMode="auto">
          <a:xfrm>
            <a:off x="589358" y="2400239"/>
            <a:ext cx="2035602" cy="2252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44" t="15156" r="37898" b="15592"/>
          <a:stretch/>
        </p:blipFill>
        <p:spPr bwMode="auto">
          <a:xfrm flipH="1">
            <a:off x="614990" y="4737836"/>
            <a:ext cx="1973766" cy="212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 descr="https://sun9-48.userapi.com/impg/-0xEtAk1oZZMkfKyj9eitYlFnBTE1k0MGdjyyA/SuTMmnwjhFQ.jpg?size=1189x951&amp;quality=95&amp;sign=b70a11916a7eeaf8751bd764a9a21ec2&amp;type=album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2" b="1"/>
          <a:stretch/>
        </p:blipFill>
        <p:spPr bwMode="auto">
          <a:xfrm>
            <a:off x="3431704" y="4321193"/>
            <a:ext cx="2813113" cy="2164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1" name="Picture 11" descr="https://sun9-28.userapi.com/impg/_bUtu3m0pDH1EufEKt7LxalG7GmECth32CYPKQ/WpimvYvdmVE.jpg?size=1062x763&amp;quality=95&amp;sign=3d914b054c1fb2812f6bb1a44063464d&amp;type=albu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501" y="4300858"/>
            <a:ext cx="2811435" cy="2096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sun9-8.userapi.com/impg/OWXQ5WGu-L6-vFtiZ7dAfTRrbpGKsZArEZqjzA/-3EvI1xscwg.jpg?size=1620x2160&amp;quality=95&amp;sign=e55150a2f2710d94b584467490e0b939&amp;type=album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1410"/>
          <a:stretch/>
        </p:blipFill>
        <p:spPr bwMode="auto">
          <a:xfrm>
            <a:off x="6360433" y="4248302"/>
            <a:ext cx="2853141" cy="222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15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949049" y="1865771"/>
            <a:ext cx="7029430" cy="32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 rot="5400000">
            <a:off x="6045471" y="750161"/>
            <a:ext cx="3376304" cy="9110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201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546">
            <a:off x="-560659" y="854429"/>
            <a:ext cx="5228008" cy="526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4239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392084" y="272325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5591944" y="1832213"/>
            <a:ext cx="3676397" cy="703568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sz="1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Сроки реализации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2022-2024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9631" y="4942589"/>
            <a:ext cx="10997009" cy="50263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Возможность тиражирования: проект, может быть реализован в любом учреждении без учета вида и типа.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papik.pro/uploads/posts/2021-12/1639194264_6-papik-pro-p-galochka-klipart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4556" l="6000" r="9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215" y="2725646"/>
            <a:ext cx="801799" cy="8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220" y="1762152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30" y="3933056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3647728" y="672921"/>
            <a:ext cx="7776863" cy="1049776"/>
          </a:xfrm>
          <a:prstGeom prst="downArrowCallou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Bookman Old Style" pitchFamily="18" charset="0"/>
              </a:rPr>
              <a:t>ДЕДЫ- </a:t>
            </a:r>
            <a:r>
              <a:rPr lang="ru-RU" sz="2000" b="1" dirty="0" err="1" smtClean="0">
                <a:solidFill>
                  <a:srgbClr val="09BED1"/>
                </a:solidFill>
                <a:latin typeface="Bookman Old Style" pitchFamily="18" charset="0"/>
              </a:rPr>
              <a:t>непо</a:t>
            </a:r>
            <a:r>
              <a:rPr lang="ru-RU" sz="2000" b="1" dirty="0" err="1" smtClean="0">
                <a:solidFill>
                  <a:srgbClr val="FF0000"/>
                </a:solidFill>
                <a:latin typeface="Bookman Old Style" pitchFamily="18" charset="0"/>
              </a:rPr>
              <a:t>СЕДЫ</a:t>
            </a:r>
            <a:endParaRPr lang="ru-RU" sz="2000" b="1" dirty="0">
              <a:solidFill>
                <a:srgbClr val="09BED1"/>
              </a:solidFill>
              <a:latin typeface="Bookman Old Style" pitchFamily="18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588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5591944" y="2766506"/>
            <a:ext cx="3830080" cy="7200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Финансовые затраты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до 500 тыс. руб.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67808" y="3657797"/>
            <a:ext cx="7377608" cy="1211361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bg1"/>
              </a:solidFill>
            </a:endParaRPr>
          </a:p>
          <a:p>
            <a:r>
              <a:rPr lang="ru-RU" sz="16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Социальный эффект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благодаря вовлечению мужского населения 60+ и инвалидов в активную деятельность мы  помогаем им адаптироваться в новых непривычных для них условиях, даем шанс на новую социализацию и признание «сильной половины человечества» в обществе.</a:t>
            </a:r>
            <a:endParaRPr lang="ru-RU" b="1" dirty="0">
              <a:solidFill>
                <a:schemeClr val="bg1"/>
              </a:solidFill>
            </a:endParaRP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31907" y="5747451"/>
            <a:ext cx="10307761" cy="72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</a:rPr>
              <a:t>Государственное бюджетное </a:t>
            </a:r>
            <a:r>
              <a:rPr lang="ru-RU" sz="1400" b="1" dirty="0" smtClean="0">
                <a:solidFill>
                  <a:srgbClr val="0000FF"/>
                </a:solidFill>
              </a:rPr>
              <a:t>учреждение социального обслуживания Владимирской области Вязниковский дом-интернат «</a:t>
            </a:r>
            <a:r>
              <a:rPr lang="ru-RU" sz="1400" b="1" dirty="0">
                <a:solidFill>
                  <a:srgbClr val="0000FF"/>
                </a:solidFill>
              </a:rPr>
              <a:t>ПАНСИОНАТ им. Е.П. ГЛИНКИ»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</a:rPr>
              <a:t>601441, Владимирская область</a:t>
            </a:r>
            <a:r>
              <a:rPr lang="ru-RU" sz="1400" b="1" dirty="0" smtClean="0">
                <a:solidFill>
                  <a:srgbClr val="0000FF"/>
                </a:solidFill>
              </a:rPr>
              <a:t>, г</a:t>
            </a:r>
            <a:r>
              <a:rPr lang="ru-RU" sz="1400" b="1" dirty="0">
                <a:solidFill>
                  <a:srgbClr val="0000FF"/>
                </a:solidFill>
              </a:rPr>
              <a:t>. Вязники. ул. Южная, </a:t>
            </a:r>
            <a:r>
              <a:rPr lang="ru-RU" sz="1400" b="1" dirty="0" smtClean="0">
                <a:solidFill>
                  <a:srgbClr val="0000FF"/>
                </a:solidFill>
              </a:rPr>
              <a:t>д.41 тел</a:t>
            </a:r>
            <a:r>
              <a:rPr lang="ru-RU" sz="1400" b="1" dirty="0">
                <a:solidFill>
                  <a:srgbClr val="0000FF"/>
                </a:solidFill>
              </a:rPr>
              <a:t>. 8 (49233) 3-50-50, 3-06-44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</a:rPr>
              <a:t>Эл. почта: </a:t>
            </a:r>
            <a:r>
              <a:rPr lang="ru-RU" sz="1400" b="1" dirty="0" smtClean="0">
                <a:solidFill>
                  <a:srgbClr val="0000FF"/>
                </a:solidFill>
                <a:hlinkClick r:id="rId11"/>
              </a:rPr>
              <a:t>vyazniki_domint@uszn.avo.ru</a:t>
            </a:r>
            <a:r>
              <a:rPr lang="ru-RU" sz="1400" b="1" dirty="0" smtClean="0">
                <a:solidFill>
                  <a:srgbClr val="0000FF"/>
                </a:solidFill>
              </a:rPr>
              <a:t> Наш </a:t>
            </a:r>
            <a:r>
              <a:rPr lang="ru-RU" sz="1400" b="1" dirty="0">
                <a:solidFill>
                  <a:srgbClr val="0000FF"/>
                </a:solidFill>
              </a:rPr>
              <a:t>сайт: dom-v33.ru</a:t>
            </a:r>
          </a:p>
        </p:txBody>
      </p:sp>
    </p:spTree>
    <p:extLst>
      <p:ext uri="{BB962C8B-B14F-4D97-AF65-F5344CB8AC3E}">
        <p14:creationId xmlns:p14="http://schemas.microsoft.com/office/powerpoint/2010/main" val="15977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7546">
            <a:off x="-560659" y="854429"/>
            <a:ext cx="5228008" cy="5264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4239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392084" y="272325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295800" y="1815598"/>
            <a:ext cx="7776864" cy="1104467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bg1"/>
              </a:solidFill>
            </a:endParaRPr>
          </a:p>
          <a:p>
            <a:pPr marL="342900" indent="-342900">
              <a:buAutoNum type="arabicPeriod"/>
            </a:pP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100% мужского населения из числа проживающих в пансионате</a:t>
            </a:r>
          </a:p>
          <a:p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расширили контакты своего общения</a:t>
            </a:r>
            <a:r>
              <a:rPr lang="ru-RU" b="1" dirty="0">
                <a:solidFill>
                  <a:schemeClr val="bg1"/>
                </a:solidFill>
              </a:rPr>
              <a:t>;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95800" y="2996952"/>
            <a:ext cx="7776864" cy="8707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2.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100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% мужского населения из числа проживающих в пансионате обрели ролевую значимость и реализовали свои потребности;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91811" y="3933056"/>
            <a:ext cx="7785653" cy="91342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rgbClr val="FFFF00"/>
                </a:solidFill>
              </a:rPr>
              <a:t>3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 </a:t>
            </a:r>
            <a:r>
              <a:rPr lang="ru-RU" b="1" dirty="0" smtClean="0">
                <a:solidFill>
                  <a:schemeClr val="bg1"/>
                </a:solidFill>
              </a:rPr>
              <a:t>  </a:t>
            </a:r>
            <a:r>
              <a:rPr lang="ru-RU" sz="1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100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%  мужского населения из числа проживающих в пансионате повысили уровень социальной активности,  изменили свой социальный статус</a:t>
            </a:r>
          </a:p>
          <a:p>
            <a:pPr algn="ctr"/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55440" y="4942588"/>
            <a:ext cx="11022023" cy="7701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4.     100</a:t>
            </a:r>
            <a:r>
              <a:rPr lang="ru-RU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% мужского населения из числа проживающих в пансионате -участников проекта улучшили свое здоровье</a:t>
            </a:r>
          </a:p>
        </p:txBody>
      </p:sp>
      <p:pic>
        <p:nvPicPr>
          <p:cNvPr id="2052" name="Picture 4" descr="https://papik.pro/uploads/posts/2021-12/1639194264_6-papik-pro-p-galochka-klipart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4556" l="6000" r="9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9600" y="2920064"/>
            <a:ext cx="801799" cy="8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480" y="1714302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030" y="3933056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55440" y="5805265"/>
            <a:ext cx="11017224" cy="720080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</a:rPr>
              <a:t>5.   </a:t>
            </a:r>
            <a:r>
              <a:rPr lang="ru-RU" sz="1600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100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% семей с детьми- инвалидами, молодые волонтеры- студенты считают взаимодействие </a:t>
            </a:r>
            <a:r>
              <a:rPr lang="ru-RU" sz="1600" b="1" dirty="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обоюдо</a:t>
            </a:r>
            <a:r>
              <a:rPr lang="ru-RU" sz="1600" b="1" dirty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полезным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4295800" y="849425"/>
            <a:ext cx="7776863" cy="1161569"/>
          </a:xfrm>
          <a:prstGeom prst="downArrowCallou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ПРОЕКТА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9" y="5877272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2588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924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70"/>
          <a:stretch/>
        </p:blipFill>
        <p:spPr bwMode="auto">
          <a:xfrm>
            <a:off x="11136560" y="1076663"/>
            <a:ext cx="924297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7328" y="1573991"/>
            <a:ext cx="11652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07"/>
          <a:stretch/>
        </p:blipFill>
        <p:spPr bwMode="auto">
          <a:xfrm>
            <a:off x="3972654" y="510314"/>
            <a:ext cx="1073414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82"/>
          <a:stretch/>
        </p:blipFill>
        <p:spPr bwMode="auto">
          <a:xfrm>
            <a:off x="2934751" y="510034"/>
            <a:ext cx="1166169" cy="3103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850" y="40316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158212" y="160338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-1" y="4869160"/>
            <a:ext cx="12150915" cy="2431374"/>
          </a:xfrm>
          <a:prstGeom prst="rec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1100" b="1" u="sng" dirty="0" smtClean="0"/>
              <a:t>АКТУАЛЬНАЯ ПРОБЛЕМА: </a:t>
            </a:r>
            <a:r>
              <a:rPr lang="ru-RU" sz="1100" b="1" dirty="0" smtClean="0"/>
              <a:t>оказавшись в  стационарном учреждение мужское население испытывает огромный психологический стресс. </a:t>
            </a:r>
          </a:p>
          <a:p>
            <a:pPr algn="ctr"/>
            <a:r>
              <a:rPr lang="ru-RU" sz="1100" b="1" dirty="0" smtClean="0"/>
              <a:t>Казалось бы, что для них, с учетом  заболеваний и уровня физического состояния  созданы все условия для здоровья, быта. Однако,  перед мужчиной  встает неразрешимая дилемма: Как я буду здесь жить?  Как меня примут? Чем я буду заниматься?  Он вспоминает о своей социальной роли в привычной среде общения;  любимых занятиях</a:t>
            </a:r>
            <a:r>
              <a:rPr lang="ru-RU" sz="1100" b="1" dirty="0"/>
              <a:t>, друзьях</a:t>
            </a:r>
            <a:r>
              <a:rPr lang="ru-RU" sz="1100" b="1" dirty="0" smtClean="0"/>
              <a:t>…</a:t>
            </a:r>
          </a:p>
          <a:p>
            <a:pPr algn="ctr"/>
            <a:r>
              <a:rPr lang="ru-RU" sz="1100" b="1" dirty="0" smtClean="0"/>
              <a:t>Немаловажную роль в формировании основ данной дилеммы создает ОБЩЕСТВЕННОЕ  МНЕНИЕ, которое утверждает:</a:t>
            </a:r>
          </a:p>
          <a:p>
            <a:pPr algn="ctr"/>
            <a:r>
              <a:rPr lang="ru-RU" sz="1100" b="1" dirty="0" smtClean="0"/>
              <a:t>-пенсионер- старый уже не приносящий обществу пользу человек, с неустойчивой психикой, слабым здоровьем, неопределенной занятостью.  А те, кто является жителями социальных учреждений вообще не имеют смысла жизни, их социальная ролевая значимость обществом  даже не рассматривается. Общество считает, что в доме- интернате люди только и ждут конца жизни.</a:t>
            </a:r>
          </a:p>
          <a:p>
            <a:pPr algn="ctr"/>
            <a:r>
              <a:rPr lang="ru-RU" sz="1100" b="1" u="sng" dirty="0" smtClean="0"/>
              <a:t>СОВРЕМЕННЫЕ СПЕЦИАЛИСТЫ СОЦИАЛЬНЫХ УЧРЕЖДЕНИЙ</a:t>
            </a:r>
            <a:r>
              <a:rPr lang="ru-RU" sz="1100" b="1" dirty="0" smtClean="0"/>
              <a:t> утверждают:  несмотря на  физическое состояние, перечни заболеваний  каждый поступающий гражданин является особенной личностью, располагает своим уникальным профессиональным, личностным  и социальным опытом, который МОЖЕТ БЫТЬ ПОЛЕЗЕН  таким же пожилым гражданам, детям, другим категориям людей. Рассматривая уже имеющийся в учреждении опыт вовлечения мужской части населения пансионата в активную деятельность (социальный проект «</a:t>
            </a:r>
            <a:r>
              <a:rPr lang="en-US" sz="1100" b="1" dirty="0" smtClean="0"/>
              <a:t>#</a:t>
            </a:r>
            <a:r>
              <a:rPr lang="ru-RU" sz="1100" b="1" dirty="0" smtClean="0"/>
              <a:t>внуки ДЕДА»  поддержан АСИ СМАРТЕКА-2022) )специалисты разработали новый </a:t>
            </a:r>
            <a:r>
              <a:rPr lang="ru-RU" sz="1100" b="1" dirty="0"/>
              <a:t>проект </a:t>
            </a:r>
            <a:r>
              <a:rPr lang="ru-RU" sz="1100" b="1" dirty="0" smtClean="0"/>
              <a:t> </a:t>
            </a:r>
            <a:r>
              <a:rPr lang="ru-RU" sz="1100" b="1" dirty="0" smtClean="0">
                <a:solidFill>
                  <a:srgbClr val="FFFF00"/>
                </a:solidFill>
              </a:rPr>
              <a:t>ДЕДЫ-</a:t>
            </a:r>
            <a:r>
              <a:rPr lang="ru-RU" sz="1100" b="1" dirty="0" err="1" smtClean="0">
                <a:solidFill>
                  <a:srgbClr val="FFFF00"/>
                </a:solidFill>
              </a:rPr>
              <a:t>непоСЕДЫ</a:t>
            </a:r>
            <a:r>
              <a:rPr lang="ru-RU" sz="1100" b="1" dirty="0" smtClean="0"/>
              <a:t>, </a:t>
            </a:r>
            <a:r>
              <a:rPr lang="ru-RU" sz="1100" b="1" dirty="0" smtClean="0"/>
              <a:t>который начал апробацию в 2022 году.</a:t>
            </a:r>
          </a:p>
          <a:p>
            <a:pPr algn="ctr"/>
            <a:r>
              <a:rPr lang="ru-RU" sz="1100" b="1" dirty="0" smtClean="0"/>
              <a:t> В  составе проекта  симбиоз стандартных и нестандартных социальных технологий.</a:t>
            </a:r>
            <a:endParaRPr lang="ru-RU" sz="1100" b="1" dirty="0"/>
          </a:p>
          <a:p>
            <a:pPr algn="ctr"/>
            <a:endParaRPr lang="ru-RU" sz="1100" b="1" dirty="0"/>
          </a:p>
          <a:p>
            <a:pPr algn="ctr"/>
            <a:r>
              <a:rPr lang="ru-RU" sz="1100" b="1" dirty="0" smtClean="0"/>
              <a:t> </a:t>
            </a:r>
            <a:endParaRPr lang="ru-RU" sz="1100" b="1" dirty="0"/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8" y="1295462"/>
            <a:ext cx="557021" cy="526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977217" y="3223559"/>
            <a:ext cx="237566" cy="4108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66"/>
          <a:stretch/>
        </p:blipFill>
        <p:spPr bwMode="auto">
          <a:xfrm>
            <a:off x="7320136" y="450327"/>
            <a:ext cx="944469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024" y="319087"/>
            <a:ext cx="1165225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487450"/>
            <a:ext cx="9017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40" y="456677"/>
            <a:ext cx="901700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540" y="330886"/>
            <a:ext cx="944562" cy="310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143671" y="1660624"/>
            <a:ext cx="6552729" cy="2790231"/>
          </a:xfrm>
          <a:custGeom>
            <a:avLst/>
            <a:gdLst>
              <a:gd name="connsiteX0" fmla="*/ 0 w 6075835"/>
              <a:gd name="connsiteY0" fmla="*/ 0 h 2894104"/>
              <a:gd name="connsiteX1" fmla="*/ 6075835 w 6075835"/>
              <a:gd name="connsiteY1" fmla="*/ 0 h 2894104"/>
              <a:gd name="connsiteX2" fmla="*/ 6075835 w 6075835"/>
              <a:gd name="connsiteY2" fmla="*/ 2894104 h 2894104"/>
              <a:gd name="connsiteX3" fmla="*/ 0 w 6075835"/>
              <a:gd name="connsiteY3" fmla="*/ 2894104 h 2894104"/>
              <a:gd name="connsiteX4" fmla="*/ 0 w 6075835"/>
              <a:gd name="connsiteY4" fmla="*/ 0 h 2894104"/>
              <a:gd name="connsiteX0" fmla="*/ 0 w 6338386"/>
              <a:gd name="connsiteY0" fmla="*/ 0 h 2894104"/>
              <a:gd name="connsiteX1" fmla="*/ 6075835 w 6338386"/>
              <a:gd name="connsiteY1" fmla="*/ 0 h 2894104"/>
              <a:gd name="connsiteX2" fmla="*/ 6338386 w 6338386"/>
              <a:gd name="connsiteY2" fmla="*/ 2857891 h 2894104"/>
              <a:gd name="connsiteX3" fmla="*/ 0 w 6338386"/>
              <a:gd name="connsiteY3" fmla="*/ 2894104 h 2894104"/>
              <a:gd name="connsiteX4" fmla="*/ 0 w 6338386"/>
              <a:gd name="connsiteY4" fmla="*/ 0 h 2894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8386" h="2894104">
                <a:moveTo>
                  <a:pt x="0" y="0"/>
                </a:moveTo>
                <a:lnTo>
                  <a:pt x="6075835" y="0"/>
                </a:lnTo>
                <a:lnTo>
                  <a:pt x="6338386" y="2857891"/>
                </a:lnTo>
                <a:lnTo>
                  <a:pt x="0" y="2894104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 проекта:   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1.повысить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уровень социальной активности мужской части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числа 60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и инвалидов, 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проживающих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доме- 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интернате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формировать мотивацию мужчин на реализацию своих умений, 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способностей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возможностей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обретение позитивного социального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статуса через участие в мероприятиях проекта;</a:t>
            </a: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 помочь мужчинам, в  </a:t>
            </a:r>
            <a:r>
              <a:rPr lang="ru-RU" sz="1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мужчинам – инвалидам найти 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единомышленников по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интересам в занятиях здорового активного </a:t>
            </a:r>
            <a:endParaRPr lang="ru-RU" sz="12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образа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жизни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4. формировать позитивное общественное  мнение о мужской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роли</a:t>
            </a:r>
          </a:p>
          <a:p>
            <a:pPr algn="ctr"/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 мужском долголетии через тиражирование </a:t>
            </a:r>
            <a:r>
              <a:rPr lang="ru-RU" sz="1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проекта.</a:t>
            </a:r>
            <a:endParaRPr lang="ru-RU" sz="1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6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0" y="1295463"/>
            <a:ext cx="4007768" cy="3069642"/>
          </a:xfrm>
          <a:prstGeom prst="homePlat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05282" y="1475716"/>
            <a:ext cx="2941129" cy="27762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000"/>
              </a:spcAft>
            </a:pPr>
            <a:r>
              <a:rPr lang="ru-RU" sz="1050" b="1" dirty="0" smtClean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ЦЕЛЬ проекта: 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Предоставление  мужчинам 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60</a:t>
            </a:r>
            <a:r>
              <a:rPr lang="ru-RU" sz="1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+, </a:t>
            </a: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 </a:t>
            </a:r>
            <a:r>
              <a:rPr lang="ru-RU" sz="1400" b="1" dirty="0" err="1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т.ч</a:t>
            </a: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инвалидам,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проживающим </a:t>
            </a:r>
            <a:r>
              <a:rPr lang="ru-RU" sz="1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 доме-интернате </a:t>
            </a:r>
            <a:endParaRPr lang="ru-RU" sz="1400" b="1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ru-RU" sz="1400" b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возможности реализовать </a:t>
            </a:r>
            <a:endParaRPr lang="ru-RU" sz="1400" b="1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личностный потенциал, 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сохранить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и </a:t>
            </a: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увеличить </a:t>
            </a: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возраст </a:t>
            </a:r>
          </a:p>
          <a:p>
            <a:pPr algn="just">
              <a:spcAft>
                <a:spcPts val="600"/>
              </a:spcAft>
            </a:pPr>
            <a:r>
              <a:rPr lang="ru-RU" sz="1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активного долголетия</a:t>
            </a:r>
            <a:endParaRPr lang="ru-RU" sz="1200" b="1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4450856"/>
            <a:ext cx="12192000" cy="5380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00FF"/>
                </a:solidFill>
              </a:rPr>
              <a:t>Целевая группа: </a:t>
            </a:r>
            <a:r>
              <a:rPr lang="ru-RU" dirty="0">
                <a:solidFill>
                  <a:srgbClr val="0000FF"/>
                </a:solidFill>
                <a:latin typeface="Arial Black" pitchFamily="34" charset="0"/>
              </a:rPr>
              <a:t>МУЖСКАЯ ЧАСТЬ НАСЕЛЕНИЯ ПАНСИОНАТА</a:t>
            </a:r>
          </a:p>
        </p:txBody>
      </p:sp>
    </p:spTree>
    <p:extLst>
      <p:ext uri="{BB962C8B-B14F-4D97-AF65-F5344CB8AC3E}">
        <p14:creationId xmlns:p14="http://schemas.microsoft.com/office/powerpoint/2010/main" val="21573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ятиугольник 6"/>
          <p:cNvSpPr/>
          <p:nvPr/>
        </p:nvSpPr>
        <p:spPr>
          <a:xfrm>
            <a:off x="2495595" y="1265119"/>
            <a:ext cx="3672408" cy="4850636"/>
          </a:xfrm>
          <a:prstGeom prst="rec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144331" y="1484784"/>
            <a:ext cx="2813924" cy="39013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Направления </a:t>
            </a:r>
          </a:p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реализации </a:t>
            </a:r>
          </a:p>
          <a:p>
            <a:pPr algn="ctr">
              <a:spcAft>
                <a:spcPts val="60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проекта:</a:t>
            </a:r>
          </a:p>
          <a:p>
            <a:pPr algn="ctr">
              <a:spcAft>
                <a:spcPts val="600"/>
              </a:spcAft>
            </a:pPr>
            <a:endParaRPr lang="ru-RU" sz="1600" b="1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ctr">
              <a:spcAft>
                <a:spcPts val="600"/>
              </a:spcAft>
            </a:pPr>
            <a:endParaRPr lang="ru-RU" sz="1600" b="1" dirty="0" smtClean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Личностная реализация в досуговой занятости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Общественное взаимодействие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1600" b="1" dirty="0" smtClean="0">
                <a:solidFill>
                  <a:srgbClr val="00B050"/>
                </a:solidFill>
                <a:latin typeface="Times New Roman"/>
                <a:ea typeface="Calibri"/>
                <a:cs typeface="Times New Roman"/>
              </a:rPr>
              <a:t>Добровольческая деятельность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 smtClean="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</a:t>
            </a:r>
            <a:endParaRPr lang="ru-RU" sz="1600" b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54239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392084" y="272325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65" y="1259319"/>
            <a:ext cx="772103" cy="727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Выноска со стрелкой вниз 1"/>
          <p:cNvSpPr/>
          <p:nvPr/>
        </p:nvSpPr>
        <p:spPr>
          <a:xfrm>
            <a:off x="6979744" y="903999"/>
            <a:ext cx="4497205" cy="1161569"/>
          </a:xfrm>
          <a:prstGeom prst="downArrowCallout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ЭТАПЫ ПРОЕКТА</a:t>
            </a:r>
            <a:endParaRPr 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09464" y="2065568"/>
            <a:ext cx="5503556" cy="1505365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endParaRPr lang="ru-RU" b="1" dirty="0" smtClean="0">
              <a:solidFill>
                <a:schemeClr val="bg1"/>
              </a:solidFill>
            </a:endParaRPr>
          </a:p>
          <a:p>
            <a:pPr marL="342900" indent="-342900" algn="ctr">
              <a:buAutoNum type="arabicPeriod"/>
            </a:pPr>
            <a:r>
              <a:rPr lang="ru-RU" b="1" dirty="0" smtClean="0">
                <a:solidFill>
                  <a:schemeClr val="bg1"/>
                </a:solidFill>
              </a:rPr>
              <a:t>Диагностика </a:t>
            </a:r>
            <a:r>
              <a:rPr lang="ru-RU" b="1" dirty="0">
                <a:solidFill>
                  <a:schemeClr val="bg1"/>
                </a:solidFill>
              </a:rPr>
              <a:t>увлечений и интересов мужского населения из числа проживающих в </a:t>
            </a:r>
            <a:r>
              <a:rPr lang="ru-RU" b="1" dirty="0" smtClean="0">
                <a:solidFill>
                  <a:schemeClr val="bg1"/>
                </a:solidFill>
              </a:rPr>
              <a:t>пансионате.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Выбор </a:t>
            </a:r>
            <a:r>
              <a:rPr lang="ru-RU" b="1" dirty="0" err="1">
                <a:solidFill>
                  <a:schemeClr val="bg1"/>
                </a:solidFill>
              </a:rPr>
              <a:t>мультидисциплинарной</a:t>
            </a:r>
            <a:r>
              <a:rPr lang="ru-RU" b="1" dirty="0">
                <a:solidFill>
                  <a:schemeClr val="bg1"/>
                </a:solidFill>
              </a:rPr>
              <a:t> командой  социальных практик для активизации мужской части населения пансионата</a:t>
            </a:r>
          </a:p>
          <a:p>
            <a:pPr algn="ctr"/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09464" y="3792566"/>
            <a:ext cx="5400598" cy="7959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2.</a:t>
            </a:r>
            <a:r>
              <a:rPr lang="ru-RU" b="1" dirty="0">
                <a:solidFill>
                  <a:schemeClr val="bg1"/>
                </a:solidFill>
              </a:rPr>
              <a:t>	Реализация социальных практик активизации мужской части населения пансионата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28278" y="4828082"/>
            <a:ext cx="5427543" cy="558039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3</a:t>
            </a:r>
            <a:r>
              <a:rPr lang="ru-RU" b="1" dirty="0" smtClean="0">
                <a:solidFill>
                  <a:srgbClr val="FFFF00"/>
                </a:solidFill>
              </a:rPr>
              <a:t>.</a:t>
            </a:r>
            <a:r>
              <a:rPr lang="ru-RU" b="1" dirty="0">
                <a:solidFill>
                  <a:srgbClr val="FFFF00"/>
                </a:solidFill>
              </a:rPr>
              <a:t>	Мониторинг эффективности проекта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42841" y="5589240"/>
            <a:ext cx="5371009" cy="639112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4</a:t>
            </a:r>
            <a:r>
              <a:rPr lang="ru-RU" b="1" dirty="0" smtClean="0">
                <a:solidFill>
                  <a:schemeClr val="bg1"/>
                </a:solidFill>
              </a:rPr>
              <a:t>.</a:t>
            </a:r>
            <a:r>
              <a:rPr lang="ru-RU" b="1" dirty="0">
                <a:solidFill>
                  <a:schemeClr val="bg1"/>
                </a:solidFill>
              </a:rPr>
              <a:t>	Тиражирование проекта</a:t>
            </a:r>
          </a:p>
        </p:txBody>
      </p:sp>
      <p:pic>
        <p:nvPicPr>
          <p:cNvPr id="2052" name="Picture 4" descr="https://papik.pro/uploads/posts/2021-12/1639194264_6-papik-pro-p-galochka-klipart-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000" b="94556" l="6000" r="98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672" y="3669370"/>
            <a:ext cx="801799" cy="8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C:\Users\Социал2020\Desktop\дед\02052022_дед (11) копия.png"/>
          <p:cNvPicPr/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572" y="1904231"/>
            <a:ext cx="2340025" cy="46543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489" y="2864507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5819" y="4581259"/>
            <a:ext cx="798512" cy="80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</p:spTree>
    <p:extLst>
      <p:ext uri="{BB962C8B-B14F-4D97-AF65-F5344CB8AC3E}">
        <p14:creationId xmlns:p14="http://schemas.microsoft.com/office/powerpoint/2010/main" val="219204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692551122"/>
              </p:ext>
            </p:extLst>
          </p:nvPr>
        </p:nvGraphicFramePr>
        <p:xfrm>
          <a:off x="382310" y="4149080"/>
          <a:ext cx="5114862" cy="25373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015880" y="-14580"/>
            <a:ext cx="7176119" cy="6872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endParaRPr lang="ru-RU" sz="2000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-14580"/>
            <a:ext cx="5015880" cy="68910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6418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407368" y="31095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62830685"/>
              </p:ext>
            </p:extLst>
          </p:nvPr>
        </p:nvGraphicFramePr>
        <p:xfrm>
          <a:off x="4727848" y="2780928"/>
          <a:ext cx="3672408" cy="19621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3610560703"/>
              </p:ext>
            </p:extLst>
          </p:nvPr>
        </p:nvGraphicFramePr>
        <p:xfrm>
          <a:off x="373479" y="1759354"/>
          <a:ext cx="2971669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299704496"/>
              </p:ext>
            </p:extLst>
          </p:nvPr>
        </p:nvGraphicFramePr>
        <p:xfrm>
          <a:off x="3575720" y="692696"/>
          <a:ext cx="6336704" cy="21336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059096389"/>
              </p:ext>
            </p:extLst>
          </p:nvPr>
        </p:nvGraphicFramePr>
        <p:xfrm>
          <a:off x="5807968" y="5013176"/>
          <a:ext cx="6384032" cy="18448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392144" y="4764134"/>
            <a:ext cx="4582120" cy="2880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уровень возрастного дожития мужского </a:t>
            </a:r>
          </a:p>
          <a:p>
            <a:pPr algn="ctr"/>
            <a:r>
              <a:rPr lang="ru-RU" sz="1400" b="1" u="sng" dirty="0" smtClean="0">
                <a:solidFill>
                  <a:srgbClr val="C00000"/>
                </a:solidFill>
              </a:rPr>
              <a:t>населения  в пансионате</a:t>
            </a:r>
            <a:endParaRPr lang="ru-RU" sz="1400" b="1" u="sng" dirty="0">
              <a:solidFill>
                <a:srgbClr val="C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129" y="4554470"/>
            <a:ext cx="720080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05252" y="1166027"/>
            <a:ext cx="2880320" cy="4934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Аналитический блок</a:t>
            </a:r>
            <a:endParaRPr lang="ru-RU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char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890" y="2125407"/>
            <a:ext cx="558076" cy="558111"/>
          </a:xfrm>
          <a:prstGeom prst="rect">
            <a:avLst/>
          </a:prstGeom>
        </p:spPr>
      </p:pic>
      <p:pic>
        <p:nvPicPr>
          <p:cNvPr id="20" name="chart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3352" y="4042389"/>
            <a:ext cx="576064" cy="576100"/>
          </a:xfrm>
          <a:prstGeom prst="rect">
            <a:avLst/>
          </a:prstGeom>
        </p:spPr>
      </p:pic>
      <p:pic>
        <p:nvPicPr>
          <p:cNvPr id="9" name="Рисунок 8" descr="C:\Users\Социал2020\Desktop\дед\02052022_дед (8).png"/>
          <p:cNvPicPr/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6360" y="1018089"/>
            <a:ext cx="2145332" cy="360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986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ятиугольник 4"/>
          <p:cNvSpPr/>
          <p:nvPr/>
        </p:nvSpPr>
        <p:spPr>
          <a:xfrm>
            <a:off x="3503829" y="1390866"/>
            <a:ext cx="2458821" cy="4724889"/>
          </a:xfrm>
          <a:prstGeom prst="homePlate">
            <a:avLst/>
          </a:prstGeom>
          <a:solidFill>
            <a:schemeClr val="bg1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Дифференциация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</a:rPr>
              <a:t>по интересам</a:t>
            </a:r>
          </a:p>
          <a:p>
            <a:pPr algn="ctr"/>
            <a:r>
              <a:rPr lang="ru-RU" sz="2000" b="1" dirty="0" smtClean="0">
                <a:solidFill>
                  <a:srgbClr val="FF0000"/>
                </a:solidFill>
                <a:cs typeface="Times New Roman" pitchFamily="18" charset="0"/>
              </a:rPr>
              <a:t>    </a:t>
            </a:r>
            <a:endParaRPr lang="ru-RU" sz="2000" b="1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788" y="87615"/>
            <a:ext cx="1039060" cy="1036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Социал2020\Desktop\2l5iZC5Vik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13"/>
          <a:stretch/>
        </p:blipFill>
        <p:spPr bwMode="auto">
          <a:xfrm>
            <a:off x="253306" y="74966"/>
            <a:ext cx="1008112" cy="986994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8" descr="Галочка Белая Галочка Без Фона, Топор, Инструмент, Символ Hd Png Скачать -  FlyClipart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" name="Выноска со стрелкой вниз 1"/>
          <p:cNvSpPr/>
          <p:nvPr/>
        </p:nvSpPr>
        <p:spPr>
          <a:xfrm>
            <a:off x="6363549" y="1259319"/>
            <a:ext cx="5782681" cy="1464676"/>
          </a:xfrm>
          <a:prstGeom prst="downArrowCallou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rgbClr val="0000FF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Клуб (сообщество) </a:t>
            </a:r>
            <a:r>
              <a:rPr lang="ru-RU" sz="2000" b="1" dirty="0">
                <a:solidFill>
                  <a:srgbClr val="0000FF"/>
                </a:solidFill>
              </a:rPr>
              <a:t>для </a:t>
            </a:r>
            <a:r>
              <a:rPr lang="ru-RU" sz="2000" b="1" dirty="0" smtClean="0">
                <a:solidFill>
                  <a:srgbClr val="0000FF"/>
                </a:solidFill>
              </a:rPr>
              <a:t>мужчин</a:t>
            </a:r>
          </a:p>
          <a:p>
            <a:pPr algn="ctr"/>
            <a:r>
              <a:rPr lang="ru-RU" sz="2000" b="1" dirty="0" smtClean="0">
                <a:solidFill>
                  <a:srgbClr val="0000FF"/>
                </a:solidFill>
              </a:rPr>
              <a:t> </a:t>
            </a:r>
            <a:r>
              <a:rPr lang="ru-RU" sz="2000" b="1" dirty="0" smtClean="0">
                <a:solidFill>
                  <a:srgbClr val="C00000"/>
                </a:solidFill>
              </a:rPr>
              <a:t>«ДЕДЫ- </a:t>
            </a:r>
            <a:r>
              <a:rPr lang="ru-RU" sz="2000" b="1" dirty="0" err="1" smtClean="0">
                <a:solidFill>
                  <a:srgbClr val="0000FF"/>
                </a:solidFill>
              </a:rPr>
              <a:t>непо</a:t>
            </a:r>
            <a:r>
              <a:rPr lang="ru-RU" sz="2000" b="1" dirty="0" err="1" smtClean="0">
                <a:solidFill>
                  <a:srgbClr val="C00000"/>
                </a:solidFill>
              </a:rPr>
              <a:t>СЕДЫ</a:t>
            </a:r>
            <a:r>
              <a:rPr lang="ru-RU" sz="2000" b="1" dirty="0" smtClean="0">
                <a:solidFill>
                  <a:srgbClr val="C00000"/>
                </a:solidFill>
              </a:rPr>
              <a:t>»</a:t>
            </a:r>
            <a:endParaRPr lang="ru-RU" sz="2000" b="1" dirty="0">
              <a:solidFill>
                <a:srgbClr val="C00000"/>
              </a:solidFill>
            </a:endParaRPr>
          </a:p>
          <a:p>
            <a:pPr algn="ctr"/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45229" y="2488546"/>
            <a:ext cx="5565097" cy="650044"/>
          </a:xfrm>
          <a:prstGeom prst="rect">
            <a:avLst/>
          </a:prstGeom>
          <a:solidFill>
            <a:srgbClr val="000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Мастерская </a:t>
            </a:r>
            <a:r>
              <a:rPr lang="en-US" b="1" dirty="0" smtClean="0">
                <a:solidFill>
                  <a:schemeClr val="bg1"/>
                </a:solidFill>
              </a:rPr>
              <a:t>W</a:t>
            </a:r>
            <a:r>
              <a:rPr lang="ru-RU" b="1" dirty="0" smtClean="0">
                <a:solidFill>
                  <a:schemeClr val="bg1"/>
                </a:solidFill>
              </a:rPr>
              <a:t>-ФАН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333960" y="3212976"/>
            <a:ext cx="5565097" cy="64417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7030A0"/>
                </a:solidFill>
              </a:rPr>
              <a:t>Микс</a:t>
            </a:r>
            <a:r>
              <a:rPr lang="ru-RU" b="1" dirty="0" smtClean="0">
                <a:solidFill>
                  <a:srgbClr val="7030A0"/>
                </a:solidFill>
              </a:rPr>
              <a:t>-театр «</a:t>
            </a:r>
            <a:r>
              <a:rPr lang="ru-RU" b="1" dirty="0" err="1" smtClean="0">
                <a:solidFill>
                  <a:srgbClr val="7030A0"/>
                </a:solidFill>
              </a:rPr>
              <a:t>НеБольшой</a:t>
            </a:r>
            <a:r>
              <a:rPr lang="ru-RU" b="1" dirty="0" smtClean="0">
                <a:solidFill>
                  <a:srgbClr val="7030A0"/>
                </a:solidFill>
              </a:rPr>
              <a:t>»</a:t>
            </a:r>
            <a:endParaRPr lang="ru-RU" b="1" dirty="0">
              <a:solidFill>
                <a:srgbClr val="7030A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333958" y="3933056"/>
            <a:ext cx="5565097" cy="79598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Квартет «</a:t>
            </a:r>
            <a:r>
              <a:rPr lang="ru-RU" b="1" dirty="0" err="1" smtClean="0">
                <a:solidFill>
                  <a:schemeClr val="bg1"/>
                </a:solidFill>
              </a:rPr>
              <a:t>ЗаВалинка</a:t>
            </a:r>
            <a:r>
              <a:rPr lang="ru-RU" b="1" dirty="0" smtClean="0">
                <a:solidFill>
                  <a:schemeClr val="bg1"/>
                </a:solidFill>
              </a:rPr>
              <a:t>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333958" y="4828083"/>
            <a:ext cx="5592042" cy="55803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rgbClr val="FFFF00"/>
                </a:solidFill>
              </a:rPr>
              <a:t>Шашко</a:t>
            </a:r>
            <a:r>
              <a:rPr lang="ru-RU" b="1" dirty="0" smtClean="0">
                <a:solidFill>
                  <a:srgbClr val="FFFF00"/>
                </a:solidFill>
              </a:rPr>
              <a:t>-ЦЕНТР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63549" y="5476643"/>
            <a:ext cx="5535508" cy="63911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#</a:t>
            </a:r>
            <a:r>
              <a:rPr lang="ru-RU" b="1" dirty="0" err="1" smtClean="0">
                <a:solidFill>
                  <a:schemeClr val="bg1"/>
                </a:solidFill>
              </a:rPr>
              <a:t>внукиДЕДА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052" name="Picture 4" descr="https://papik.pro/uploads/posts/2021-12/1639194264_6-papik-pro-p-galochka-klipart-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00" b="94556" l="600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750" y="1123962"/>
            <a:ext cx="801799" cy="80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9633" r="896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14" t="26025" r="17754"/>
          <a:stretch/>
        </p:blipFill>
        <p:spPr bwMode="auto">
          <a:xfrm>
            <a:off x="97050" y="2500564"/>
            <a:ext cx="3310250" cy="3184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2200" b="39200" l="32305" r="609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0" t="9670" r="36782" b="55236"/>
          <a:stretch/>
        </p:blipFill>
        <p:spPr bwMode="auto">
          <a:xfrm>
            <a:off x="612774" y="1692045"/>
            <a:ext cx="1839663" cy="16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 descr="https://avatars.mds.yandex.net/i?id=b843f70d18061cacd0aadb36e059958ace050638-9863357-images-thumbs&amp;n=13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875" b="46875" l="28670" r="704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929" r="38406" b="63886"/>
          <a:stretch/>
        </p:blipFill>
        <p:spPr bwMode="auto">
          <a:xfrm>
            <a:off x="757362" y="1259319"/>
            <a:ext cx="1666230" cy="16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711280" y="7937"/>
            <a:ext cx="6480720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374506" y="6157219"/>
            <a:ext cx="5565097" cy="644178"/>
          </a:xfrm>
          <a:prstGeom prst="rect">
            <a:avLst/>
          </a:prstGeom>
          <a:solidFill>
            <a:srgbClr val="66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7030A0"/>
                </a:solidFill>
              </a:rPr>
              <a:t>#</a:t>
            </a:r>
            <a:r>
              <a:rPr lang="ru-RU" b="1" dirty="0" smtClean="0">
                <a:solidFill>
                  <a:srgbClr val="7030A0"/>
                </a:solidFill>
              </a:rPr>
              <a:t>на </a:t>
            </a:r>
            <a:r>
              <a:rPr lang="ru-RU" b="1" dirty="0" err="1" smtClean="0">
                <a:solidFill>
                  <a:srgbClr val="7030A0"/>
                </a:solidFill>
              </a:rPr>
              <a:t>вахтеПАМЯТИ</a:t>
            </a:r>
            <a:endParaRPr lang="ru-RU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24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647728" y="680932"/>
            <a:ext cx="5025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Мастерская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Bookman Old Style" pitchFamily="18" charset="0"/>
              </a:rPr>
              <a:t> W-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ФАН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1540" y="-33214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08445" y="2246355"/>
            <a:ext cx="5040560" cy="26228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досуговой занятости: работа с фанерой 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реализация личных умений выпиливания, выжигания, обучения умениям желающих, в </a:t>
            </a:r>
            <a:r>
              <a:rPr lang="ru-RU" sz="1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т.ч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молодых юношей инвалидов из общества «ЧАЙКА»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-изготовление из дерева и фанеры игрушек, пособий, для «подшефных» детей;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-изготовление изделий для бытовых нужд, украшения </a:t>
            </a: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интерьера 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здания;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-изготовление малых архитектурных форм для территории.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занимающихся до 10 человек.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Кратность занятий-2 раза в неделю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Руководитель: специалист по комплексной реабилитации Д.Д.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Будникова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C:\Users\Социал2020\Desktop\ДЕДЫ НЕПОСЕДЫ\ДЕДЫ ДАША\0xtWNBwjKGU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80"/>
          <a:stretch/>
        </p:blipFill>
        <p:spPr bwMode="auto">
          <a:xfrm>
            <a:off x="9488758" y="-55563"/>
            <a:ext cx="2007841" cy="231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Социал2020\Desktop\ДЕДЫ НЕПОСЕДЫ\ДЕДЫ ДАША\16980422529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51" y="2528906"/>
            <a:ext cx="1885645" cy="212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Социал2020\Desktop\ДЕДЫ НЕПОСЕДЫ\ДЕДЫ ДАША\169805197715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5" r="9732"/>
          <a:stretch/>
        </p:blipFill>
        <p:spPr bwMode="auto">
          <a:xfrm>
            <a:off x="9478049" y="4572912"/>
            <a:ext cx="2233382" cy="226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Социал2020\Desktop\ДЕДЫ НЕПОСЕДЫ\ДЕДЫ ДАША\169805197718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t="8572" r="16638" b="22239"/>
          <a:stretch/>
        </p:blipFill>
        <p:spPr bwMode="auto">
          <a:xfrm>
            <a:off x="566219" y="4572912"/>
            <a:ext cx="2005678" cy="23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Социал2020\Desktop\ДЕДЫ НЕПОСЕДЫ\ДЕДЫ ДАША\169805197716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/>
          <a:stretch/>
        </p:blipFill>
        <p:spPr bwMode="auto">
          <a:xfrm>
            <a:off x="9488758" y="2347562"/>
            <a:ext cx="2105797" cy="2096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>
            <a:off x="8841677" y="-92288"/>
            <a:ext cx="3376304" cy="702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 descr="C:\Users\Социал2020\Desktop\ДЕДЫ НЕПОСЕДЫ\ДЕДЫ ДАША\1698051977086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88"/>
          <a:stretch/>
        </p:blipFill>
        <p:spPr bwMode="auto">
          <a:xfrm>
            <a:off x="686252" y="33288"/>
            <a:ext cx="2306330" cy="2495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9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885640" y="1809536"/>
            <a:ext cx="7029430" cy="32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445" y="764704"/>
            <a:ext cx="13414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8445" y="4967317"/>
            <a:ext cx="379796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hlinkClick r:id="rId11"/>
              </a:rPr>
              <a:t>https://</a:t>
            </a:r>
            <a:r>
              <a:rPr lang="en-US" sz="1200" dirty="0" smtClean="0">
                <a:hlinkClick r:id="rId11"/>
              </a:rPr>
              <a:t>vk.com/zhivi_serdcem33?w=wall-178176238_624</a:t>
            </a:r>
            <a:endParaRPr lang="ru-RU" sz="1200" dirty="0" smtClean="0"/>
          </a:p>
          <a:p>
            <a:r>
              <a:rPr lang="en-US" sz="1200" dirty="0">
                <a:hlinkClick r:id="rId12"/>
              </a:rPr>
              <a:t>https://</a:t>
            </a:r>
            <a:r>
              <a:rPr lang="en-US" sz="1200" dirty="0" smtClean="0">
                <a:hlinkClick r:id="rId12"/>
              </a:rPr>
              <a:t>vk.com/zhivi_serdcem33?w=wall-178176238_288</a:t>
            </a:r>
            <a:endParaRPr lang="ru-RU" sz="1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140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 rot="5400000">
            <a:off x="5942830" y="595271"/>
            <a:ext cx="3376304" cy="9149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751244" y="469361"/>
            <a:ext cx="5877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Квартет 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</a:rPr>
              <a:t>ЗаВалинка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11540" y="-33214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65206" y="1252704"/>
            <a:ext cx="7499346" cy="15282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досуговой занятости:   песенное и музыкальное творчество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реализация личных  творческих  способностей;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-участие в концертной деятельности для подшефных детей и учреждений;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-подготовке и проведении «домашних» праздников в пансионате;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-участие в конкурсах различного уровня;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занимающихся до 10 человек. Кратность занятий  - 2 раза в неделю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Руководитель: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культорганизатор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Антонова С.В.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Социал2020\Desktop\муж.фото\6b2njfDQ6qc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8" t="14395" r="18485" b="19273"/>
          <a:stretch/>
        </p:blipFill>
        <p:spPr bwMode="auto">
          <a:xfrm>
            <a:off x="3369750" y="4074186"/>
            <a:ext cx="2762989" cy="219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Социал2020\Desktop\муж.фото\8FlSNmz5BP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2"/>
          <a:stretch/>
        </p:blipFill>
        <p:spPr bwMode="auto">
          <a:xfrm>
            <a:off x="6152560" y="4187749"/>
            <a:ext cx="2956843" cy="207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Социал2020\Desktop\муж.фото\IMG-20230628-WA00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352" y="4150927"/>
            <a:ext cx="2717118" cy="203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Социал2020\Desktop\муж.фото\nS1BAniHlcI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80"/>
          <a:stretch/>
        </p:blipFill>
        <p:spPr bwMode="auto">
          <a:xfrm>
            <a:off x="623391" y="0"/>
            <a:ext cx="1982333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Социал2020\Desktop\муж.фото\TLxiqXrwX_U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4" t="14757" r="29470" b="6830"/>
          <a:stretch/>
        </p:blipFill>
        <p:spPr bwMode="auto">
          <a:xfrm>
            <a:off x="625814" y="2321930"/>
            <a:ext cx="1979910" cy="2226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33225" y="2780928"/>
            <a:ext cx="8003402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FF"/>
                </a:solidFill>
                <a:hlinkClick r:id="rId8"/>
              </a:rPr>
              <a:t>https://</a:t>
            </a:r>
            <a:r>
              <a:rPr lang="en-US" sz="1200" dirty="0" smtClean="0">
                <a:solidFill>
                  <a:srgbClr val="0000FF"/>
                </a:solidFill>
                <a:hlinkClick r:id="rId8"/>
              </a:rPr>
              <a:t>vk.com/dom_v33?z=video-</a:t>
            </a:r>
            <a:r>
              <a:rPr lang="ru-RU" sz="1200" dirty="0" smtClean="0">
                <a:solidFill>
                  <a:srgbClr val="0000FF"/>
                </a:solidFill>
                <a:hlinkClick r:id="rId8"/>
              </a:rPr>
              <a:t> </a:t>
            </a:r>
            <a:r>
              <a:rPr lang="en-US" sz="1200" dirty="0" smtClean="0">
                <a:solidFill>
                  <a:srgbClr val="0000FF"/>
                </a:solidFill>
                <a:hlinkClick r:id="rId8"/>
              </a:rPr>
              <a:t>156518328_456239325%2F74258441acb5c903fa</a:t>
            </a:r>
            <a:endParaRPr lang="ru-RU" sz="1200" dirty="0" smtClean="0">
              <a:solidFill>
                <a:srgbClr val="0000FF"/>
              </a:solidFill>
            </a:endParaRPr>
          </a:p>
          <a:p>
            <a:r>
              <a:rPr lang="en-US" sz="1200" dirty="0">
                <a:solidFill>
                  <a:srgbClr val="0000FF"/>
                </a:solidFill>
              </a:rPr>
              <a:t>https://vk.com/dom_v33?z=video-156518328_456239260%2F5646645af03d53a187%2Fpl_wall_-156518328</a:t>
            </a:r>
          </a:p>
          <a:p>
            <a:endParaRPr lang="ru-RU" sz="1400" dirty="0">
              <a:solidFill>
                <a:srgbClr val="0000FF"/>
              </a:solidFill>
            </a:endParaRP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67" t="24561" r="28657" b="8944"/>
          <a:stretch/>
        </p:blipFill>
        <p:spPr bwMode="auto">
          <a:xfrm>
            <a:off x="625814" y="4664327"/>
            <a:ext cx="2028305" cy="2193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885640" y="1809536"/>
            <a:ext cx="7029430" cy="32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63961" y="106726"/>
            <a:ext cx="1129481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50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871864" y="645925"/>
            <a:ext cx="6515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</a:rPr>
              <a:t>Микс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-театр «</a:t>
            </a:r>
            <a:r>
              <a:rPr lang="ru-RU" sz="3600" b="1" dirty="0" err="1" smtClean="0">
                <a:solidFill>
                  <a:srgbClr val="FF0000"/>
                </a:solidFill>
                <a:latin typeface="Bookman Old Style" pitchFamily="18" charset="0"/>
              </a:rPr>
              <a:t>НеБольшой</a:t>
            </a:r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»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6580" y="7937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9695" y="1350845"/>
            <a:ext cx="8508269" cy="154372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занятости:  приобщение к книге,   театрализованная деятельности </a:t>
            </a:r>
          </a:p>
          <a:p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реализация  творческих артистических умений; </a:t>
            </a:r>
          </a:p>
          <a:p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популяризация литературных произведений через общественные чтения с помощью радиорубки; 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-поддержание интереса к книге;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-привлечение к  сценической деятельности через участие в концертах для </a:t>
            </a:r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«подшефных» детей 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и отделения милосердия, праздниках, конкурсах.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занимающихся до 20 человек. Кратность занятий-2 раза в неделю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Руководитель: библиотекарь Глушко Н.А.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https://sun9-80.userapi.com/impg/FFqfmJLh18D-g7ta5iHmiKVv-Xr0Cvb6NreFMg/y2yiPPGVDTs.jpg?size=1440x2160&amp;quality=95&amp;sign=d914336ade0e8301f88646904f5c84e1&amp;type=album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8" b="5887"/>
          <a:stretch/>
        </p:blipFill>
        <p:spPr bwMode="auto">
          <a:xfrm>
            <a:off x="647168" y="4726207"/>
            <a:ext cx="1919114" cy="213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91840" y="2852936"/>
            <a:ext cx="85082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3"/>
              </a:rPr>
              <a:t>https://</a:t>
            </a:r>
            <a:r>
              <a:rPr lang="en-US" sz="1200" dirty="0" smtClean="0">
                <a:hlinkClick r:id="rId3"/>
              </a:rPr>
              <a:t>vk.com/dom_v33?z=video-156518328_456239332%2F2b0f4203d87ea76aa6</a:t>
            </a:r>
            <a:endParaRPr lang="ru-RU" sz="1200" dirty="0" smtClean="0"/>
          </a:p>
          <a:p>
            <a:r>
              <a:rPr lang="en-US" sz="1200" dirty="0" smtClean="0">
                <a:hlinkClick r:id="rId4"/>
              </a:rPr>
              <a:t>https</a:t>
            </a:r>
            <a:r>
              <a:rPr lang="en-US" sz="1200" dirty="0">
                <a:hlinkClick r:id="rId4"/>
              </a:rPr>
              <a:t>://</a:t>
            </a:r>
            <a:r>
              <a:rPr lang="en-US" sz="1200" dirty="0" smtClean="0">
                <a:hlinkClick r:id="rId4"/>
              </a:rPr>
              <a:t>vk.com/dom_v33?z=video-156518328_456239327%2F1bfd9fca27eef05f27</a:t>
            </a:r>
            <a:endParaRPr lang="ru-RU" sz="1200" dirty="0" smtClean="0"/>
          </a:p>
          <a:p>
            <a:r>
              <a:rPr lang="en-US" sz="1200" dirty="0">
                <a:hlinkClick r:id="rId5"/>
              </a:rPr>
              <a:t>https://vk.com/dom_v33?z=video-156518328_456239307%2Fc031bcee21d360448f%2Fpl_wall_-</a:t>
            </a:r>
            <a:r>
              <a:rPr lang="en-US" sz="1200" dirty="0" smtClean="0">
                <a:hlinkClick r:id="rId5"/>
              </a:rPr>
              <a:t>156518328</a:t>
            </a:r>
            <a:endParaRPr lang="ru-RU" sz="1200" dirty="0" smtClean="0"/>
          </a:p>
          <a:p>
            <a:endParaRPr lang="ru-RU" sz="1600" dirty="0"/>
          </a:p>
        </p:txBody>
      </p:sp>
      <p:pic>
        <p:nvPicPr>
          <p:cNvPr id="2052" name="Picture 4" descr="https://sun9-16.userapi.com/impg/IT3Jw67rLUfqqsxvIkkvicZEGFmiUKgwDmkyWg/M9AEBGZtWPo.jpg?size=2560x1845&amp;quality=95&amp;sign=3dbf7abb3e6a7ad7c03572e9f2d49cf4&amp;type=album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r="12856"/>
          <a:stretch/>
        </p:blipFill>
        <p:spPr bwMode="auto">
          <a:xfrm>
            <a:off x="620086" y="2406755"/>
            <a:ext cx="1946196" cy="216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6" descr="https://sun9-71.userapi.com/impg/dK2i3pdRCLzv5D_5jKp3SyPD8ma44pI0P1Lp2Q/kZbLiT99NBI.jpg?size=2560x1920&amp;quality=95&amp;sign=6807d18f4cbf4182c2744bca173f27c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78" y="107791"/>
            <a:ext cx="2135812" cy="2169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 descr="https://sun9-34.userapi.com/impg/ASfpc-Q4wuNAZrL-0XUnHE_Lz88iDLOr-adXAg/AV0aVXTtY5g.jpg?size=960x720&amp;quality=95&amp;sign=7de363d4c74ea89cd9d85f9a7af115ac&amp;type=album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89" t="6692" r="22918" b="17244"/>
          <a:stretch/>
        </p:blipFill>
        <p:spPr bwMode="auto">
          <a:xfrm>
            <a:off x="3206077" y="4235607"/>
            <a:ext cx="2974771" cy="213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Социал2020\Desktop\муж.фото\Морские волки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34" r="5039"/>
          <a:stretch/>
        </p:blipFill>
        <p:spPr bwMode="auto">
          <a:xfrm>
            <a:off x="6261878" y="4224016"/>
            <a:ext cx="3001711" cy="2092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Социал2020\Desktop\муж.фото\подбор литературы в библиотеке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589" y="4286845"/>
            <a:ext cx="2903785" cy="2177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11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921531" y="1868609"/>
            <a:ext cx="7029430" cy="322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 rot="5400000">
            <a:off x="5957823" y="617415"/>
            <a:ext cx="3376304" cy="938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85212">
            <a:off x="3438612" y="283290"/>
            <a:ext cx="13414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436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519936" y="814241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Bookman Old Style" pitchFamily="18" charset="0"/>
              </a:rPr>
              <a:t>ШАШКИ-ЦЕНТР</a:t>
            </a:r>
            <a:endParaRPr lang="ru-RU" sz="3600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556580" y="7937"/>
            <a:ext cx="5630137" cy="64589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Практики, направленные  на поддержание принципов активного долголетия, ЗОЖ или занятости для мужчин в возрасте 60+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359696" y="1536221"/>
            <a:ext cx="8508269" cy="19757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Направление занятости:  приобщение к ЗОЖ, вовлечение в мероприятия спортивной направленности</a:t>
            </a:r>
          </a:p>
          <a:p>
            <a:r>
              <a:rPr lang="ru-RU" sz="1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поддержка личных привычек здорового образа жизни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-поддержание интереса к оздоровительным мероприятиям, вовлечение в оздоровительные мероприятия с подшефными детьми, молодыми волонтерами и студентами, членами общества молодых инвалидов «Чайка», другими жителями</a:t>
            </a:r>
          </a:p>
          <a:p>
            <a:r>
              <a:rPr lang="ru-RU" sz="1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-привлечение к  совместной мужской деятельности- рыбалка, посещение спортивных соревнований.</a:t>
            </a:r>
          </a:p>
          <a:p>
            <a:r>
              <a:rPr lang="ru-RU" sz="1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оличество занимающихся до 20 человек. 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Кратность занятий-2 раза в неделю</a:t>
            </a:r>
          </a:p>
          <a:p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Руководитель:  специалист по реабилитации  </a:t>
            </a:r>
            <a:r>
              <a:rPr lang="ru-RU" sz="1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Торкунова</a:t>
            </a:r>
            <a:r>
              <a:rPr lang="ru-RU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Е.М..</a:t>
            </a:r>
            <a:endParaRPr lang="ru-RU" sz="12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6" descr="https://sun9-71.userapi.com/impg/dK2i3pdRCLzv5D_5jKp3SyPD8ma44pI0P1Lp2Q/kZbLiT99NBI.jpg?size=2560x1920&amp;quality=95&amp;sign=6807d18f4cbf4182c2744bca173f27c5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Социал2020\Desktop\муж.фото\утр зар 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2" b="6303"/>
          <a:stretch/>
        </p:blipFill>
        <p:spPr bwMode="auto">
          <a:xfrm>
            <a:off x="620986" y="2344519"/>
            <a:ext cx="1944395" cy="2284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Социал2020\Desktop\муж.фото\турнир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046" y="4274267"/>
            <a:ext cx="2940961" cy="20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Социал2020\Desktop\муж.фото\27.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155" y="4274267"/>
            <a:ext cx="2903181" cy="2067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Социал2020\Desktop\муж.фото\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9500" r="23030" b="7526"/>
          <a:stretch/>
        </p:blipFill>
        <p:spPr bwMode="auto">
          <a:xfrm>
            <a:off x="566531" y="4745560"/>
            <a:ext cx="1965600" cy="214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\\192.168.1.205\обмен\Рыжевская\для ПРОМОДА новое\внуки ддеда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454" y="4274267"/>
            <a:ext cx="2931263" cy="219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44"/>
          <a:stretch/>
        </p:blipFill>
        <p:spPr bwMode="auto">
          <a:xfrm rot="5400000">
            <a:off x="5957823" y="617415"/>
            <a:ext cx="3376304" cy="9381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1942">
            <a:off x="4921727" y="192356"/>
            <a:ext cx="1341438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\\192.168.1.205\обмен\ДИРЕКТОР\ДЕДЫ-непоСЕДЫ\муж.фото\-Сыграем!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10629"/>
          <a:stretch/>
        </p:blipFill>
        <p:spPr bwMode="auto">
          <a:xfrm>
            <a:off x="642554" y="116632"/>
            <a:ext cx="2052680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https://svgsilh.com/png-512/331553-03a9f4.png"/>
          <p:cNvPicPr/>
          <p:nvPr/>
        </p:nvPicPr>
        <p:blipFill rotWithShape="1">
          <a:blip r:embed="rId10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18"/>
          <a:stretch/>
        </p:blipFill>
        <p:spPr bwMode="auto">
          <a:xfrm rot="16200000">
            <a:off x="-1921531" y="1868609"/>
            <a:ext cx="7029430" cy="32257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60951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2454</TotalTime>
  <Words>1438</Words>
  <Application>Microsoft Office PowerPoint</Application>
  <PresentationFormat>Произвольный</PresentationFormat>
  <Paragraphs>175</Paragraphs>
  <Slides>13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СТАРШЕЕ ПОКОЛЕНИЕ   или  может ли быть старение достойным и красивым?</dc:title>
  <dc:creator>Елена Ермилова</dc:creator>
  <cp:lastModifiedBy>ПАНСИОНАТ</cp:lastModifiedBy>
  <cp:revision>242</cp:revision>
  <dcterms:created xsi:type="dcterms:W3CDTF">2019-03-27T11:00:01Z</dcterms:created>
  <dcterms:modified xsi:type="dcterms:W3CDTF">2023-10-25T12:34:57Z</dcterms:modified>
</cp:coreProperties>
</file>