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8" r:id="rId5"/>
    <p:sldId id="268" r:id="rId6"/>
    <p:sldId id="274" r:id="rId7"/>
    <p:sldId id="269" r:id="rId8"/>
    <p:sldId id="259" r:id="rId9"/>
    <p:sldId id="261" r:id="rId10"/>
    <p:sldId id="271" r:id="rId11"/>
    <p:sldId id="272" r:id="rId12"/>
    <p:sldId id="273" r:id="rId13"/>
    <p:sldId id="260" r:id="rId14"/>
    <p:sldId id="262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2718" y="-1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5377" y="2606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Краевое государственное бюджетное учреждение социального обслуживания «Комплексный центр социального обслуживания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Краснотуранский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3203" y="1720840"/>
            <a:ext cx="838234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«Серебряное» волнтерство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как форма занятости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граждан пожилого 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возраста»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Picture 3" descr="C:\Users\ПК\Desktop\index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03" y="260648"/>
            <a:ext cx="1317873" cy="131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5795" y="594928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с. Краснотуранск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2023г.</a:t>
            </a:r>
          </a:p>
        </p:txBody>
      </p:sp>
    </p:spTree>
    <p:extLst>
      <p:ext uri="{BB962C8B-B14F-4D97-AF65-F5344CB8AC3E}">
        <p14:creationId xmlns:p14="http://schemas.microsoft.com/office/powerpoint/2010/main" val="1336822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" t="11781" r="2340"/>
          <a:stretch/>
        </p:blipFill>
        <p:spPr bwMode="auto">
          <a:xfrm>
            <a:off x="179512" y="2780928"/>
            <a:ext cx="318351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2063" y="1700808"/>
            <a:ext cx="8459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itchFamily="34" charset="0"/>
              <a:buChar char="•"/>
            </a:pPr>
            <a:r>
              <a:rPr lang="ru-RU" sz="2400" b="1" dirty="0" smtClean="0"/>
              <a:t>Социокультурные </a:t>
            </a:r>
            <a:r>
              <a:rPr lang="ru-RU" sz="2400" b="1" dirty="0"/>
              <a:t>мероприятия, праздничные и концертные </a:t>
            </a:r>
            <a:r>
              <a:rPr lang="ru-RU" sz="2400" b="1" dirty="0" smtClean="0"/>
              <a:t>программы</a:t>
            </a:r>
            <a:endParaRPr lang="ru-RU" sz="2400" b="1" dirty="0"/>
          </a:p>
        </p:txBody>
      </p:sp>
      <p:sp>
        <p:nvSpPr>
          <p:cNvPr id="12" name="Овал 11"/>
          <p:cNvSpPr/>
          <p:nvPr/>
        </p:nvSpPr>
        <p:spPr>
          <a:xfrm>
            <a:off x="395536" y="116632"/>
            <a:ext cx="8352928" cy="13681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407276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Основные направления деятельности 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«серебряных</a:t>
            </a:r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» 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волонтеров</a:t>
            </a:r>
            <a:endParaRPr lang="ru-RU" sz="2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C:\Users\User39\Desktop\волонтеры\69fe9ac9-84bb-4d42-927d-86a7e29da6e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457" y="3380149"/>
            <a:ext cx="2117086" cy="2822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3\с рабочего стола\фото\Академия нескучных затей2020\2023\масленица\43183d28-1117-469c-b3cf-8337fc1513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05" y="4149080"/>
            <a:ext cx="297633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548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1776239"/>
            <a:ext cx="8254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itchFamily="34" charset="0"/>
              <a:buChar char="•"/>
            </a:pPr>
            <a:r>
              <a:rPr lang="ru-RU" sz="2400" b="1" dirty="0" smtClean="0"/>
              <a:t>«Я умею – научу другого»: творческие мастер-классы</a:t>
            </a:r>
            <a:endParaRPr lang="ru-RU" sz="2400" b="1" dirty="0"/>
          </a:p>
        </p:txBody>
      </p:sp>
      <p:sp>
        <p:nvSpPr>
          <p:cNvPr id="12" name="Овал 11"/>
          <p:cNvSpPr/>
          <p:nvPr/>
        </p:nvSpPr>
        <p:spPr>
          <a:xfrm>
            <a:off x="395536" y="116632"/>
            <a:ext cx="8352928" cy="13681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407276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Основные направления деятельности 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«серебряных</a:t>
            </a:r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» 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волонтеров</a:t>
            </a:r>
            <a:endParaRPr lang="ru-RU" sz="2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" name="Picture 4" descr="C:\Users\User39\Desktop\волонтеры\462725f7-b703-4980-924d-78f651841e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761" y="3068960"/>
            <a:ext cx="2440923" cy="3254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gbu-kcson.ru/upload/news/images/7c70989a-c0aa-4a5a-b9f6-6f15c13704f5-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0" y="2420888"/>
            <a:ext cx="2440924" cy="3254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NT\OneDrive\Рабочий стол\IMG-20231002-WA002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9"/>
          <a:stretch/>
        </p:blipFill>
        <p:spPr bwMode="auto">
          <a:xfrm>
            <a:off x="2942269" y="2267638"/>
            <a:ext cx="3254696" cy="2029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39\Desktop\волонтеры\b2c4f4f3-5502-4fda-a6bf-87ae1d807ffc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95"/>
          <a:stretch/>
        </p:blipFill>
        <p:spPr bwMode="auto">
          <a:xfrm>
            <a:off x="2828139" y="4437112"/>
            <a:ext cx="3482955" cy="2177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548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016" y="4293096"/>
            <a:ext cx="3132701" cy="2086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8590" y="1807637"/>
            <a:ext cx="8459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itchFamily="34" charset="0"/>
              <a:buChar char="•"/>
            </a:pPr>
            <a:r>
              <a:rPr lang="ru-RU" sz="2400" b="1" dirty="0" smtClean="0"/>
              <a:t>Занятия </a:t>
            </a:r>
            <a:r>
              <a:rPr lang="ru-RU" sz="2400" b="1" dirty="0"/>
              <a:t>из цикла «Вкусные истории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12" name="Овал 11"/>
          <p:cNvSpPr/>
          <p:nvPr/>
        </p:nvSpPr>
        <p:spPr>
          <a:xfrm>
            <a:off x="395536" y="116632"/>
            <a:ext cx="8352928" cy="13681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407276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Основные направления деятельности 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«серебряных</a:t>
            </a:r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» 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волонтеров</a:t>
            </a:r>
            <a:endParaRPr lang="ru-RU" sz="2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 descr="C:\Users\User39\Desktop\волонтеры\4f7553b2-8810-4e87-8bde-8c1c5da3bdf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85" y="2792677"/>
            <a:ext cx="2250629" cy="3000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39\Desktop\волонтеры\7fb1b0fe-9f2b-4435-9ccc-4f6ed6f130e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6" r="26320"/>
          <a:stretch/>
        </p:blipFill>
        <p:spPr bwMode="auto">
          <a:xfrm>
            <a:off x="246805" y="2302163"/>
            <a:ext cx="3131281" cy="2179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548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958299" y="116632"/>
            <a:ext cx="7416824" cy="12241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D:\СДУ\Стажировочная 2023\img-0845-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40" y="2603022"/>
            <a:ext cx="4483812" cy="29862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5315" y="119292"/>
            <a:ext cx="5668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День волонтеров</a:t>
            </a:r>
          </a:p>
          <a:p>
            <a:pPr lvl="0" algn="ctr"/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в КГБУ СО «КЦСОН «Краснотуранский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»</a:t>
            </a:r>
          </a:p>
          <a:p>
            <a:pPr lvl="0" algn="ctr"/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2022 год</a:t>
            </a:r>
            <a:endParaRPr lang="ru-RU" sz="2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5124" name="Picture 4" descr="D:\СДУ\Стажировочная 2023\img-0873-0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7" b="4603"/>
          <a:stretch/>
        </p:blipFill>
        <p:spPr bwMode="auto">
          <a:xfrm>
            <a:off x="4499992" y="1628800"/>
            <a:ext cx="4326305" cy="2834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81128"/>
            <a:ext cx="3128201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376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186830" y="188640"/>
            <a:ext cx="6768752" cy="5760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6830" y="245839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Вручение сертификатов волонтера</a:t>
            </a:r>
          </a:p>
        </p:txBody>
      </p:sp>
      <p:pic>
        <p:nvPicPr>
          <p:cNvPr id="7171" name="Picture 3" descr="D:\СДУ\Стажировочная 2023\IMG-20230504-WA00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" t="19465" r="4273" b="750"/>
          <a:stretch/>
        </p:blipFill>
        <p:spPr bwMode="auto">
          <a:xfrm>
            <a:off x="4788024" y="1628800"/>
            <a:ext cx="3816424" cy="2788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СДУ\Стажировочная 2023\IMG-20230505-WA0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06" y="1022977"/>
            <a:ext cx="3816424" cy="2812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окументы отделения ГПВ\Волонтеры\Рисунок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2" t="16459" r="14024" b="16459"/>
          <a:stretch/>
        </p:blipFill>
        <p:spPr bwMode="auto">
          <a:xfrm>
            <a:off x="1475656" y="4066967"/>
            <a:ext cx="3888419" cy="2716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07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726" y="3545649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Результаты</a:t>
            </a:r>
            <a:r>
              <a:rPr lang="ru-RU" sz="2400" b="1" dirty="0"/>
              <a:t>: </a:t>
            </a:r>
          </a:p>
          <a:p>
            <a:r>
              <a:rPr lang="ru-RU" sz="2400" dirty="0"/>
              <a:t>На сегодняшний день привлечено 21 «серебряный» волонтер.</a:t>
            </a:r>
          </a:p>
          <a:p>
            <a:r>
              <a:rPr lang="ru-RU" sz="2400" dirty="0"/>
              <a:t>Ежегодно наблюдается увеличение количества волонтеров.  С </a:t>
            </a:r>
            <a:endParaRPr lang="ru-RU" sz="2400" dirty="0" smtClean="0"/>
          </a:p>
          <a:p>
            <a:r>
              <a:rPr lang="ru-RU" sz="2400" dirty="0" smtClean="0"/>
              <a:t>2022 </a:t>
            </a:r>
            <a:r>
              <a:rPr lang="ru-RU" sz="2400" dirty="0"/>
              <a:t>года прирост составляет 8 человек.</a:t>
            </a:r>
          </a:p>
          <a:p>
            <a:endParaRPr lang="ru-RU" sz="2400" dirty="0" smtClean="0"/>
          </a:p>
          <a:p>
            <a:r>
              <a:rPr lang="ru-RU" sz="2400" dirty="0" smtClean="0"/>
              <a:t>За </a:t>
            </a:r>
            <a:r>
              <a:rPr lang="ru-RU" sz="2400" dirty="0"/>
              <a:t>9 месяцев 2023 года с привлечением «серебряных» волонтеров </a:t>
            </a:r>
            <a:r>
              <a:rPr lang="ru-RU" sz="2400" dirty="0" smtClean="0"/>
              <a:t>организовано 14 мероприятий.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726" y="116632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Безусловно, практика </a:t>
            </a:r>
            <a:r>
              <a:rPr lang="ru-RU" sz="2400" b="1" dirty="0"/>
              <a:t>«Серебряный» волонтер</a:t>
            </a:r>
            <a:r>
              <a:rPr lang="ru-RU" sz="2400" dirty="0"/>
              <a:t> </a:t>
            </a:r>
            <a:r>
              <a:rPr lang="ru-RU" sz="2400" b="1" dirty="0"/>
              <a:t>- наставник, партнер, друг»</a:t>
            </a:r>
            <a:r>
              <a:rPr lang="ru-RU" sz="2400" dirty="0"/>
              <a:t> является весьма эффективной, способствуя  преодолению замкнутости, одиночества. В выигрыше остаются все: добровольческая деятельность мотивирует «серебряных» волонтеров к социальной активности, реализует их внутренний потенциал, получатели социальных услуг имеют возможность повысить качество своей жизни, сотрудники – получают надежных помощников, для которых работа и досуг становятся единым целым.</a:t>
            </a:r>
          </a:p>
        </p:txBody>
      </p:sp>
    </p:spTree>
    <p:extLst>
      <p:ext uri="{BB962C8B-B14F-4D97-AF65-F5344CB8AC3E}">
        <p14:creationId xmlns:p14="http://schemas.microsoft.com/office/powerpoint/2010/main" val="166211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4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179" y="620688"/>
            <a:ext cx="84420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cs typeface="Times New Roman" pitchFamily="18" charset="0"/>
              </a:rPr>
              <a:t>Волонтерская </a:t>
            </a:r>
            <a:r>
              <a:rPr lang="ru-RU" sz="2400" b="1" dirty="0" smtClean="0">
                <a:cs typeface="Times New Roman" pitchFamily="18" charset="0"/>
              </a:rPr>
              <a:t>деятельность</a:t>
            </a:r>
            <a:r>
              <a:rPr lang="ru-RU" sz="2400" dirty="0" smtClean="0">
                <a:cs typeface="Times New Roman" pitchFamily="18" charset="0"/>
              </a:rPr>
              <a:t> - </a:t>
            </a:r>
            <a:r>
              <a:rPr lang="ru-RU" sz="2400" dirty="0">
                <a:cs typeface="Times New Roman" pitchFamily="18" charset="0"/>
              </a:rPr>
              <a:t>это деятельность осуществляемая добровольно на благо общества и решение социальных задач на основе свободного волеизъявления, без намерения извлечь финансовую </a:t>
            </a:r>
            <a:r>
              <a:rPr lang="ru-RU" sz="2400" dirty="0" smtClean="0">
                <a:cs typeface="Times New Roman" pitchFamily="18" charset="0"/>
              </a:rPr>
              <a:t>выгоду.</a:t>
            </a:r>
          </a:p>
          <a:p>
            <a:pPr algn="just"/>
            <a:r>
              <a:rPr lang="ru-RU" sz="2400" dirty="0">
                <a:cs typeface="Times New Roman" pitchFamily="18" charset="0"/>
              </a:rPr>
              <a:t/>
            </a:r>
            <a:br>
              <a:rPr lang="ru-RU" sz="2400" dirty="0">
                <a:cs typeface="Times New Roman" pitchFamily="18" charset="0"/>
              </a:rPr>
            </a:br>
            <a:r>
              <a:rPr lang="ru-RU" sz="2400" dirty="0">
                <a:cs typeface="Times New Roman" pitchFamily="18" charset="0"/>
              </a:rPr>
              <a:t/>
            </a:r>
            <a:br>
              <a:rPr lang="ru-RU" sz="2400" dirty="0">
                <a:cs typeface="Times New Roman" pitchFamily="18" charset="0"/>
              </a:rPr>
            </a:br>
            <a:r>
              <a:rPr lang="ru-RU" sz="2400" b="1" dirty="0">
                <a:cs typeface="Times New Roman" pitchFamily="18" charset="0"/>
              </a:rPr>
              <a:t>Волонтер</a:t>
            </a:r>
            <a:r>
              <a:rPr lang="ru-RU" sz="2400" dirty="0">
                <a:cs typeface="Times New Roman" pitchFamily="18" charset="0"/>
              </a:rPr>
              <a:t> – это гражданин, который на добровольной основе участвует в организации и проведении волонтерской деятельности без расчета на денежное </a:t>
            </a:r>
            <a:r>
              <a:rPr lang="ru-RU" sz="2400" dirty="0" smtClean="0">
                <a:cs typeface="Times New Roman" pitchFamily="18" charset="0"/>
              </a:rPr>
              <a:t>вознаграждение.</a:t>
            </a:r>
          </a:p>
          <a:p>
            <a:pPr algn="just"/>
            <a:r>
              <a:rPr lang="ru-RU" sz="2400" dirty="0">
                <a:cs typeface="Times New Roman" pitchFamily="18" charset="0"/>
              </a:rPr>
              <a:t/>
            </a:r>
            <a:br>
              <a:rPr lang="ru-RU" sz="2400" dirty="0">
                <a:cs typeface="Times New Roman" pitchFamily="18" charset="0"/>
              </a:rPr>
            </a:br>
            <a:r>
              <a:rPr lang="ru-RU" sz="2400" dirty="0">
                <a:cs typeface="Times New Roman" pitchFamily="18" charset="0"/>
              </a:rPr>
              <a:t/>
            </a:r>
            <a:br>
              <a:rPr lang="ru-RU" sz="2400" dirty="0">
                <a:cs typeface="Times New Roman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7176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179" y="620688"/>
            <a:ext cx="84420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cs typeface="Calibri" pitchFamily="34" charset="0"/>
              </a:rPr>
              <a:t>Волонтеры серебряного возраста </a:t>
            </a:r>
            <a:r>
              <a:rPr lang="ru-RU" sz="2400" dirty="0">
                <a:cs typeface="Calibri" pitchFamily="34" charset="0"/>
              </a:rPr>
              <a:t>– это граждане в возрасте от 55 лет и старше, добровольно и безвозмездно участвующие в деятельности, направленной на решение актуальных социальных, культурных, экономических и других проблем, возникших в обществе.</a:t>
            </a:r>
          </a:p>
        </p:txBody>
      </p:sp>
      <p:pic>
        <p:nvPicPr>
          <p:cNvPr id="5122" name="Picture 2" descr="C:\Users\User39\Desktop\волонтеры\im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7"/>
          <a:stretch/>
        </p:blipFill>
        <p:spPr bwMode="auto">
          <a:xfrm>
            <a:off x="1843159" y="2780928"/>
            <a:ext cx="5456092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53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527884" y="2993476"/>
            <a:ext cx="2016224" cy="18722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79252" y="3573016"/>
            <a:ext cx="1655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Зачем?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4857" y="5589240"/>
            <a:ext cx="45720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sz="2800" b="1" dirty="0" smtClean="0">
                <a:ea typeface="Calibri"/>
                <a:cs typeface="Times New Roman"/>
              </a:rPr>
              <a:t>Улучшение </a:t>
            </a:r>
            <a:r>
              <a:rPr lang="ru-RU" sz="2800" b="1" dirty="0">
                <a:ea typeface="Calibri"/>
                <a:cs typeface="Times New Roman"/>
              </a:rPr>
              <a:t>качества </a:t>
            </a:r>
            <a:r>
              <a:rPr lang="ru-RU" sz="2800" b="1" dirty="0" smtClean="0">
                <a:ea typeface="Calibri"/>
                <a:cs typeface="Times New Roman"/>
              </a:rPr>
              <a:t>жизни </a:t>
            </a:r>
            <a:endParaRPr lang="ru-RU" sz="2800" b="1" dirty="0">
              <a:ea typeface="Calibri"/>
              <a:cs typeface="Times New Roman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09328" y="347482"/>
            <a:ext cx="1800200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660232" y="2492896"/>
            <a:ext cx="1800200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09328" y="2482732"/>
            <a:ext cx="1800200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634442" y="347482"/>
            <a:ext cx="1800200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60232" y="347482"/>
            <a:ext cx="1800200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10934" y="980728"/>
            <a:ext cx="189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a typeface="Calibri"/>
                <a:cs typeface="Times New Roman"/>
              </a:rPr>
              <a:t>Самореализация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0" y="90872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a typeface="Calibri"/>
                <a:cs typeface="Times New Roman"/>
              </a:rPr>
              <a:t>Раскрытие </a:t>
            </a:r>
            <a:r>
              <a:rPr lang="ru-RU" dirty="0">
                <a:ea typeface="Calibri"/>
                <a:cs typeface="Times New Roman"/>
              </a:rPr>
              <a:t>потенциала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12260" y="9807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a typeface="Calibri"/>
                <a:cs typeface="Times New Roman"/>
              </a:rPr>
              <a:t>Поддержка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912260" y="310583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a typeface="Calibri"/>
                <a:cs typeface="Times New Roman"/>
              </a:rPr>
              <a:t>Уважение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17" name="Левая фигурная скобка 16"/>
          <p:cNvSpPr/>
          <p:nvPr/>
        </p:nvSpPr>
        <p:spPr>
          <a:xfrm rot="16200000">
            <a:off x="4392349" y="1888602"/>
            <a:ext cx="337015" cy="697216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99706" y="3097858"/>
            <a:ext cx="14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Уверенность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stCxn id="4" idx="0"/>
          </p:cNvCxnSpPr>
          <p:nvPr/>
        </p:nvCxnSpPr>
        <p:spPr>
          <a:xfrm flipH="1" flipV="1">
            <a:off x="4534542" y="2204864"/>
            <a:ext cx="1454" cy="788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7"/>
          </p:cNvCxnSpPr>
          <p:nvPr/>
        </p:nvCxnSpPr>
        <p:spPr>
          <a:xfrm flipV="1">
            <a:off x="5248839" y="1916832"/>
            <a:ext cx="1663421" cy="13508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1"/>
          </p:cNvCxnSpPr>
          <p:nvPr/>
        </p:nvCxnSpPr>
        <p:spPr>
          <a:xfrm flipH="1" flipV="1">
            <a:off x="2411760" y="1916832"/>
            <a:ext cx="1411393" cy="13508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4" idx="2"/>
          </p:cNvCxnSpPr>
          <p:nvPr/>
        </p:nvCxnSpPr>
        <p:spPr>
          <a:xfrm flipH="1" flipV="1">
            <a:off x="2609528" y="3717032"/>
            <a:ext cx="918356" cy="212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5544108" y="3573016"/>
            <a:ext cx="1044116" cy="356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29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/>
              <a:t>«Серебряный волонтер</a:t>
            </a:r>
            <a:r>
              <a:rPr lang="ru-RU" sz="2400" dirty="0"/>
              <a:t> -</a:t>
            </a:r>
            <a:r>
              <a:rPr lang="ru-RU" sz="2400" b="1" dirty="0"/>
              <a:t> наставник, партнер, друг»</a:t>
            </a:r>
            <a:r>
              <a:rPr lang="ru-RU" sz="2400" dirty="0"/>
              <a:t> </a:t>
            </a:r>
          </a:p>
          <a:p>
            <a:pPr algn="just" fontAlgn="base"/>
            <a:r>
              <a:rPr lang="ru-RU" sz="2400" dirty="0"/>
              <a:t> </a:t>
            </a:r>
          </a:p>
          <a:p>
            <a:pPr algn="just" fontAlgn="base"/>
            <a:r>
              <a:rPr lang="ru-RU" sz="2400" dirty="0"/>
              <a:t>Практика предполагает предоставление социальных услуг с привлечением серебряных волонтеров из числа людей старшего возраста, занимающих активную гражданскую позицию, имеющих ценный опыт и желание безвозмездно им поделиться.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42900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/>
              <a:t>Практика «Серебряный» волонтер</a:t>
            </a:r>
            <a:r>
              <a:rPr lang="ru-RU" sz="2400" dirty="0"/>
              <a:t> -</a:t>
            </a:r>
            <a:r>
              <a:rPr lang="ru-RU" sz="2400" b="1" dirty="0"/>
              <a:t> наставник, партнер, друг»</a:t>
            </a:r>
            <a:r>
              <a:rPr lang="ru-RU" sz="2400" dirty="0"/>
              <a:t> действует на базе КГБУ СО «КЦСОН «Краснотуранский» с  2015 года. Практика долгосрочная. </a:t>
            </a:r>
          </a:p>
        </p:txBody>
      </p:sp>
    </p:spTree>
    <p:extLst>
      <p:ext uri="{BB962C8B-B14F-4D97-AF65-F5344CB8AC3E}">
        <p14:creationId xmlns:p14="http://schemas.microsoft.com/office/powerpoint/2010/main" val="1777105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142" y="407899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Актуальность </a:t>
            </a:r>
            <a:r>
              <a:rPr lang="ru-RU" sz="2000" b="1" dirty="0" smtClean="0"/>
              <a:t>программы</a:t>
            </a:r>
          </a:p>
          <a:p>
            <a:pPr algn="ctr"/>
            <a:endParaRPr lang="ru-RU" sz="2000" dirty="0"/>
          </a:p>
          <a:p>
            <a:pPr algn="just" fontAlgn="base"/>
            <a:r>
              <a:rPr lang="ru-RU" sz="2000" dirty="0"/>
              <a:t>Изменение социального статуса пожилого человека, прежде всего, отрицательно влияет на психическое и эмоциональное состояние, снижает адаптацию к изменениям окружающей среды. С течением времени меняется и сам образ жизни, распорядок дня, круг общения значительно сужается, увеличивается объем свободного времени, требующий заполнения его полезной, содержательной деятельностью.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142" y="2971089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/>
              <a:t>Потребности граждан пожилого возраста</a:t>
            </a:r>
            <a:r>
              <a:rPr lang="ru-RU" sz="2000" b="1" dirty="0" smtClean="0"/>
              <a:t>:</a:t>
            </a:r>
          </a:p>
          <a:p>
            <a:pPr fontAlgn="base"/>
            <a:endParaRPr lang="ru-RU" sz="2000" dirty="0"/>
          </a:p>
          <a:p>
            <a:pPr marL="342900" indent="-342900" fontAlgn="base">
              <a:buFont typeface="Arial" pitchFamily="34" charset="0"/>
              <a:buChar char="•"/>
            </a:pPr>
            <a:r>
              <a:rPr lang="ru-RU" sz="2000" dirty="0" smtClean="0"/>
              <a:t>потребность </a:t>
            </a:r>
            <a:r>
              <a:rPr lang="ru-RU" sz="2000" dirty="0"/>
              <a:t>в общении и социализации; 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ru-RU" sz="2000" dirty="0" smtClean="0"/>
              <a:t>стремление </a:t>
            </a:r>
            <a:r>
              <a:rPr lang="ru-RU" sz="2000" dirty="0"/>
              <a:t>быть полезным другим людям; 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ru-RU" sz="2000" dirty="0" smtClean="0"/>
              <a:t>потребность </a:t>
            </a:r>
            <a:r>
              <a:rPr lang="ru-RU" sz="2000" dirty="0"/>
              <a:t>найти применение своему богатому профессиональному и житейскому опыту. </a:t>
            </a:r>
          </a:p>
          <a:p>
            <a:pPr marL="342900" indent="-342900" fontAlgn="base">
              <a:buFont typeface="Arial" pitchFamily="34" charset="0"/>
              <a:buChar char="•"/>
            </a:pPr>
            <a:endParaRPr lang="ru-RU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85142" y="4886344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Удовлетворение этих основных потребностей пожилых людей является ключевым для их благополучия и улучшения качества их жизни, что в свою очередь и позволяет направление «серебряное» волонтерство. 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64763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48680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/>
              <a:t>Цель:</a:t>
            </a:r>
            <a:r>
              <a:rPr lang="ru-RU" sz="2400" dirty="0"/>
              <a:t> продление социальной активности граждан пожилого возраста посредством вовлечения в волонтерскую деятельность.</a:t>
            </a:r>
          </a:p>
          <a:p>
            <a:pPr algn="just" fontAlgn="base"/>
            <a:r>
              <a:rPr lang="ru-RU" sz="2400" dirty="0"/>
              <a:t> </a:t>
            </a:r>
          </a:p>
          <a:p>
            <a:pPr algn="just"/>
            <a:r>
              <a:rPr lang="ru-RU" sz="2400" b="1" dirty="0"/>
              <a:t>Задачи:</a:t>
            </a:r>
            <a:endParaRPr lang="ru-RU" sz="2400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/>
              <a:t>способствовать развитию «серебряного» добровольчества среди граждан старшего возраста;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/>
              <a:t>организовать системную и эффективную работу «серебряных» волонтёров по оказанию социальной помощи нуждающимся категориям населения Краснотуранского района;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/>
              <a:t> создать условия для самореализации граждан пожилого возраста с учетом их потребностей и интересов;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/>
              <a:t>осуществлять анализ эффективности деятельности волонтёров серебряного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1320866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1619672" y="332656"/>
            <a:ext cx="5832648" cy="12824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57347" y="350973"/>
            <a:ext cx="4824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«Серебряные» волонтеры для кого?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569615" y="1615072"/>
            <a:ext cx="1610495" cy="288032"/>
          </a:xfrm>
          <a:prstGeom prst="straightConnector1">
            <a:avLst/>
          </a:prstGeom>
          <a:ln w="63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939750" y="1615072"/>
            <a:ext cx="1629865" cy="288031"/>
          </a:xfrm>
          <a:prstGeom prst="straightConnector1">
            <a:avLst/>
          </a:prstGeom>
          <a:ln w="63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70" y="3717032"/>
            <a:ext cx="3430759" cy="244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804" y="1954425"/>
            <a:ext cx="80606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граждане пожилого возраста, в том числе инвалиды и их ближайшее окружение;</a:t>
            </a:r>
          </a:p>
          <a:p>
            <a:pPr marL="342900" indent="-342900" algn="just" fontAlgn="base">
              <a:buFont typeface="Arial" pitchFamily="34" charset="0"/>
              <a:buChar char="•"/>
            </a:pPr>
            <a:r>
              <a:rPr lang="ru-RU" sz="2000" dirty="0" smtClean="0"/>
              <a:t>дети </a:t>
            </a:r>
            <a:r>
              <a:rPr lang="ru-RU" sz="2000" dirty="0"/>
              <a:t>с ограниченными возможностями, в том числе дети-инвалиды;</a:t>
            </a:r>
          </a:p>
          <a:p>
            <a:pPr marL="342900" indent="-342900" algn="just" fontAlgn="base">
              <a:buFont typeface="Arial" pitchFamily="34" charset="0"/>
              <a:buChar char="•"/>
            </a:pPr>
            <a:r>
              <a:rPr lang="ru-RU" sz="2000" dirty="0" smtClean="0"/>
              <a:t>инвалиды </a:t>
            </a:r>
            <a:r>
              <a:rPr lang="ru-RU" sz="2000" dirty="0"/>
              <a:t>и граждане пожилого возраста с ментальными и когнитивными нарушениями.</a:t>
            </a:r>
          </a:p>
        </p:txBody>
      </p:sp>
      <p:pic>
        <p:nvPicPr>
          <p:cNvPr id="6146" name="Picture 2" descr="C:\Users\User39\Desktop\волонтеры\4bb8c696-9b6c-4137-b833-f3b711013c3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862" y="3585641"/>
            <a:ext cx="2335824" cy="3114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74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95536" y="116632"/>
            <a:ext cx="8352928" cy="13681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07276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Основные направления деятельности 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«серебряных</a:t>
            </a:r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» 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волонтеров</a:t>
            </a:r>
            <a:endParaRPr lang="ru-RU" sz="2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063" y="1700808"/>
            <a:ext cx="8459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itchFamily="34" charset="0"/>
              <a:buChar char="•"/>
            </a:pPr>
            <a:r>
              <a:rPr lang="ru-RU" sz="2400" b="1" dirty="0" smtClean="0"/>
              <a:t>«</a:t>
            </a:r>
            <a:r>
              <a:rPr lang="ru-RU" sz="2400" b="1" dirty="0"/>
              <a:t>Школа родственного ухода</a:t>
            </a:r>
            <a:r>
              <a:rPr lang="ru-RU" sz="2400" b="1" dirty="0" smtClean="0"/>
              <a:t>»: советы из личного опыта</a:t>
            </a:r>
            <a:endParaRPr lang="ru-RU" sz="2400" b="1" dirty="0"/>
          </a:p>
        </p:txBody>
      </p:sp>
      <p:pic>
        <p:nvPicPr>
          <p:cNvPr id="1026" name="Picture 2" descr="https://sun9-40.userapi.com/impg/35ky8CQTdsR3GUtp-GXl-GSJHOpUOa5plk1a6g/KBnRn5P-tYc.jpg?size=1200x1600&amp;quality=95&amp;sign=fa4024b3b80854ceb172ad6cd852b77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69" y="2348880"/>
            <a:ext cx="3095074" cy="4126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26.userapi.com/impg/YyoaBB7hjYdG0712G1g-VRn4m45kj1oEkWAdqQ/eiGZ1TqjE80.jpg?size=1200x1599&amp;quality=95&amp;sign=eaee1455be190eee9502a548471c603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09" y="2348880"/>
            <a:ext cx="3097009" cy="4126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3108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386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User39</cp:lastModifiedBy>
  <cp:revision>36</cp:revision>
  <dcterms:created xsi:type="dcterms:W3CDTF">2023-09-14T00:48:49Z</dcterms:created>
  <dcterms:modified xsi:type="dcterms:W3CDTF">2023-10-26T09:52:25Z</dcterms:modified>
</cp:coreProperties>
</file>