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67" r:id="rId3"/>
    <p:sldId id="268" r:id="rId4"/>
    <p:sldId id="259" r:id="rId5"/>
    <p:sldId id="261" r:id="rId6"/>
    <p:sldId id="269" r:id="rId7"/>
    <p:sldId id="270" r:id="rId8"/>
    <p:sldId id="271" r:id="rId9"/>
    <p:sldId id="260" r:id="rId10"/>
    <p:sldId id="262" r:id="rId11"/>
    <p:sldId id="272" r:id="rId12"/>
    <p:sldId id="263" r:id="rId13"/>
    <p:sldId id="264" r:id="rId14"/>
    <p:sldId id="273" r:id="rId15"/>
    <p:sldId id="274" r:id="rId16"/>
    <p:sldId id="275" r:id="rId17"/>
    <p:sldId id="276" r:id="rId18"/>
    <p:sldId id="277" r:id="rId19"/>
    <p:sldId id="278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699"/>
    <a:srgbClr val="003300"/>
    <a:srgbClr val="F73B3F"/>
    <a:srgbClr val="990000"/>
    <a:srgbClr val="CE042F"/>
    <a:srgbClr val="FE8A8A"/>
    <a:srgbClr val="FFC9D5"/>
    <a:srgbClr val="5ED3FC"/>
    <a:srgbClr val="ACF4FE"/>
    <a:srgbClr val="66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1980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A6EC9-4E66-48C9-8E63-0850B178A5E7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784EE-D6A3-497D-8626-18CDD1BB9E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2452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784EE-D6A3-497D-8626-18CDD1BB9E7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784EE-D6A3-497D-8626-18CDD1BB9E7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3762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784EE-D6A3-497D-8626-18CDD1BB9E7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784EE-D6A3-497D-8626-18CDD1BB9E70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784EE-D6A3-497D-8626-18CDD1BB9E70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A41A4-001D-4279-BE26-407D06BDF783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AE019-C31A-4ECE-8CCF-76FDA4F4C3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A41A4-001D-4279-BE26-407D06BDF783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AE019-C31A-4ECE-8CCF-76FDA4F4C3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A41A4-001D-4279-BE26-407D06BDF783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AE019-C31A-4ECE-8CCF-76FDA4F4C3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A41A4-001D-4279-BE26-407D06BDF783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AE019-C31A-4ECE-8CCF-76FDA4F4C3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A41A4-001D-4279-BE26-407D06BDF783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AE019-C31A-4ECE-8CCF-76FDA4F4C3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A41A4-001D-4279-BE26-407D06BDF783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AE019-C31A-4ECE-8CCF-76FDA4F4C3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A41A4-001D-4279-BE26-407D06BDF783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AE019-C31A-4ECE-8CCF-76FDA4F4C3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A41A4-001D-4279-BE26-407D06BDF783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AE019-C31A-4ECE-8CCF-76FDA4F4C3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A41A4-001D-4279-BE26-407D06BDF783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AE019-C31A-4ECE-8CCF-76FDA4F4C3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A41A4-001D-4279-BE26-407D06BDF783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AE019-C31A-4ECE-8CCF-76FDA4F4C3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A41A4-001D-4279-BE26-407D06BDF783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AE019-C31A-4ECE-8CCF-76FDA4F4C3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A41A4-001D-4279-BE26-407D06BDF783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AE019-C31A-4ECE-8CCF-76FDA4F4C3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webpulse.imgsmail.ru/imgpreview?key=pulse_cabinet-image-164356ae-ee64-4c02-8615-95c8ceb63946&amp;mb=webpuls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/>
          </a:blip>
          <a:srcRect/>
          <a:stretch>
            <a:fillRect/>
          </a:stretch>
        </p:blipFill>
        <p:spPr bwMode="auto">
          <a:xfrm rot="5400000">
            <a:off x="1011744" y="-1420500"/>
            <a:ext cx="6858002" cy="9699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7848" y="0"/>
            <a:ext cx="7308304" cy="4509120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6400" b="1" cap="all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hnschrift Condensed" pitchFamily="34" charset="0"/>
              </a:rPr>
              <a:t>Нейрографика</a:t>
            </a:r>
            <a:r>
              <a:rPr lang="ru-RU" sz="6400" b="1" cap="all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hnschrift Condensed" pitchFamily="34" charset="0"/>
              </a:rPr>
              <a:t>.</a:t>
            </a:r>
            <a:br>
              <a:rPr lang="ru-RU" sz="6400" b="1" cap="all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hnschrift Condensed" pitchFamily="34" charset="0"/>
              </a:rPr>
            </a:br>
            <a:r>
              <a:rPr lang="ru-RU" sz="6400" b="1" cap="all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hnschrift Condensed" pitchFamily="34" charset="0"/>
              </a:rPr>
              <a:t>Изменение себя через рисунок.</a:t>
            </a:r>
            <a:r>
              <a:rPr lang="ru-RU" sz="6400" b="1" i="1" cap="all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hnschrift Condensed" pitchFamily="34" charset="0"/>
              </a:rPr>
              <a:t/>
            </a:r>
            <a:br>
              <a:rPr lang="ru-RU" sz="6400" b="1" i="1" cap="all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hnschrift Condensed" pitchFamily="34" charset="0"/>
              </a:rPr>
            </a:br>
            <a:endParaRPr lang="ru-RU" sz="6400" b="1" i="1" cap="all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ahnschrift Condensed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508104" y="5589240"/>
            <a:ext cx="3635896" cy="126876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Психолог службы социализации и реабилитации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Бронникова Дарья Ивановна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32" name="Picture 8" descr="https://i.pinimg.com/originals/d1/3b/7e/d13b7e1710dbe734cb7bd52a662288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212976"/>
            <a:ext cx="4824536" cy="3428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94222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ebpulse.imgsmail.ru/imgpreview?key=pulse_cabinet-image-164356ae-ee64-4c02-8615-95c8ceb63946&amp;mb=webpuls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/>
          </a:blip>
          <a:srcRect/>
          <a:stretch>
            <a:fillRect/>
          </a:stretch>
        </p:blipFill>
        <p:spPr bwMode="auto">
          <a:xfrm>
            <a:off x="-2916832" y="-1683568"/>
            <a:ext cx="5220072" cy="738254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Как происходят изменения с помощью </a:t>
            </a:r>
            <a:r>
              <a:rPr lang="ru-RU" sz="3200" b="1" dirty="0" err="1" smtClean="0">
                <a:solidFill>
                  <a:srgbClr val="FF0000"/>
                </a:solidFill>
              </a:rPr>
              <a:t>Нейрографики</a:t>
            </a:r>
            <a:r>
              <a:rPr lang="ru-RU" sz="3200" b="1" dirty="0" smtClean="0">
                <a:solidFill>
                  <a:srgbClr val="FF0000"/>
                </a:solidFill>
              </a:rPr>
              <a:t>?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1428736"/>
            <a:ext cx="8641530" cy="500066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Мы находим неожиданные решения для своих проблем, потому</a:t>
            </a:r>
          </a:p>
          <a:p>
            <a:pPr>
              <a:buNone/>
            </a:pPr>
            <a:r>
              <a:rPr lang="ru-RU" dirty="0" smtClean="0"/>
              <a:t>что просто наконец-то разрешаем себе услышать свой внутренний</a:t>
            </a:r>
          </a:p>
          <a:p>
            <a:pPr>
              <a:buNone/>
            </a:pPr>
            <a:r>
              <a:rPr lang="ru-RU" dirty="0" smtClean="0"/>
              <a:t>голос.</a:t>
            </a:r>
          </a:p>
          <a:p>
            <a:r>
              <a:rPr lang="ru-RU" dirty="0" smtClean="0"/>
              <a:t>Снимаются блоки и зажимы, открываются нужные двери.</a:t>
            </a:r>
          </a:p>
          <a:p>
            <a:endParaRPr lang="ru-RU" dirty="0" smtClean="0"/>
          </a:p>
          <a:p>
            <a:r>
              <a:rPr lang="ru-RU" dirty="0" smtClean="0"/>
              <a:t>Рисунок дает вам дополнительные ресурсы и энергию. Как и за</a:t>
            </a:r>
          </a:p>
          <a:p>
            <a:pPr>
              <a:buNone/>
            </a:pPr>
            <a:r>
              <a:rPr lang="ru-RU" dirty="0" smtClean="0"/>
              <a:t>счет чего - это уже отдельная тема.</a:t>
            </a:r>
          </a:p>
          <a:p>
            <a:endParaRPr lang="ru-RU" dirty="0" smtClean="0"/>
          </a:p>
          <a:p>
            <a:r>
              <a:rPr lang="ru-RU" dirty="0" smtClean="0"/>
              <a:t>Вся магия в особенностях </a:t>
            </a:r>
          </a:p>
          <a:p>
            <a:pPr>
              <a:buNone/>
            </a:pPr>
            <a:r>
              <a:rPr lang="ru-RU" dirty="0" smtClean="0"/>
              <a:t>функционирования нашего </a:t>
            </a:r>
          </a:p>
          <a:p>
            <a:pPr>
              <a:buNone/>
            </a:pPr>
            <a:r>
              <a:rPr lang="ru-RU" dirty="0" smtClean="0"/>
              <a:t>мозга. </a:t>
            </a:r>
            <a:r>
              <a:rPr lang="ru-RU" dirty="0" err="1" smtClean="0"/>
              <a:t>Нейрографика</a:t>
            </a:r>
            <a:r>
              <a:rPr lang="ru-RU" dirty="0" smtClean="0"/>
              <a:t> – это просто </a:t>
            </a:r>
          </a:p>
          <a:p>
            <a:pPr>
              <a:buNone/>
            </a:pPr>
            <a:r>
              <a:rPr lang="ru-RU" dirty="0" smtClean="0"/>
              <a:t>ключик, открывающий потаенный </a:t>
            </a:r>
          </a:p>
          <a:p>
            <a:pPr>
              <a:buNone/>
            </a:pPr>
            <a:r>
              <a:rPr lang="ru-RU" dirty="0" smtClean="0"/>
              <a:t>вход в глубины вашего подсознания,</a:t>
            </a:r>
          </a:p>
          <a:p>
            <a:pPr>
              <a:buNone/>
            </a:pPr>
            <a:r>
              <a:rPr lang="ru-RU" dirty="0" smtClean="0"/>
              <a:t>где </a:t>
            </a:r>
            <a:r>
              <a:rPr lang="ru-RU" dirty="0" smtClean="0"/>
              <a:t>есть ответы на все вопросы.</a:t>
            </a:r>
          </a:p>
          <a:p>
            <a:endParaRPr lang="ru-RU" dirty="0"/>
          </a:p>
        </p:txBody>
      </p:sp>
      <p:pic>
        <p:nvPicPr>
          <p:cNvPr id="11266" name="Picture 2" descr="Что такое нейрографика и почему она может изменить жизнь к лучшем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571876"/>
            <a:ext cx="3827455" cy="26911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9621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webpulse.imgsmail.ru/imgpreview?key=pulse_cabinet-image-164356ae-ee64-4c02-8615-95c8ceb63946&amp;mb=webpuls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/>
          </a:blip>
          <a:srcRect/>
          <a:stretch>
            <a:fillRect/>
          </a:stretch>
        </p:blipFill>
        <p:spPr bwMode="auto">
          <a:xfrm>
            <a:off x="3923928" y="-305515"/>
            <a:ext cx="5220072" cy="738254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Нейрографика</a:t>
            </a:r>
            <a:r>
              <a:rPr lang="ru-RU" b="1" dirty="0" smtClean="0"/>
              <a:t> – это инструмент </a:t>
            </a:r>
            <a:r>
              <a:rPr lang="ru-RU" b="1" dirty="0" smtClean="0"/>
              <a:t>решения </a:t>
            </a:r>
            <a:r>
              <a:rPr lang="ru-RU" b="1" dirty="0" smtClean="0"/>
              <a:t>психологических задач графическим способом.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  <a:latin typeface="Gilroy"/>
              </a:rPr>
              <a:t>10 принципов </a:t>
            </a:r>
            <a:r>
              <a:rPr lang="ru-RU" b="1" dirty="0" err="1" smtClean="0">
                <a:solidFill>
                  <a:srgbClr val="FF0000"/>
                </a:solidFill>
                <a:latin typeface="Gilroy"/>
              </a:rPr>
              <a:t>нейрографики</a:t>
            </a:r>
            <a:r>
              <a:rPr lang="ru-RU" b="1" dirty="0" smtClean="0">
                <a:solidFill>
                  <a:srgbClr val="FF0000"/>
                </a:solidFill>
                <a:latin typeface="Gilroy"/>
              </a:rPr>
              <a:t>:</a:t>
            </a:r>
          </a:p>
          <a:p>
            <a:pPr marL="532638" indent="-514350">
              <a:buAutoNum type="arabicPeriod"/>
            </a:pPr>
            <a:r>
              <a:rPr lang="ru-RU" dirty="0" smtClean="0">
                <a:latin typeface="Gilroy"/>
              </a:rPr>
              <a:t>Образ интегрирует смыслы;</a:t>
            </a:r>
          </a:p>
          <a:p>
            <a:pPr marL="532638" indent="-514350">
              <a:buAutoNum type="arabicPeriod"/>
            </a:pPr>
            <a:r>
              <a:rPr lang="ru-RU" dirty="0" smtClean="0">
                <a:latin typeface="Gilroy"/>
              </a:rPr>
              <a:t> Смыслы концентрируют состояния;</a:t>
            </a:r>
          </a:p>
          <a:p>
            <a:pPr marL="532638" indent="-514350">
              <a:buAutoNum type="arabicPeriod"/>
            </a:pPr>
            <a:r>
              <a:rPr lang="ru-RU" dirty="0" smtClean="0">
                <a:latin typeface="Gilroy"/>
              </a:rPr>
              <a:t>Проблема всегда порождение разума;</a:t>
            </a:r>
          </a:p>
          <a:p>
            <a:pPr marL="532638" indent="-514350">
              <a:buAutoNum type="arabicPeriod"/>
            </a:pPr>
            <a:r>
              <a:rPr lang="ru-RU" dirty="0" smtClean="0">
                <a:latin typeface="Gilroy"/>
              </a:rPr>
              <a:t>Решение обладает качеством бионики;</a:t>
            </a:r>
          </a:p>
          <a:p>
            <a:pPr marL="532638" indent="-514350">
              <a:buAutoNum type="arabicPeriod"/>
            </a:pPr>
            <a:r>
              <a:rPr lang="ru-RU" dirty="0" smtClean="0">
                <a:latin typeface="Gilroy"/>
              </a:rPr>
              <a:t>Гармония ведет к удовлетворению;</a:t>
            </a:r>
          </a:p>
          <a:p>
            <a:pPr marL="532638" indent="-514350">
              <a:buFont typeface="+mj-lt"/>
              <a:buAutoNum type="arabicPeriod"/>
            </a:pPr>
            <a:r>
              <a:rPr lang="ru-RU" dirty="0" smtClean="0">
                <a:latin typeface="Gilroy"/>
              </a:rPr>
              <a:t>Вселенная умещается на острие карандаша мастера;</a:t>
            </a:r>
          </a:p>
          <a:p>
            <a:pPr marL="532638" indent="-514350">
              <a:buFont typeface="+mj-lt"/>
              <a:buAutoNum type="arabicPeriod"/>
            </a:pPr>
            <a:r>
              <a:rPr lang="ru-RU" dirty="0" smtClean="0">
                <a:latin typeface="Gilroy"/>
              </a:rPr>
              <a:t>Любая задача имеет графическое решение;</a:t>
            </a:r>
          </a:p>
          <a:p>
            <a:pPr marL="532638" indent="-514350">
              <a:buFont typeface="+mj-lt"/>
              <a:buAutoNum type="arabicPeriod"/>
            </a:pPr>
            <a:r>
              <a:rPr lang="ru-RU" dirty="0" smtClean="0">
                <a:latin typeface="Gilroy"/>
              </a:rPr>
              <a:t>Плоскость рисунка не имеет границ;</a:t>
            </a:r>
          </a:p>
          <a:p>
            <a:pPr marL="532638" indent="-514350">
              <a:buFont typeface="+mj-lt"/>
              <a:buAutoNum type="arabicPeriod"/>
            </a:pPr>
            <a:r>
              <a:rPr lang="ru-RU" dirty="0" smtClean="0">
                <a:latin typeface="Gilroy"/>
              </a:rPr>
              <a:t>Мир состоит из фигур и линий;</a:t>
            </a:r>
          </a:p>
          <a:p>
            <a:pPr marL="532638" indent="-514350">
              <a:buFont typeface="+mj-lt"/>
              <a:buAutoNum type="arabicPeriod"/>
            </a:pPr>
            <a:r>
              <a:rPr lang="ru-RU" dirty="0" smtClean="0">
                <a:latin typeface="Gilroy"/>
              </a:rPr>
              <a:t>Рисовать просто.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ebpulse.imgsmail.ru/imgpreview?key=pulse_cabinet-image-164356ae-ee64-4c02-8615-95c8ceb63946&amp;mb=webpuls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/>
          </a:blip>
          <a:srcRect/>
          <a:stretch>
            <a:fillRect/>
          </a:stretch>
        </p:blipFill>
        <p:spPr bwMode="auto">
          <a:xfrm>
            <a:off x="-2916832" y="-1683568"/>
            <a:ext cx="5220072" cy="7382541"/>
          </a:xfrm>
          <a:prstGeom prst="rect">
            <a:avLst/>
          </a:prstGeom>
          <a:noFill/>
        </p:spPr>
      </p:pic>
      <p:pic>
        <p:nvPicPr>
          <p:cNvPr id="6" name="Рисунок 5" descr="женской силы и здоровь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800731" y="3628633"/>
            <a:ext cx="3328223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84976" cy="850106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Алгоритмы в </a:t>
            </a:r>
            <a:r>
              <a:rPr lang="ru-RU" sz="3600" b="1" i="1" dirty="0" err="1" smtClean="0">
                <a:solidFill>
                  <a:srgbClr val="C00000"/>
                </a:solidFill>
              </a:rPr>
              <a:t>Нейрографике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764704"/>
            <a:ext cx="8229600" cy="4761367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 </a:t>
            </a:r>
            <a:r>
              <a:rPr lang="ru-RU" sz="2400" dirty="0" err="1" smtClean="0"/>
              <a:t>Нейрографике</a:t>
            </a:r>
            <a:r>
              <a:rPr lang="ru-RU" sz="2400" dirty="0" smtClean="0"/>
              <a:t> </a:t>
            </a:r>
            <a:r>
              <a:rPr lang="ru-RU" sz="2400" dirty="0" smtClean="0"/>
              <a:t>существует множество алгоритмов , с помощью которых можно работать как в групповом формате, так и в индивидуальном</a:t>
            </a:r>
            <a:r>
              <a:rPr lang="ru-RU" sz="2400" dirty="0" smtClean="0"/>
              <a:t>.</a:t>
            </a:r>
          </a:p>
          <a:p>
            <a:r>
              <a:rPr lang="ru-RU" sz="2000" dirty="0" smtClean="0"/>
              <a:t>АСО (алгоритм снятия ограничений);</a:t>
            </a:r>
          </a:p>
          <a:p>
            <a:r>
              <a:rPr lang="ru-RU" sz="2000" dirty="0" smtClean="0"/>
              <a:t>АВН (алгоритм выявления намерений);</a:t>
            </a:r>
            <a:endParaRPr lang="ru-RU" sz="2000" dirty="0" smtClean="0"/>
          </a:p>
          <a:p>
            <a:r>
              <a:rPr lang="ru-RU" sz="2000" dirty="0" err="1" smtClean="0"/>
              <a:t>НейроДрево</a:t>
            </a:r>
            <a:r>
              <a:rPr lang="ru-RU" sz="2000" dirty="0" smtClean="0"/>
              <a:t>;</a:t>
            </a:r>
            <a:endParaRPr lang="ru-RU" sz="2000" dirty="0" smtClean="0"/>
          </a:p>
          <a:p>
            <a:r>
              <a:rPr lang="ru-RU" sz="2000" dirty="0" err="1" smtClean="0"/>
              <a:t>НейроМандала</a:t>
            </a:r>
            <a:r>
              <a:rPr lang="ru-RU" sz="2000" dirty="0" smtClean="0"/>
              <a:t>;</a:t>
            </a:r>
            <a:endParaRPr lang="ru-RU" sz="2000" dirty="0" smtClean="0"/>
          </a:p>
          <a:p>
            <a:r>
              <a:rPr lang="ru-RU" sz="2000" dirty="0" err="1" smtClean="0"/>
              <a:t>НейроЛотос</a:t>
            </a:r>
            <a:r>
              <a:rPr lang="ru-RU" sz="2000" dirty="0" smtClean="0"/>
              <a:t>;</a:t>
            </a:r>
            <a:endParaRPr lang="ru-RU" sz="2000" dirty="0" smtClean="0"/>
          </a:p>
          <a:p>
            <a:r>
              <a:rPr lang="ru-RU" sz="2000" dirty="0" err="1" smtClean="0"/>
              <a:t>НейроДождь</a:t>
            </a:r>
            <a:r>
              <a:rPr lang="ru-RU" sz="2000" dirty="0" smtClean="0"/>
              <a:t>;</a:t>
            </a:r>
            <a:endParaRPr lang="ru-RU" sz="2000" dirty="0" smtClean="0"/>
          </a:p>
          <a:p>
            <a:r>
              <a:rPr lang="ru-RU" sz="2000" dirty="0" smtClean="0"/>
              <a:t>И многие другие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42" name="Picture 2" descr="https://sun9-61.userapi.com/sU_UvxX8PKFzvml-7z_0rgroMXeNgyi9hycxHQ/qj5ZFLa-yR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72194" y="4196382"/>
            <a:ext cx="1911250" cy="2684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https://sun9-34.userapi.com/c856136/v856136646/90/s1ZGxDgVRk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2357430"/>
            <a:ext cx="2857520" cy="4169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5723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webpulse.imgsmail.ru/imgpreview?key=pulse_cabinet-image-164356ae-ee64-4c02-8615-95c8ceb63946&amp;mb=webpuls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/>
          </a:blip>
          <a:srcRect/>
          <a:stretch>
            <a:fillRect/>
          </a:stretch>
        </p:blipFill>
        <p:spPr bwMode="auto">
          <a:xfrm>
            <a:off x="-2916832" y="-1683568"/>
            <a:ext cx="5220072" cy="738254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i="1" dirty="0" err="1" smtClean="0">
                <a:solidFill>
                  <a:srgbClr val="C00000"/>
                </a:solidFill>
              </a:rPr>
              <a:t>Нейрографика</a:t>
            </a:r>
            <a:endParaRPr lang="ru-RU" sz="4000" b="1" i="1" dirty="0">
              <a:solidFill>
                <a:srgbClr val="CE042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44" y="1142984"/>
            <a:ext cx="8858280" cy="518457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Позволяет создать образ здоровья, успеха, силы, себя, своих качеств, коммуникации.</a:t>
            </a:r>
          </a:p>
          <a:p>
            <a:r>
              <a:rPr lang="ru-RU" sz="2400" dirty="0" smtClean="0"/>
              <a:t>Помогает снять внутренние и иногда глубоко спрятанные ограничения любого типа (в отношениях, в работе, в различных практиках)</a:t>
            </a:r>
          </a:p>
          <a:p>
            <a:r>
              <a:rPr lang="ru-RU" sz="2400" dirty="0" smtClean="0"/>
              <a:t>Интересная возможность формировать свое будущее, календарь событий и их наполненности.</a:t>
            </a:r>
          </a:p>
          <a:p>
            <a:pPr>
              <a:buNone/>
            </a:pPr>
            <a:endParaRPr lang="ru-RU" b="1" dirty="0">
              <a:solidFill>
                <a:srgbClr val="006699"/>
              </a:solidFill>
            </a:endParaRPr>
          </a:p>
        </p:txBody>
      </p:sp>
      <p:pic>
        <p:nvPicPr>
          <p:cNvPr id="5" name="Рисунок 4" descr="сл.К после супервизи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36983" y="3789040"/>
            <a:ext cx="2899513" cy="2098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ав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4581128"/>
            <a:ext cx="3002447" cy="2002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2" name="Picture 2" descr="https://avatars.dzeninfra.ru/get-zen_doc/3957194/pub_5fa0cd8e01bdcc4833ee54e1_5fa0d06649e00863ebee2a4e/scale_1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149080"/>
            <a:ext cx="2520280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64069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ebpulse.imgsmail.ru/imgpreview?key=pulse_cabinet-image-164356ae-ee64-4c02-8615-95c8ceb63946&amp;mb=webpuls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/>
          </a:blip>
          <a:srcRect/>
          <a:stretch>
            <a:fillRect/>
          </a:stretch>
        </p:blipFill>
        <p:spPr bwMode="auto">
          <a:xfrm>
            <a:off x="0" y="-524541"/>
            <a:ext cx="5220072" cy="7382541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76672"/>
            <a:ext cx="8748464" cy="712879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АЛГОРИТМ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2400" b="1" dirty="0"/>
              <a:t>1 Шаг. Актуализация </a:t>
            </a:r>
            <a:r>
              <a:rPr lang="ru-RU" sz="2400" b="1" dirty="0" smtClean="0"/>
              <a:t>темы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А) С чем вы хотите поработать? Масштаб задачи не имеет значения. Например: здоровье в целом, </a:t>
            </a:r>
            <a:r>
              <a:rPr lang="ru-RU" sz="2400" dirty="0" smtClean="0"/>
              <a:t>мои </a:t>
            </a:r>
            <a:r>
              <a:rPr lang="ru-RU" sz="2400" dirty="0"/>
              <a:t>взаимоотношения вообще, мои взаимоотношения с мамой, мой вчерашний разговор с </a:t>
            </a:r>
            <a:r>
              <a:rPr lang="ru-RU" sz="2400" dirty="0" smtClean="0"/>
              <a:t>соседом</a:t>
            </a:r>
            <a:r>
              <a:rPr lang="ru-RU" sz="2400" dirty="0"/>
              <a:t>, </a:t>
            </a:r>
            <a:r>
              <a:rPr lang="ru-RU" sz="2400" dirty="0" smtClean="0"/>
              <a:t>другом, </a:t>
            </a:r>
            <a:r>
              <a:rPr lang="ru-RU" sz="2400" dirty="0"/>
              <a:t>будущее вообще, один день, один эпизод и т.д. и т.п. 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Б) Так же на данном шаге алгоритма важно некоторое напряжение - это количество эмоций, которое в этой теме заряжено. Напряжение для человека – это разница между тем, что есть, и желаемым. Нужно с помощью дыхания и сосредоточенности на теме собрать всю эту энергию напряжения.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Picture 4" descr="https://i.pinimg.com/originals/e2/34/14/e234140d01eeed256269c8c5c0f7dd8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188640"/>
            <a:ext cx="1656184" cy="1656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599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ebpulse.imgsmail.ru/imgpreview?key=pulse_cabinet-image-164356ae-ee64-4c02-8615-95c8ceb63946&amp;mb=webpuls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/>
          </a:blip>
          <a:srcRect/>
          <a:stretch>
            <a:fillRect/>
          </a:stretch>
        </p:blipFill>
        <p:spPr bwMode="auto">
          <a:xfrm>
            <a:off x="0" y="-524541"/>
            <a:ext cx="5220072" cy="7382541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>
                <a:solidFill>
                  <a:srgbClr val="FF0000"/>
                </a:solidFill>
              </a:rPr>
              <a:t>2 </a:t>
            </a:r>
            <a:r>
              <a:rPr lang="ru-RU" sz="4800" b="1" dirty="0" smtClean="0">
                <a:solidFill>
                  <a:srgbClr val="FF0000"/>
                </a:solidFill>
              </a:rPr>
              <a:t>Шаг</a:t>
            </a:r>
          </a:p>
          <a:p>
            <a:pPr>
              <a:buNone/>
            </a:pPr>
            <a:r>
              <a:rPr lang="ru-RU" sz="2800" dirty="0" smtClean="0"/>
              <a:t>Выплёскивание </a:t>
            </a:r>
            <a:r>
              <a:rPr lang="ru-RU" sz="2800" dirty="0"/>
              <a:t>напряжения на весь </a:t>
            </a:r>
            <a:r>
              <a:rPr lang="ru-RU" sz="2800" dirty="0" smtClean="0"/>
              <a:t>лист</a:t>
            </a:r>
          </a:p>
          <a:p>
            <a:pPr>
              <a:buNone/>
            </a:pPr>
            <a:r>
              <a:rPr lang="ru-RU" sz="2800" dirty="0" smtClean="0"/>
              <a:t>бумаги</a:t>
            </a:r>
            <a:r>
              <a:rPr lang="ru-RU" sz="2800" dirty="0"/>
              <a:t>. 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Резко</a:t>
            </a:r>
            <a:r>
              <a:rPr lang="ru-RU" sz="2800" dirty="0"/>
              <a:t>! Много! На весь лист линиями! 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Объявить </a:t>
            </a:r>
            <a:r>
              <a:rPr lang="ru-RU" sz="2800" dirty="0"/>
              <a:t>миру, что вы есть! 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Каждая </a:t>
            </a:r>
            <a:r>
              <a:rPr lang="ru-RU" sz="2800" dirty="0"/>
              <a:t>такая работа с линиями </a:t>
            </a:r>
            <a:r>
              <a:rPr lang="ru-RU" sz="2800" dirty="0" smtClean="0"/>
              <a:t>– это</a:t>
            </a:r>
          </a:p>
          <a:p>
            <a:pPr>
              <a:buNone/>
            </a:pPr>
            <a:r>
              <a:rPr lang="ru-RU" sz="2800" dirty="0" smtClean="0"/>
              <a:t>закладка </a:t>
            </a:r>
            <a:r>
              <a:rPr lang="ru-RU" sz="2800" dirty="0"/>
              <a:t>нейронных связей, участков цепей мозга. 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Сама </a:t>
            </a:r>
            <a:r>
              <a:rPr lang="ru-RU" sz="2800" dirty="0"/>
              <a:t>линия организует связи.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Picture 4" descr="https://i.pinimg.com/originals/e2/34/14/e234140d01eeed256269c8c5c0f7dd8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188640"/>
            <a:ext cx="1656184" cy="1656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2256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ebpulse.imgsmail.ru/imgpreview?key=pulse_cabinet-image-164356ae-ee64-4c02-8615-95c8ceb63946&amp;mb=webpuls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/>
          </a:blip>
          <a:srcRect/>
          <a:stretch>
            <a:fillRect/>
          </a:stretch>
        </p:blipFill>
        <p:spPr bwMode="auto">
          <a:xfrm>
            <a:off x="0" y="-524541"/>
            <a:ext cx="5220072" cy="7382541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85801"/>
            <a:ext cx="8568952" cy="5457843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sz="5200" b="1" dirty="0">
                <a:solidFill>
                  <a:srgbClr val="FF0000"/>
                </a:solidFill>
              </a:rPr>
              <a:t>3 </a:t>
            </a:r>
            <a:r>
              <a:rPr lang="ru-RU" sz="5200" b="1" dirty="0" smtClean="0">
                <a:solidFill>
                  <a:srgbClr val="FF0000"/>
                </a:solidFill>
              </a:rPr>
              <a:t>Шаг</a:t>
            </a:r>
          </a:p>
          <a:p>
            <a:pPr algn="ctr">
              <a:buNone/>
            </a:pPr>
            <a:r>
              <a:rPr lang="ru-RU" sz="3200" b="1" dirty="0" smtClean="0"/>
              <a:t>Округление углов.</a:t>
            </a:r>
            <a:endParaRPr lang="ru-RU" sz="3200" b="1" dirty="0"/>
          </a:p>
          <a:p>
            <a:pPr>
              <a:buNone/>
            </a:pPr>
            <a:r>
              <a:rPr lang="ru-RU" sz="3200" dirty="0" smtClean="0"/>
              <a:t>Всё</a:t>
            </a:r>
            <a:r>
              <a:rPr lang="ru-RU" sz="3200" dirty="0"/>
              <a:t>, что на рисунке угол, – это конфликт. </a:t>
            </a:r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Круг </a:t>
            </a:r>
            <a:r>
              <a:rPr lang="ru-RU" sz="3200" dirty="0"/>
              <a:t>– это целое. </a:t>
            </a:r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Чтобы </a:t>
            </a:r>
            <a:r>
              <a:rPr lang="ru-RU" sz="3200" dirty="0"/>
              <a:t>сгладить конфликт, нужно на </a:t>
            </a:r>
            <a:r>
              <a:rPr lang="ru-RU" sz="3200" dirty="0" smtClean="0"/>
              <a:t>рисунке </a:t>
            </a:r>
            <a:r>
              <a:rPr lang="ru-RU" sz="3200" dirty="0"/>
              <a:t>сгладить все углы. </a:t>
            </a:r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Ищем </a:t>
            </a:r>
            <a:r>
              <a:rPr lang="ru-RU" sz="3200" dirty="0"/>
              <a:t>на своём рисунке пересечения </a:t>
            </a:r>
            <a:r>
              <a:rPr lang="ru-RU" sz="3200" dirty="0" smtClean="0"/>
              <a:t>линий </a:t>
            </a:r>
            <a:r>
              <a:rPr lang="ru-RU" sz="3200" dirty="0"/>
              <a:t>и сглаживаем углы. </a:t>
            </a:r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До </a:t>
            </a:r>
            <a:r>
              <a:rPr lang="ru-RU" sz="3200" dirty="0"/>
              <a:t>80% работы на этом этапе проходит в режиме сопротивления. </a:t>
            </a:r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Это </a:t>
            </a:r>
            <a:r>
              <a:rPr lang="ru-RU" sz="3200" dirty="0"/>
              <a:t>связано с проживанием различных чувств. На этом шаге главное – это дисциплина и исполнение. </a:t>
            </a:r>
          </a:p>
          <a:p>
            <a:endParaRPr lang="ru-RU" dirty="0"/>
          </a:p>
        </p:txBody>
      </p:sp>
      <p:pic>
        <p:nvPicPr>
          <p:cNvPr id="5" name="Picture 4" descr="https://i.pinimg.com/originals/e2/34/14/e234140d01eeed256269c8c5c0f7dd8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188640"/>
            <a:ext cx="1656184" cy="1656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6247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ebpulse.imgsmail.ru/imgpreview?key=pulse_cabinet-image-164356ae-ee64-4c02-8615-95c8ceb63946&amp;mb=webpuls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/>
          </a:blip>
          <a:srcRect/>
          <a:stretch>
            <a:fillRect/>
          </a:stretch>
        </p:blipFill>
        <p:spPr bwMode="auto">
          <a:xfrm>
            <a:off x="0" y="-524541"/>
            <a:ext cx="5220072" cy="7382541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633670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5800" b="1" dirty="0">
                <a:solidFill>
                  <a:srgbClr val="FF0000"/>
                </a:solidFill>
              </a:rPr>
              <a:t>4 </a:t>
            </a:r>
            <a:r>
              <a:rPr lang="ru-RU" sz="5800" b="1" dirty="0" smtClean="0">
                <a:solidFill>
                  <a:srgbClr val="FF0000"/>
                </a:solidFill>
              </a:rPr>
              <a:t>Шаг</a:t>
            </a:r>
          </a:p>
          <a:p>
            <a:pPr algn="ctr">
              <a:buNone/>
            </a:pPr>
            <a:r>
              <a:rPr lang="ru-RU" sz="2900" b="1" dirty="0" smtClean="0"/>
              <a:t>Объединение </a:t>
            </a:r>
            <a:r>
              <a:rPr lang="ru-RU" sz="2900" b="1" dirty="0"/>
              <a:t>(интеграция</a:t>
            </a:r>
            <a:r>
              <a:rPr lang="ru-RU" sz="2900" b="1" dirty="0" smtClean="0"/>
              <a:t>).</a:t>
            </a:r>
          </a:p>
          <a:p>
            <a:pPr>
              <a:buNone/>
            </a:pPr>
            <a:r>
              <a:rPr lang="ru-RU" sz="2900" dirty="0"/>
              <a:t/>
            </a:r>
            <a:br>
              <a:rPr lang="ru-RU" sz="2900" dirty="0"/>
            </a:br>
            <a:r>
              <a:rPr lang="ru-RU" sz="2900" dirty="0"/>
              <a:t>А) Интеграция внутренних областей (полостей) на рисунке. Закрашиваем одним цветом области, которые нравятся. </a:t>
            </a:r>
            <a:br>
              <a:rPr lang="ru-RU" sz="2900" dirty="0"/>
            </a:br>
            <a:r>
              <a:rPr lang="ru-RU" sz="2900" dirty="0" smtClean="0"/>
              <a:t>Б</a:t>
            </a:r>
            <a:r>
              <a:rPr lang="ru-RU" sz="2900" dirty="0"/>
              <a:t>) Убираем границы, делаем так, чтобы фигура, нарисованная нами изначально, сливалась с фоном. То есть, выравниваем </a:t>
            </a:r>
            <a:r>
              <a:rPr lang="ru-RU" sz="2900" dirty="0" smtClean="0"/>
              <a:t>напряжение. </a:t>
            </a:r>
            <a:r>
              <a:rPr lang="ru-RU" sz="2900" dirty="0"/>
              <a:t>Иными словами, делаем так, чтобы наша изначальная фигура потерялась внутри фона. </a:t>
            </a:r>
            <a:r>
              <a:rPr lang="ru-RU" sz="2900" dirty="0" smtClean="0"/>
              <a:t>На </a:t>
            </a:r>
            <a:r>
              <a:rPr lang="ru-RU" sz="2900" dirty="0"/>
              <a:t>этом этапе к нам приходит прилив энергии, задача начинает решаться. </a:t>
            </a:r>
            <a:br>
              <a:rPr lang="ru-RU" sz="2900" dirty="0"/>
            </a:br>
            <a:endParaRPr lang="ru-RU" sz="2900" dirty="0"/>
          </a:p>
        </p:txBody>
      </p:sp>
      <p:pic>
        <p:nvPicPr>
          <p:cNvPr id="6" name="Picture 4" descr="https://i.pinimg.com/originals/e2/34/14/e234140d01eeed256269c8c5c0f7dd8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188640"/>
            <a:ext cx="1656184" cy="1656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4423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ebpulse.imgsmail.ru/imgpreview?key=pulse_cabinet-image-164356ae-ee64-4c02-8615-95c8ceb63946&amp;mb=webpuls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/>
          </a:blip>
          <a:srcRect/>
          <a:stretch>
            <a:fillRect/>
          </a:stretch>
        </p:blipFill>
        <p:spPr bwMode="auto">
          <a:xfrm>
            <a:off x="0" y="-524541"/>
            <a:ext cx="5220072" cy="7382541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42484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>
                <a:solidFill>
                  <a:srgbClr val="FF0000"/>
                </a:solidFill>
              </a:rPr>
              <a:t>5 </a:t>
            </a:r>
            <a:r>
              <a:rPr lang="ru-RU" sz="3600" b="1" dirty="0" smtClean="0">
                <a:solidFill>
                  <a:srgbClr val="FF0000"/>
                </a:solidFill>
              </a:rPr>
              <a:t>Шаг</a:t>
            </a:r>
          </a:p>
          <a:p>
            <a:pPr>
              <a:buNone/>
            </a:pPr>
            <a:r>
              <a:rPr lang="ru-RU" sz="2800" dirty="0" smtClean="0"/>
              <a:t>    </a:t>
            </a:r>
            <a:r>
              <a:rPr lang="ru-RU" sz="2800" b="1" dirty="0"/>
              <a:t>Линии поля</a:t>
            </a:r>
            <a:r>
              <a:rPr lang="ru-RU" sz="2800" dirty="0"/>
              <a:t>. Синхронизация поля.</a:t>
            </a:r>
            <a:br>
              <a:rPr lang="ru-RU" sz="2800" dirty="0"/>
            </a:br>
            <a:r>
              <a:rPr lang="ru-RU" sz="2800" dirty="0"/>
              <a:t>Прорисовываем на весь лист разные силовые линии. Характер этих линий – высокое напряжение, мы не частим с амплитудой. На этом шаге могут происходить разные интересные переживания</a:t>
            </a:r>
            <a:r>
              <a:rPr lang="ru-RU" dirty="0"/>
              <a:t>. </a:t>
            </a:r>
          </a:p>
        </p:txBody>
      </p:sp>
      <p:pic>
        <p:nvPicPr>
          <p:cNvPr id="5" name="Picture 4" descr="https://i.pinimg.com/originals/e2/34/14/e234140d01eeed256269c8c5c0f7dd8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188640"/>
            <a:ext cx="1656184" cy="1656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0387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ebpulse.imgsmail.ru/imgpreview?key=pulse_cabinet-image-164356ae-ee64-4c02-8615-95c8ceb63946&amp;mb=webpuls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/>
          </a:blip>
          <a:srcRect/>
          <a:stretch>
            <a:fillRect/>
          </a:stretch>
        </p:blipFill>
        <p:spPr bwMode="auto">
          <a:xfrm>
            <a:off x="0" y="-524541"/>
            <a:ext cx="5220072" cy="7382541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748464" cy="5184576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5100" b="1" dirty="0">
                <a:solidFill>
                  <a:srgbClr val="FF0000"/>
                </a:solidFill>
              </a:rPr>
              <a:t>6 </a:t>
            </a:r>
            <a:r>
              <a:rPr lang="ru-RU" sz="5100" b="1" dirty="0" smtClean="0">
                <a:solidFill>
                  <a:srgbClr val="FF0000"/>
                </a:solidFill>
              </a:rPr>
              <a:t>Шаг</a:t>
            </a:r>
          </a:p>
          <a:p>
            <a:pPr algn="ctr">
              <a:buNone/>
            </a:pPr>
            <a:r>
              <a:rPr lang="ru-RU" sz="3500" b="1" dirty="0" smtClean="0"/>
              <a:t>Вербализация</a:t>
            </a:r>
            <a:r>
              <a:rPr lang="ru-RU" sz="3500" b="1" dirty="0" smtClean="0"/>
              <a:t>.</a:t>
            </a:r>
            <a:r>
              <a:rPr lang="ru-RU" sz="3500" b="1" dirty="0"/>
              <a:t/>
            </a:r>
            <a:br>
              <a:rPr lang="ru-RU" sz="3500" b="1" dirty="0"/>
            </a:br>
            <a:endParaRPr lang="ru-RU" sz="3500" b="1" dirty="0" smtClean="0"/>
          </a:p>
          <a:p>
            <a:pPr>
              <a:buNone/>
            </a:pPr>
            <a:r>
              <a:rPr lang="ru-RU" sz="3500" dirty="0" smtClean="0"/>
              <a:t>Смотрим </a:t>
            </a:r>
            <a:r>
              <a:rPr lang="ru-RU" sz="3500" dirty="0"/>
              <a:t>на ту проблему, с которой начинали работать. Что теперь у нас там внутри по отношению к этой проблеме? </a:t>
            </a:r>
            <a:br>
              <a:rPr lang="ru-RU" sz="3500" dirty="0"/>
            </a:br>
            <a:r>
              <a:rPr lang="ru-RU" sz="3500" dirty="0"/>
              <a:t>В процессе рисования по шагам НЕ НУЖНО держать свою проблему всё время в голове. Задали проблему в самом начале, далее выполняем алгоритм по шагам. И пусть происходит то, что происходит. Наслаждаемся работой и всем прочим – рисунком, ритмом, гармонией, цветом и т.п.</a:t>
            </a:r>
            <a:br>
              <a:rPr lang="ru-RU" sz="35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Picture 4" descr="https://i.pinimg.com/originals/e2/34/14/e234140d01eeed256269c8c5c0f7dd8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188640"/>
            <a:ext cx="1656184" cy="1656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7987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webpulse.imgsmail.ru/imgpreview?key=pulse_cabinet-image-164356ae-ee64-4c02-8615-95c8ceb63946&amp;mb=webpuls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/>
          </a:blip>
          <a:srcRect/>
          <a:stretch>
            <a:fillRect/>
          </a:stretch>
        </p:blipFill>
        <p:spPr bwMode="auto">
          <a:xfrm>
            <a:off x="-2916832" y="-1683568"/>
            <a:ext cx="5220072" cy="7382541"/>
          </a:xfrm>
          <a:prstGeom prst="rect">
            <a:avLst/>
          </a:prstGeom>
          <a:noFill/>
        </p:spPr>
      </p:pic>
      <p:pic>
        <p:nvPicPr>
          <p:cNvPr id="13328" name="Picture 16" descr="https://catherineasquithgallery.com/uploads/posts/2023-02/1676563530_catherineasquithgallery-com-p-zelenii-razdelitel-prozrachnii-fon-19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4588253" y="1001100"/>
            <a:ext cx="7496833" cy="421696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003232" cy="374441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Замечали ли вы за собой такую вещь: вы сидите на скучной лекции или совещании и через некоторое время начинаете рисовать фигуры на полях блокнота? С одной стороны, это говорит о том, что вы не слишком заинтересованы и вовлечены в работу. С другой стороны, рисование линий помогает вам снять </a:t>
            </a:r>
            <a:r>
              <a:rPr lang="ru-RU" dirty="0" smtClean="0"/>
              <a:t>напряжение.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3314" name="AutoShape 2" descr="https://www.elqmaa.com/wp-content/uploads/2022/06/%D8%A7%D8%B3%D8%A6%D9%84%D8%A9-%D9%84%D9%84%D8%A7%D8%B5%D8%AF%D9%82%D8%A7%D8%A1-%D9%85%D8%AD%D8%B1%D8%AC%D8%A9-%D9%88%D8%B5%D8%B9%D8%A8%D8%A9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6" name="AutoShape 4" descr="https://www.elqmaa.com/wp-content/uploads/2022/06/%D8%A7%D8%B3%D8%A6%D9%84%D8%A9-%D9%84%D9%84%D8%A7%D8%B5%D8%AF%D9%82%D8%A7%D8%A1-%D9%85%D8%AD%D8%B1%D8%AC%D8%A9-%D9%88%D8%B5%D8%B9%D8%A8%D8%A9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8" name="AutoShape 6" descr="https://www.elqmaa.com/wp-content/uploads/2022/06/%D8%A7%D8%B3%D8%A6%D9%84%D8%A9-%D9%84%D9%84%D8%A7%D8%B5%D8%AF%D9%82%D8%A7%D8%A1-%D9%85%D8%AD%D8%B1%D8%AC%D8%A9-%D9%88%D8%B5%D8%B9%D8%A8%D8%A9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20" name="Picture 8" descr="https://proprikol.ru/wp-content/uploads/2020/07/kartinki-znak-voprosa-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3995682"/>
            <a:ext cx="3816424" cy="2862318"/>
          </a:xfrm>
          <a:prstGeom prst="rect">
            <a:avLst/>
          </a:prstGeom>
          <a:noFill/>
        </p:spPr>
      </p:pic>
      <p:sp>
        <p:nvSpPr>
          <p:cNvPr id="13322" name="AutoShape 10" descr="http://loveread.ec/img/photo_books/91239/i_0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webpulse.imgsmail.ru/imgpreview?key=pulse_cabinet-image-164356ae-ee64-4c02-8615-95c8ceb63946&amp;mb=webpuls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/>
          </a:blip>
          <a:srcRect/>
          <a:stretch>
            <a:fillRect/>
          </a:stretch>
        </p:blipFill>
        <p:spPr bwMode="auto">
          <a:xfrm rot="5400000">
            <a:off x="1011744" y="-1420500"/>
            <a:ext cx="6858002" cy="9699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7848" y="0"/>
            <a:ext cx="7308304" cy="4509120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6400" b="1" cap="all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hnschrift Condensed" pitchFamily="34" charset="0"/>
              </a:rPr>
              <a:t>Нейрографика</a:t>
            </a:r>
            <a:r>
              <a:rPr lang="ru-RU" sz="6400" b="1" cap="all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hnschrift Condensed" pitchFamily="34" charset="0"/>
              </a:rPr>
              <a:t>.</a:t>
            </a:r>
            <a:br>
              <a:rPr lang="ru-RU" sz="6400" b="1" cap="all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hnschrift Condensed" pitchFamily="34" charset="0"/>
              </a:rPr>
            </a:br>
            <a:r>
              <a:rPr lang="ru-RU" sz="6400" b="1" cap="all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hnschrift Condensed" pitchFamily="34" charset="0"/>
              </a:rPr>
              <a:t>Изменение себя через рисунок.</a:t>
            </a:r>
            <a:r>
              <a:rPr lang="ru-RU" sz="6400" b="1" i="1" cap="all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hnschrift Condensed" pitchFamily="34" charset="0"/>
              </a:rPr>
              <a:t/>
            </a:r>
            <a:br>
              <a:rPr lang="ru-RU" sz="6400" b="1" i="1" cap="all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hnschrift Condensed" pitchFamily="34" charset="0"/>
              </a:rPr>
            </a:br>
            <a:endParaRPr lang="ru-RU" sz="6400" b="1" i="1" cap="all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ahnschrift Condensed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508104" y="5589240"/>
            <a:ext cx="3635896" cy="126876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Психолог службы социализации и реабилитации</a:t>
            </a:r>
          </a:p>
          <a:p>
            <a:r>
              <a:rPr lang="ru-RU" dirty="0" smtClean="0"/>
              <a:t>Бронникова Дарья Ивановна</a:t>
            </a:r>
            <a:endParaRPr lang="ru-RU" dirty="0"/>
          </a:p>
        </p:txBody>
      </p:sp>
      <p:pic>
        <p:nvPicPr>
          <p:cNvPr id="1032" name="Picture 8" descr="https://i.pinimg.com/originals/d1/3b/7e/d13b7e1710dbe734cb7bd52a662288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212976"/>
            <a:ext cx="4824536" cy="3428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94222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webpulse.imgsmail.ru/imgpreview?key=pulse_cabinet-image-164356ae-ee64-4c02-8615-95c8ceb63946&amp;mb=webpuls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/>
          </a:blip>
          <a:srcRect/>
          <a:stretch>
            <a:fillRect/>
          </a:stretch>
        </p:blipFill>
        <p:spPr bwMode="auto">
          <a:xfrm>
            <a:off x="-2916832" y="-1683568"/>
            <a:ext cx="5220072" cy="738254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76672"/>
            <a:ext cx="8579296" cy="28803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Если вам это знакомо, </a:t>
            </a:r>
            <a:r>
              <a:rPr lang="ru-RU" dirty="0" smtClean="0"/>
              <a:t>то</a:t>
            </a:r>
            <a:r>
              <a:rPr lang="ru-RU" dirty="0" smtClean="0"/>
              <a:t> поздравляем, вы </a:t>
            </a:r>
            <a:r>
              <a:rPr lang="ru-RU" dirty="0" smtClean="0"/>
              <a:t>уже частично занимались </a:t>
            </a:r>
            <a:r>
              <a:rPr lang="ru-RU" dirty="0" err="1" smtClean="0"/>
              <a:t>нейрографикой</a:t>
            </a:r>
            <a:r>
              <a:rPr lang="ru-RU" dirty="0" smtClean="0"/>
              <a:t>. Однако</a:t>
            </a:r>
          </a:p>
          <a:p>
            <a:pPr algn="ctr">
              <a:buNone/>
            </a:pPr>
            <a:r>
              <a:rPr lang="ru-RU" dirty="0" smtClean="0"/>
              <a:t>данный метод значительно </a:t>
            </a:r>
            <a:r>
              <a:rPr lang="ru-RU" dirty="0" smtClean="0"/>
              <a:t>глубже, нежели </a:t>
            </a:r>
            <a:r>
              <a:rPr lang="ru-RU" dirty="0" smtClean="0"/>
              <a:t>просто бездумное </a:t>
            </a:r>
            <a:r>
              <a:rPr lang="ru-RU" dirty="0" smtClean="0"/>
              <a:t>рисование фигур </a:t>
            </a:r>
            <a:r>
              <a:rPr lang="ru-RU" dirty="0" smtClean="0"/>
              <a:t>для расслабления.</a:t>
            </a:r>
          </a:p>
          <a:p>
            <a:endParaRPr lang="ru-RU" dirty="0"/>
          </a:p>
        </p:txBody>
      </p:sp>
      <p:pic>
        <p:nvPicPr>
          <p:cNvPr id="12294" name="Picture 6" descr="https://blog.eduonix.com/wp-content/uploads/2019/06/featured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284984"/>
            <a:ext cx="4861474" cy="32403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300" name="Picture 12" descr="https://abisil.ru/img/2000px-Thumbs_up_font_awesome.svg_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3212976"/>
            <a:ext cx="2520280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ebpulse.imgsmail.ru/imgpreview?key=pulse_cabinet-image-164356ae-ee64-4c02-8615-95c8ceb63946&amp;mb=webpuls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/>
          </a:blip>
          <a:srcRect/>
          <a:stretch>
            <a:fillRect/>
          </a:stretch>
        </p:blipFill>
        <p:spPr bwMode="auto">
          <a:xfrm>
            <a:off x="-2916832" y="-1683568"/>
            <a:ext cx="5220072" cy="738254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000132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Что такое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Нейрографика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714356"/>
            <a:ext cx="8785008" cy="3786190"/>
          </a:xfrm>
        </p:spPr>
        <p:txBody>
          <a:bodyPr>
            <a:normAutofit fontScale="77500" lnSpcReduction="20000"/>
          </a:bodyPr>
          <a:lstStyle/>
          <a:p>
            <a:r>
              <a:rPr lang="ru-RU" sz="2900" dirty="0" err="1" smtClean="0"/>
              <a:t>Нейрографика</a:t>
            </a:r>
            <a:r>
              <a:rPr lang="ru-RU" sz="2900" dirty="0" smtClean="0"/>
              <a:t> </a:t>
            </a:r>
            <a:r>
              <a:rPr lang="ru-RU" sz="2900" dirty="0" smtClean="0"/>
              <a:t>– авторский метод, который разработал и внедрил в практику в </a:t>
            </a:r>
            <a:r>
              <a:rPr lang="ru-RU" sz="2900" dirty="0" smtClean="0"/>
              <a:t>2014г. </a:t>
            </a:r>
            <a:r>
              <a:rPr lang="ru-RU" sz="2900" dirty="0" smtClean="0"/>
              <a:t>профессор, доктор психологических наук Павел  Михайлович ПИСКАРЕВ. В 2019 году официально признана наукой.</a:t>
            </a:r>
            <a:endParaRPr lang="ru-RU" sz="2900" b="1" i="1" dirty="0" smtClean="0">
              <a:solidFill>
                <a:srgbClr val="C00000"/>
              </a:solidFill>
            </a:endParaRPr>
          </a:p>
          <a:p>
            <a:r>
              <a:rPr lang="ru-RU" sz="2900" b="1" u="sng" dirty="0" err="1" smtClean="0"/>
              <a:t>Нейрографика</a:t>
            </a:r>
            <a:r>
              <a:rPr lang="ru-RU" sz="2900" dirty="0" smtClean="0"/>
              <a:t> - это графический метод, при котором человек рисуя может конструировать свою жизнь, управлять ею, организовывать обстоятельства, достигать желаемых результатов в различных сферах жизни </a:t>
            </a:r>
            <a:r>
              <a:rPr lang="ru-RU" sz="2900" dirty="0" err="1" smtClean="0"/>
              <a:t>экологично</a:t>
            </a:r>
            <a:r>
              <a:rPr lang="ru-RU" sz="2900" dirty="0" smtClean="0"/>
              <a:t>, чтобы никому не навредить. </a:t>
            </a:r>
          </a:p>
          <a:p>
            <a:r>
              <a:rPr lang="ru-RU" sz="2900" dirty="0" smtClean="0"/>
              <a:t>В основе метода сочетаются наука и искусство: психология, нейрофизиология, </a:t>
            </a:r>
            <a:r>
              <a:rPr lang="ru-RU" sz="2900" dirty="0" err="1" smtClean="0"/>
              <a:t>нейропластичность</a:t>
            </a:r>
            <a:r>
              <a:rPr lang="ru-RU" sz="2900" dirty="0" smtClean="0"/>
              <a:t> мозга и графика.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НЕЙРОГРАФИКА - </a:t>
            </a:r>
            <a:r>
              <a:rPr lang="ru-RU" sz="2800" dirty="0" smtClean="0"/>
              <a:t>это безопасное пространство для проживания эмоций, в том числе и </a:t>
            </a:r>
            <a:r>
              <a:rPr lang="ru-RU" sz="2800" dirty="0" smtClean="0"/>
              <a:t>сильных.</a:t>
            </a:r>
            <a:endParaRPr lang="ru-RU" sz="2800" dirty="0" smtClean="0"/>
          </a:p>
        </p:txBody>
      </p:sp>
      <p:pic>
        <p:nvPicPr>
          <p:cNvPr id="15364" name="Picture 4" descr="О нейрографике. : hudorozhkina — LiveJour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032448"/>
            <a:ext cx="7188474" cy="27089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18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ebpulse.imgsmail.ru/imgpreview?key=pulse_cabinet-image-164356ae-ee64-4c02-8615-95c8ceb63946&amp;mb=webpuls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/>
          </a:blip>
          <a:srcRect/>
          <a:stretch>
            <a:fillRect/>
          </a:stretch>
        </p:blipFill>
        <p:spPr bwMode="auto">
          <a:xfrm>
            <a:off x="-2916832" y="-1683568"/>
            <a:ext cx="5220072" cy="738254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Как происходят изменения с помощью </a:t>
            </a:r>
            <a:r>
              <a:rPr lang="ru-RU" sz="3200" b="1" dirty="0" err="1" smtClean="0">
                <a:solidFill>
                  <a:srgbClr val="FF0000"/>
                </a:solidFill>
              </a:rPr>
              <a:t>Нейрографики</a:t>
            </a:r>
            <a:r>
              <a:rPr lang="ru-RU" sz="3200" b="1" dirty="0" smtClean="0">
                <a:solidFill>
                  <a:srgbClr val="FF0000"/>
                </a:solidFill>
              </a:rPr>
              <a:t>?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285860"/>
            <a:ext cx="8358246" cy="521497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В </a:t>
            </a:r>
            <a:r>
              <a:rPr lang="ru-RU" dirty="0" err="1" smtClean="0"/>
              <a:t>Нейрографике</a:t>
            </a:r>
            <a:r>
              <a:rPr lang="ru-RU" dirty="0" smtClean="0"/>
              <a:t> имеет значение </a:t>
            </a:r>
            <a:r>
              <a:rPr lang="ru-RU" b="1" dirty="0" smtClean="0"/>
              <a:t>как</a:t>
            </a:r>
            <a:r>
              <a:rPr lang="ru-RU" dirty="0" smtClean="0"/>
              <a:t> мы рисуем линию, в каком направлении;</a:t>
            </a:r>
          </a:p>
          <a:p>
            <a:pPr>
              <a:buNone/>
            </a:pPr>
            <a:r>
              <a:rPr lang="ru-RU" dirty="0" smtClean="0"/>
              <a:t>      имеет </a:t>
            </a:r>
            <a:r>
              <a:rPr lang="ru-RU" dirty="0" smtClean="0"/>
              <a:t>значение последовательность этапов рисунка. Это НЕ интуитивное </a:t>
            </a:r>
            <a:r>
              <a:rPr lang="ru-RU" dirty="0" smtClean="0"/>
              <a:t>рисование, где </a:t>
            </a:r>
            <a:r>
              <a:rPr lang="ru-RU" dirty="0" smtClean="0"/>
              <a:t>мы просто стараемся создать красивую картинку.</a:t>
            </a:r>
          </a:p>
          <a:p>
            <a:endParaRPr lang="ru-RU" dirty="0" smtClean="0"/>
          </a:p>
          <a:p>
            <a:r>
              <a:rPr lang="ru-RU" dirty="0" smtClean="0"/>
              <a:t>Когда мы рисуем, мы погружаемся в наше подсознание и имеем </a:t>
            </a:r>
          </a:p>
          <a:p>
            <a:pPr>
              <a:buNone/>
            </a:pPr>
            <a:r>
              <a:rPr lang="ru-RU" dirty="0" smtClean="0"/>
              <a:t>возможность поменять свои </a:t>
            </a:r>
          </a:p>
          <a:p>
            <a:pPr>
              <a:buNone/>
            </a:pPr>
            <a:r>
              <a:rPr lang="ru-RU" dirty="0" smtClean="0"/>
              <a:t>"программы" и стереотипы</a:t>
            </a:r>
          </a:p>
          <a:p>
            <a:pPr>
              <a:buNone/>
            </a:pPr>
            <a:r>
              <a:rPr lang="ru-RU" dirty="0" smtClean="0"/>
              <a:t> поведения, из-за которых </a:t>
            </a:r>
          </a:p>
          <a:p>
            <a:pPr>
              <a:buNone/>
            </a:pPr>
            <a:r>
              <a:rPr lang="ru-RU" dirty="0" smtClean="0"/>
              <a:t>раз за разом наступали на </a:t>
            </a:r>
          </a:p>
          <a:p>
            <a:pPr>
              <a:buNone/>
            </a:pPr>
            <a:r>
              <a:rPr lang="ru-RU" dirty="0" smtClean="0"/>
              <a:t>одни и те же грабли.</a:t>
            </a:r>
          </a:p>
          <a:p>
            <a:endParaRPr lang="ru-RU" dirty="0" smtClean="0"/>
          </a:p>
          <a:p>
            <a:r>
              <a:rPr lang="ru-RU" dirty="0" smtClean="0"/>
              <a:t>Мы отпускаем тревожащую </a:t>
            </a:r>
          </a:p>
          <a:p>
            <a:pPr>
              <a:buNone/>
            </a:pPr>
            <a:r>
              <a:rPr lang="ru-RU" dirty="0" smtClean="0"/>
              <a:t>ситуацию и события «вдруг»</a:t>
            </a:r>
          </a:p>
          <a:p>
            <a:pPr>
              <a:buNone/>
            </a:pPr>
            <a:r>
              <a:rPr lang="ru-RU" dirty="0" smtClean="0"/>
              <a:t>начинают </a:t>
            </a:r>
            <a:r>
              <a:rPr lang="ru-RU" dirty="0" smtClean="0"/>
              <a:t>складываться для </a:t>
            </a:r>
          </a:p>
          <a:p>
            <a:pPr>
              <a:buNone/>
            </a:pPr>
            <a:r>
              <a:rPr lang="ru-RU" dirty="0" smtClean="0"/>
              <a:t>нас благоприятным способом.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3314" name="Picture 2" descr="Мастер-класс по нейрографике «Техника удачи» - анонс - Знан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3429000"/>
            <a:ext cx="4619612" cy="30774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2473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webpulse.imgsmail.ru/imgpreview?key=pulse_cabinet-image-164356ae-ee64-4c02-8615-95c8ceb63946&amp;mb=webpuls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/>
          </a:blip>
          <a:srcRect/>
          <a:stretch>
            <a:fillRect/>
          </a:stretch>
        </p:blipFill>
        <p:spPr bwMode="auto">
          <a:xfrm>
            <a:off x="-2916832" y="-1683568"/>
            <a:ext cx="5220072" cy="738254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3"/>
            <a:ext cx="8229600" cy="4104456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 основе </a:t>
            </a:r>
            <a:r>
              <a:rPr lang="ru-RU" b="1" dirty="0" err="1" smtClean="0">
                <a:solidFill>
                  <a:srgbClr val="FF0000"/>
                </a:solidFill>
              </a:rPr>
              <a:t>нейрографики</a:t>
            </a:r>
            <a:r>
              <a:rPr lang="ru-RU" b="1" dirty="0" smtClean="0">
                <a:solidFill>
                  <a:srgbClr val="FF0000"/>
                </a:solidFill>
              </a:rPr>
              <a:t>  лежат такие психологические подходы, как </a:t>
            </a:r>
            <a:r>
              <a:rPr lang="ru-RU" b="1" dirty="0" err="1" smtClean="0">
                <a:solidFill>
                  <a:srgbClr val="FF0000"/>
                </a:solidFill>
              </a:rPr>
              <a:t>гештальт-терапия</a:t>
            </a:r>
            <a:r>
              <a:rPr lang="ru-RU" b="1" dirty="0" smtClean="0">
                <a:solidFill>
                  <a:srgbClr val="FF0000"/>
                </a:solidFill>
              </a:rPr>
              <a:t> и теория поля </a:t>
            </a:r>
            <a:r>
              <a:rPr lang="ru-RU" b="1" dirty="0" err="1" smtClean="0">
                <a:solidFill>
                  <a:srgbClr val="FF0000"/>
                </a:solidFill>
              </a:rPr>
              <a:t>Курта</a:t>
            </a:r>
            <a:r>
              <a:rPr lang="ru-RU" b="1" dirty="0" smtClean="0">
                <a:solidFill>
                  <a:srgbClr val="FF0000"/>
                </a:solidFill>
              </a:rPr>
              <a:t> Левина. </a:t>
            </a:r>
          </a:p>
          <a:p>
            <a:pPr>
              <a:buNone/>
            </a:pPr>
            <a:r>
              <a:rPr lang="ru-RU" dirty="0" smtClean="0"/>
              <a:t>    Есть </a:t>
            </a:r>
            <a:r>
              <a:rPr lang="ru-RU" dirty="0" smtClean="0"/>
              <a:t>границы личности и границы ее обитания, а все остальное находится в поле неизвестности. </a:t>
            </a:r>
            <a:r>
              <a:rPr lang="ru-RU" dirty="0" err="1" smtClean="0"/>
              <a:t>Нейрографика</a:t>
            </a:r>
            <a:r>
              <a:rPr lang="ru-RU" dirty="0" smtClean="0"/>
              <a:t> работает с полем личности, средой и неизведанным.</a:t>
            </a:r>
            <a:endParaRPr lang="ru-RU" dirty="0"/>
          </a:p>
        </p:txBody>
      </p:sp>
      <p:pic>
        <p:nvPicPr>
          <p:cNvPr id="11265" name="Picture 1" descr="C:\Users\Психолог\Desktop\изображение_viber_2023-05-15_11-41-00-805.jpg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 rot="16200000">
            <a:off x="1597713" y="3666985"/>
            <a:ext cx="2304254" cy="3268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6" name="Picture 2" descr="C:\Users\Психолог\Desktop\изображение_viber_2023-05-15_11-44-29-721.jpg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</a:blip>
          <a:srcRect/>
          <a:stretch>
            <a:fillRect/>
          </a:stretch>
        </p:blipFill>
        <p:spPr bwMode="auto">
          <a:xfrm rot="16200000">
            <a:off x="5488077" y="3694035"/>
            <a:ext cx="2272302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ebpulse.imgsmail.ru/imgpreview?key=pulse_cabinet-image-164356ae-ee64-4c02-8615-95c8ceb63946&amp;mb=webpuls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/>
          </a:blip>
          <a:srcRect/>
          <a:stretch>
            <a:fillRect/>
          </a:stretch>
        </p:blipFill>
        <p:spPr bwMode="auto">
          <a:xfrm>
            <a:off x="-2916832" y="-1683568"/>
            <a:ext cx="5220072" cy="738254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686800" cy="3672408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Также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нейрографика</a:t>
            </a:r>
            <a:r>
              <a:rPr lang="ru-RU" b="1" dirty="0" smtClean="0">
                <a:solidFill>
                  <a:srgbClr val="FF0000"/>
                </a:solidFill>
              </a:rPr>
              <a:t> опирается на теорию геометрических символов Юнга: круг, треугольник, линия, — все эти символы откликаются через нашу глубинную психику.</a:t>
            </a:r>
            <a:r>
              <a:rPr lang="ru-RU" b="1" dirty="0" smtClean="0"/>
              <a:t> </a:t>
            </a:r>
            <a:r>
              <a:rPr lang="ru-RU" dirty="0" smtClean="0"/>
              <a:t>В </a:t>
            </a:r>
            <a:r>
              <a:rPr lang="ru-RU" dirty="0" err="1" smtClean="0"/>
              <a:t>нейрографике</a:t>
            </a:r>
            <a:r>
              <a:rPr lang="ru-RU" dirty="0" smtClean="0"/>
              <a:t> идет обращение к архетипу через символы.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Поэтому здесь еще важен </a:t>
            </a:r>
            <a:r>
              <a:rPr lang="ru-RU" dirty="0" err="1" smtClean="0"/>
              <a:t>арт-подход</a:t>
            </a:r>
            <a:r>
              <a:rPr lang="ru-RU" dirty="0" smtClean="0"/>
              <a:t>, теория Кандинского, вклад </a:t>
            </a:r>
            <a:r>
              <a:rPr lang="ru-RU" dirty="0" err="1" smtClean="0"/>
              <a:t>Полака</a:t>
            </a:r>
            <a:r>
              <a:rPr lang="ru-RU" dirty="0" smtClean="0"/>
              <a:t>, о том, как фигуры отражаются в нашем эмоциональном и интеллектуальном </a:t>
            </a:r>
            <a:r>
              <a:rPr lang="ru-RU" dirty="0" smtClean="0"/>
              <a:t>поле.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44" name="Picture 4" descr="https://naked-science.ru/wp-content/uploads/2018/10/field_image_neuroscience-2017-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812" y="3717032"/>
            <a:ext cx="5509508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https://catherineasquithgallery.com/uploads/posts/2023-02/1676563530_catherineasquithgallery-com-p-zelenii-razdelitel-prozrachnii-fon-19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2125926" y="-592122"/>
            <a:ext cx="9536156" cy="5364087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48680"/>
            <a:ext cx="5328592" cy="576064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Круги и сферы (по Юнгу) — это стремление создать гармоничный, замкнутый образ, который на уровне подсознания стремиться к воплощению в совершенной форме окружности. Треугольники — это острые вопросы и кажущиеся неразрешимыми вопросы, квадраты и многоугольники — это попытки подсознания связать простые формы в сложные системы вопросов и ответов. </a:t>
            </a:r>
          </a:p>
          <a:p>
            <a:endParaRPr lang="ru-RU" dirty="0"/>
          </a:p>
        </p:txBody>
      </p:sp>
      <p:pic>
        <p:nvPicPr>
          <p:cNvPr id="9217" name="Picture 1" descr="C:\Users\Психолог\Desktop\изображение_viber_2023-05-15_11-41-00-320.jpg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</a:blip>
          <a:srcRect/>
          <a:stretch>
            <a:fillRect/>
          </a:stretch>
        </p:blipFill>
        <p:spPr bwMode="auto">
          <a:xfrm rot="16200000">
            <a:off x="5849538" y="234631"/>
            <a:ext cx="2420887" cy="3391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https://papik.pro/uploads/posts/2021-12/1639379141_34-papik-pro-p-posledovatelnii-risunok-neiroderevo-poeta-35.jpg"/>
          <p:cNvPicPr>
            <a:picLocks noChangeAspect="1" noChangeArrowheads="1"/>
          </p:cNvPicPr>
          <p:nvPr/>
        </p:nvPicPr>
        <p:blipFill>
          <a:blip r:embed="rId5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5152452" y="3356992"/>
            <a:ext cx="3884044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ebpulse.imgsmail.ru/imgpreview?key=pulse_cabinet-image-164356ae-ee64-4c02-8615-95c8ceb63946&amp;mb=webpuls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/>
          </a:blip>
          <a:srcRect/>
          <a:stretch>
            <a:fillRect/>
          </a:stretch>
        </p:blipFill>
        <p:spPr bwMode="auto">
          <a:xfrm>
            <a:off x="-2916832" y="-1683568"/>
            <a:ext cx="5220072" cy="738254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Как происходят изменения с помощью </a:t>
            </a:r>
            <a:r>
              <a:rPr lang="ru-RU" sz="3600" b="1" dirty="0" err="1" smtClean="0">
                <a:solidFill>
                  <a:srgbClr val="FF0000"/>
                </a:solidFill>
              </a:rPr>
              <a:t>Нейрографики</a:t>
            </a:r>
            <a:r>
              <a:rPr lang="ru-RU" sz="3600" b="1" dirty="0" smtClean="0">
                <a:solidFill>
                  <a:srgbClr val="FF0000"/>
                </a:solidFill>
              </a:rPr>
              <a:t>?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571612"/>
            <a:ext cx="8686800" cy="490063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Слово «</a:t>
            </a:r>
            <a:r>
              <a:rPr lang="ru-RU" dirty="0" err="1" smtClean="0"/>
              <a:t>нейрографика</a:t>
            </a:r>
            <a:r>
              <a:rPr lang="ru-RU" dirty="0" smtClean="0"/>
              <a:t>» состоит из двух слов «</a:t>
            </a:r>
            <a:r>
              <a:rPr lang="ru-RU" dirty="0" err="1" smtClean="0"/>
              <a:t>нейро</a:t>
            </a:r>
            <a:r>
              <a:rPr lang="ru-RU" dirty="0" smtClean="0"/>
              <a:t>» — это то, что</a:t>
            </a:r>
          </a:p>
          <a:p>
            <a:pPr>
              <a:buNone/>
            </a:pPr>
            <a:r>
              <a:rPr lang="ru-RU" dirty="0" smtClean="0"/>
              <a:t>связано с нашими нейронными связями мозга, нашей психикой и  </a:t>
            </a:r>
          </a:p>
          <a:p>
            <a:pPr>
              <a:buNone/>
            </a:pPr>
            <a:r>
              <a:rPr lang="ru-RU" dirty="0" smtClean="0"/>
              <a:t>«графика» — область художественного творчества.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В процессе особого приема рисования активируется</a:t>
            </a:r>
          </a:p>
          <a:p>
            <a:pPr>
              <a:buNone/>
            </a:pPr>
            <a:r>
              <a:rPr lang="ru-RU" dirty="0" smtClean="0"/>
              <a:t>мелкая моторика рук, связанная с </a:t>
            </a:r>
          </a:p>
          <a:p>
            <a:pPr>
              <a:buNone/>
            </a:pPr>
            <a:r>
              <a:rPr lang="ru-RU" dirty="0" smtClean="0"/>
              <a:t>нейронными сетями мозга. </a:t>
            </a:r>
          </a:p>
          <a:p>
            <a:pPr>
              <a:buNone/>
            </a:pPr>
            <a:r>
              <a:rPr lang="ru-RU" dirty="0" smtClean="0"/>
              <a:t>Благодаря этому процесс </a:t>
            </a:r>
            <a:r>
              <a:rPr lang="ru-RU" dirty="0" smtClean="0"/>
              <a:t>рисования</a:t>
            </a:r>
          </a:p>
          <a:p>
            <a:pPr>
              <a:buNone/>
            </a:pPr>
            <a:r>
              <a:rPr lang="ru-RU" dirty="0" smtClean="0"/>
              <a:t>создает новые нейронные связи в </a:t>
            </a:r>
          </a:p>
          <a:p>
            <a:pPr>
              <a:buNone/>
            </a:pPr>
            <a:r>
              <a:rPr lang="ru-RU" dirty="0" smtClean="0"/>
              <a:t>мозге </a:t>
            </a:r>
            <a:r>
              <a:rPr lang="ru-RU" dirty="0" smtClean="0"/>
              <a:t>- и меняет процесс мышления.</a:t>
            </a:r>
          </a:p>
          <a:p>
            <a:endParaRPr lang="ru-RU" dirty="0" smtClean="0"/>
          </a:p>
          <a:p>
            <a:r>
              <a:rPr lang="ru-RU" dirty="0" err="1" smtClean="0"/>
              <a:t>Нейрографика</a:t>
            </a:r>
            <a:r>
              <a:rPr lang="ru-RU" dirty="0" smtClean="0"/>
              <a:t> - один из мощнейших</a:t>
            </a:r>
          </a:p>
          <a:p>
            <a:pPr>
              <a:buNone/>
            </a:pPr>
            <a:r>
              <a:rPr lang="ru-RU" dirty="0" smtClean="0"/>
              <a:t> психологических методов</a:t>
            </a:r>
          </a:p>
          <a:p>
            <a:pPr>
              <a:buNone/>
            </a:pPr>
            <a:r>
              <a:rPr lang="ru-RU" b="1" u="sng" dirty="0" smtClean="0"/>
              <a:t>решения задач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4338" name="Picture 2" descr="Нейрографика портфолио работ Техника рисован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500438"/>
            <a:ext cx="3143272" cy="29146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4849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</TotalTime>
  <Words>669</Words>
  <Application>Microsoft Office PowerPoint</Application>
  <PresentationFormat>Экран (4:3)</PresentationFormat>
  <Paragraphs>119</Paragraphs>
  <Slides>20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Нейрографика. Изменение себя через рисунок. </vt:lpstr>
      <vt:lpstr>Слайд 2</vt:lpstr>
      <vt:lpstr>Слайд 3</vt:lpstr>
      <vt:lpstr>Что такое Нейрографика</vt:lpstr>
      <vt:lpstr>Как происходят изменения с помощью Нейрографики?</vt:lpstr>
      <vt:lpstr>Слайд 6</vt:lpstr>
      <vt:lpstr>Слайд 7</vt:lpstr>
      <vt:lpstr>Слайд 8</vt:lpstr>
      <vt:lpstr>Как происходят изменения с помощью Нейрографики?</vt:lpstr>
      <vt:lpstr>Как происходят изменения с помощью Нейрографики?</vt:lpstr>
      <vt:lpstr>Нейрографика – это инструмент решения психологических задач графическим способом.</vt:lpstr>
      <vt:lpstr>Алгоритмы в Нейрографике</vt:lpstr>
      <vt:lpstr>Нейрографика</vt:lpstr>
      <vt:lpstr>Слайд 14</vt:lpstr>
      <vt:lpstr>Слайд 15</vt:lpstr>
      <vt:lpstr>Слайд 16</vt:lpstr>
      <vt:lpstr>Слайд 17</vt:lpstr>
      <vt:lpstr>Слайд 18</vt:lpstr>
      <vt:lpstr>Слайд 19</vt:lpstr>
      <vt:lpstr>Нейрографика. Изменение себя через рисунок.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Поделись опытом</dc:title>
  <dc:creator>Дарья</dc:creator>
  <cp:lastModifiedBy>Пользователь Windows</cp:lastModifiedBy>
  <cp:revision>49</cp:revision>
  <dcterms:created xsi:type="dcterms:W3CDTF">2020-04-15T21:39:46Z</dcterms:created>
  <dcterms:modified xsi:type="dcterms:W3CDTF">2023-05-23T07:48:48Z</dcterms:modified>
</cp:coreProperties>
</file>