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66" r:id="rId5"/>
    <p:sldId id="259" r:id="rId6"/>
    <p:sldId id="260" r:id="rId7"/>
    <p:sldId id="261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pdvu.gov35.ru/info/review/nastavnichestv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424" y="3212976"/>
            <a:ext cx="6400800" cy="17526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Практика «Наставник: вместе можем всё!»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14729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БУ 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5438838"/>
            <a:ext cx="6400800" cy="5170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328008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568952" cy="37444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/>
                </a:solidFill>
              </a:rPr>
              <a:t>Перспективы реализации </a:t>
            </a:r>
            <a:r>
              <a:rPr lang="ru-RU" sz="2100" dirty="0" smtClean="0">
                <a:solidFill>
                  <a:schemeClr val="bg1"/>
                </a:solidFill>
              </a:rPr>
              <a:t>практики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- Увеличение охвата целевой группы практики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- Расширение целевой группы практики через введение семейного наставничества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- Оформление методических рекомендаций по внедрению практики</a:t>
            </a:r>
            <a:endParaRPr lang="ru-RU" sz="1800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14729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БУ </a:t>
            </a:r>
            <a:r>
              <a:rPr lang="ru-RU" sz="1600" b="1" dirty="0">
                <a:solidFill>
                  <a:srgbClr val="C00000"/>
                </a:solidFill>
              </a:rPr>
              <a:t>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2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384" y="2708920"/>
            <a:ext cx="8555315" cy="14401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bg1"/>
                </a:solidFill>
              </a:rPr>
              <a:t>Цель применения </a:t>
            </a:r>
            <a:r>
              <a:rPr lang="ru-RU" sz="2100" dirty="0" smtClean="0">
                <a:solidFill>
                  <a:schemeClr val="bg1"/>
                </a:solidFill>
              </a:rPr>
              <a:t>практики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/>
              <a:t>Содействие </a:t>
            </a:r>
            <a:r>
              <a:rPr lang="ru-RU" sz="2100" dirty="0"/>
              <a:t>в социализации детей и подростков через поддержку и развитие их личностной самостоятельности, помощь в приобретении и анализе жизненных навыков и установок.</a:t>
            </a:r>
            <a:endParaRPr lang="ru-RU" sz="21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14729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БУ 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79943" y="4149080"/>
            <a:ext cx="8555315" cy="23762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/>
                </a:solidFill>
              </a:rPr>
              <a:t>Целевые группы</a:t>
            </a:r>
          </a:p>
          <a:p>
            <a:pPr algn="just"/>
            <a:r>
              <a:rPr lang="ru-RU" sz="2400" dirty="0"/>
              <a:t>- </a:t>
            </a:r>
            <a:r>
              <a:rPr lang="ru-RU" sz="1700" dirty="0"/>
              <a:t>дети-сироты и дети, оставшиеся без попечения </a:t>
            </a:r>
            <a:r>
              <a:rPr lang="ru-RU" sz="1700" dirty="0" smtClean="0"/>
              <a:t>родителей, в том числе воспитывающиеся в приемных семьях; </a:t>
            </a:r>
            <a:endParaRPr lang="ru-RU" sz="1700" dirty="0"/>
          </a:p>
          <a:p>
            <a:pPr algn="just"/>
            <a:r>
              <a:rPr lang="ru-RU" sz="1700" dirty="0"/>
              <a:t>- дети из семей, находящихся в трудной жизненной ситуации и социально опасном положении; </a:t>
            </a:r>
          </a:p>
          <a:p>
            <a:pPr algn="just"/>
            <a:r>
              <a:rPr lang="ru-RU" sz="1700" dirty="0"/>
              <a:t>- выпускники всех форм попечения.</a:t>
            </a:r>
            <a:endParaRPr lang="ru-RU" sz="17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384" y="2708920"/>
            <a:ext cx="8555315" cy="34563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Проблемы, на решение которых направлена практика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dirty="0"/>
              <a:t>д</a:t>
            </a:r>
            <a:r>
              <a:rPr lang="ru-RU" sz="1200" dirty="0" smtClean="0"/>
              <a:t>ети </a:t>
            </a:r>
            <a:r>
              <a:rPr lang="ru-RU" sz="1200" dirty="0"/>
              <a:t>и подростки </a:t>
            </a:r>
            <a:r>
              <a:rPr lang="ru-RU" sz="1200" dirty="0" smtClean="0"/>
              <a:t>целевой группы оказываются </a:t>
            </a:r>
            <a:r>
              <a:rPr lang="ru-RU" sz="1200" dirty="0"/>
              <a:t>в критической ситуации или в неблагоприятных условиях для жизни, имеют недостатки, пробелы, отклонения в деятельности, поведении, общении, часто отчуждаются не только от школы, но и от семьи.</a:t>
            </a:r>
          </a:p>
          <a:p>
            <a:pPr algn="just"/>
            <a:r>
              <a:rPr lang="ru-RU" sz="1200" dirty="0"/>
              <a:t>У них отсутствует опыт здоровых отношений со значимым взрослым.</a:t>
            </a:r>
          </a:p>
          <a:p>
            <a:pPr algn="just"/>
            <a:r>
              <a:rPr lang="ru-RU" sz="1200" dirty="0"/>
              <a:t>Наставничество позволяет решить проблемы социальной </a:t>
            </a:r>
            <a:r>
              <a:rPr lang="ru-RU" sz="1200" dirty="0" err="1"/>
              <a:t>дезадаптации</a:t>
            </a:r>
            <a:r>
              <a:rPr lang="ru-RU" sz="1200" dirty="0"/>
              <a:t> детей и подростков, отсутствия познавательного интереса и мотивации к учебе или иной деятельности, агрессивного поведения.</a:t>
            </a:r>
            <a:endParaRPr lang="ru-RU" dirty="0"/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4729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БУ 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384" y="2708920"/>
            <a:ext cx="8555315" cy="172819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Этапы внедрения практики</a:t>
            </a:r>
          </a:p>
          <a:p>
            <a:pPr algn="just"/>
            <a:r>
              <a:rPr lang="ru-RU" dirty="0"/>
              <a:t>2018 – 2019 годы - подготовительный этап:</a:t>
            </a:r>
          </a:p>
          <a:p>
            <a:pPr algn="just"/>
            <a:r>
              <a:rPr lang="ru-RU" dirty="0"/>
              <a:t>- разработка программы Школы наставников;</a:t>
            </a:r>
          </a:p>
          <a:p>
            <a:pPr algn="just"/>
            <a:r>
              <a:rPr lang="ru-RU" dirty="0"/>
              <a:t>- подбор и обучение наставников;</a:t>
            </a:r>
          </a:p>
          <a:p>
            <a:pPr algn="just"/>
            <a:r>
              <a:rPr lang="ru-RU" dirty="0"/>
              <a:t>- проведение информационной компании в СМИ.</a:t>
            </a:r>
          </a:p>
          <a:p>
            <a:pPr algn="just"/>
            <a:r>
              <a:rPr lang="ru-RU" dirty="0"/>
              <a:t>2019 – 2023 годы – реализационный этап. Реализация </a:t>
            </a:r>
            <a:r>
              <a:rPr lang="ru-RU" dirty="0" smtClean="0"/>
              <a:t>проектов</a:t>
            </a:r>
            <a:r>
              <a:rPr lang="ru-RU" dirty="0"/>
              <a:t>, ежегодный анализ промежуточный результатов.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10378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БУ </a:t>
            </a:r>
            <a:r>
              <a:rPr lang="ru-RU" sz="1600" b="1" dirty="0">
                <a:solidFill>
                  <a:srgbClr val="C00000"/>
                </a:solidFill>
              </a:rPr>
              <a:t>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4501104"/>
            <a:ext cx="8555315" cy="7116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География реализации</a:t>
            </a:r>
          </a:p>
          <a:p>
            <a:pPr algn="just"/>
            <a:r>
              <a:rPr lang="ru-RU" dirty="0" smtClean="0"/>
              <a:t>Вологодская область, великоустюгский муниципальный округ</a:t>
            </a:r>
            <a:endParaRPr lang="ru-RU" dirty="0"/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0144" y="5373216"/>
            <a:ext cx="8555315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Информационный ресурс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hlinkClick r:id="rId3"/>
              </a:rPr>
              <a:t>https://cpdvu.gov35.ru/info/review/nastavnichestvo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708920"/>
            <a:ext cx="5040560" cy="33843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/>
                </a:solidFill>
              </a:rPr>
              <a:t>Проект практики «Школа наставников»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обучение наставников эффективным способам взаимодействия с наставляемыми через реализацию циклов специальных занятий и индивидуальное консультирование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14729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БУ 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ownloads\Fotoram.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379752" cy="33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1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5040560" cy="3600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/>
                </a:solidFill>
              </a:rPr>
              <a:t>Проект практики «наставник – старший друг»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700" dirty="0"/>
              <a:t>индивидуальное взаимодействие наставников с </a:t>
            </a:r>
            <a:r>
              <a:rPr lang="ru-RU" sz="1700" dirty="0" smtClean="0"/>
              <a:t>детьми, организация </a:t>
            </a:r>
            <a:r>
              <a:rPr lang="ru-RU" sz="1700" dirty="0"/>
              <a:t>для них коллективных творческих </a:t>
            </a:r>
            <a:r>
              <a:rPr lang="ru-RU" sz="1700" dirty="0" smtClean="0"/>
              <a:t>мероприятий, кураторство пар</a:t>
            </a:r>
            <a:endParaRPr lang="ru-RU" sz="17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03177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БУ </a:t>
            </a:r>
            <a:r>
              <a:rPr lang="ru-RU" sz="1600" b="1" dirty="0">
                <a:solidFill>
                  <a:srgbClr val="C00000"/>
                </a:solidFill>
              </a:rPr>
              <a:t>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месте ради детей 2023\Доклад Н.Н. Долгиной\Старший друг\Fotoram.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708919"/>
            <a:ext cx="3387923" cy="33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9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708920"/>
            <a:ext cx="5040560" cy="3744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/>
                </a:solidFill>
              </a:rPr>
              <a:t>Проект практики «лучший шеф-наставник»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наставничество сотрудников ОМВД подросткам, состоящим на различных видах профилактического учета. Ключевое мероприятие - ежегодный конкурс пар </a:t>
            </a:r>
            <a:r>
              <a:rPr lang="ru-RU" sz="1800" dirty="0" smtClean="0"/>
              <a:t>наставник-наставляемый, </a:t>
            </a:r>
            <a:r>
              <a:rPr lang="ru-RU" sz="1800" dirty="0"/>
              <a:t>где выбирается пара, добившаяся значимых достижений в поведении, образовании, творчестве, спорте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03177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БУ </a:t>
            </a:r>
            <a:r>
              <a:rPr lang="ru-RU" sz="1600" b="1" dirty="0">
                <a:solidFill>
                  <a:srgbClr val="C00000"/>
                </a:solidFill>
              </a:rPr>
              <a:t>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месте ради детей 2023\Доклад Н.Н. Долгиной\Шеф-наставник\Fotoram.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5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708920"/>
            <a:ext cx="5313704" cy="5760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команда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практики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81000"/>
            <a:ext cx="6408712" cy="103177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БУ 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487b644-f3ee-4a64-a034-f13ef7bc074e6c9be692-048d-4721-87fd-f3a355e3e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656184" cy="22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5733256"/>
            <a:ext cx="2232248" cy="576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О.Н. </a:t>
            </a:r>
            <a:r>
              <a:rPr lang="ru-RU" sz="1400" dirty="0" err="1" smtClean="0">
                <a:solidFill>
                  <a:schemeClr val="bg1"/>
                </a:solidFill>
              </a:rPr>
              <a:t>паншина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психолог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esktop\aab0167c-f5ba-457f-be00-efbc73225125fed3e820-e1c2-482c-bf13-f318c17770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1" y="3176906"/>
            <a:ext cx="1576613" cy="23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5631877"/>
            <a:ext cx="2232248" cy="576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Н.Н. Долгина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Лидер команды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ser\Desktop\dc29cc10-e247-4aa3-8ec7-41b4d4f72ab4bc78e9b6-3de6-4e6a-b088-842335b5b5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7558" y="3701337"/>
            <a:ext cx="23734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084168" y="5733255"/>
            <a:ext cx="2232248" cy="576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err="1" smtClean="0">
                <a:solidFill>
                  <a:schemeClr val="bg1"/>
                </a:solidFill>
              </a:rPr>
              <a:t>Н.в</a:t>
            </a:r>
            <a:r>
              <a:rPr lang="ru-RU" sz="1400" dirty="0" smtClean="0">
                <a:solidFill>
                  <a:schemeClr val="bg1"/>
                </a:solidFill>
              </a:rPr>
              <a:t>. Попова старший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2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492896"/>
            <a:ext cx="4392488" cy="37444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Количественные результаты применения практики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dirty="0"/>
              <a:t>Ежегодно обучение в «Школе наставников» проходят 10-12 человек.</a:t>
            </a:r>
          </a:p>
          <a:p>
            <a:pPr algn="just"/>
            <a:r>
              <a:rPr lang="ru-RU" sz="1200" dirty="0"/>
              <a:t>Взаимодействует 20 пар наставник - наставляемый. Наставники </a:t>
            </a:r>
            <a:r>
              <a:rPr lang="ru-RU" sz="1200" dirty="0" smtClean="0"/>
              <a:t>детей - представители </a:t>
            </a:r>
            <a:r>
              <a:rPr lang="ru-RU" sz="1200" dirty="0"/>
              <a:t>власти, предприниматели, руководители предприятий, общественные деятели, простые граждане, которые могут </a:t>
            </a:r>
            <a:r>
              <a:rPr lang="ru-RU" sz="1200" dirty="0" smtClean="0"/>
              <a:t>передать ребенку жизненный опыт и ценности.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52" y="577376"/>
            <a:ext cx="6408712" cy="9597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БУ </a:t>
            </a:r>
            <a:r>
              <a:rPr lang="ru-RU" sz="1600" b="1" dirty="0">
                <a:solidFill>
                  <a:srgbClr val="C00000"/>
                </a:solidFill>
              </a:rPr>
              <a:t>СО ВО «Великоустюгский центр помощи детям,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оставшимся без попечения родителей»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Логотип 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192"/>
            <a:ext cx="101369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2564904"/>
            <a:ext cx="4392488" cy="338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Качественные результаты применения практики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dirty="0"/>
              <a:t>В 100% случаях </a:t>
            </a:r>
            <a:r>
              <a:rPr lang="ru-RU" sz="1200" dirty="0" smtClean="0"/>
              <a:t>решены задачи жизненной </a:t>
            </a:r>
            <a:r>
              <a:rPr lang="ru-RU" sz="1200" dirty="0"/>
              <a:t>ситуации ребенка: улучшение успеваемости, </a:t>
            </a:r>
            <a:r>
              <a:rPr lang="ru-RU" sz="1200" dirty="0" smtClean="0"/>
              <a:t>поведения; </a:t>
            </a:r>
            <a:r>
              <a:rPr lang="ru-RU" sz="1200" dirty="0"/>
              <a:t>приобщение к занятиям </a:t>
            </a:r>
            <a:r>
              <a:rPr lang="ru-RU" sz="1200" dirty="0" smtClean="0"/>
              <a:t>спортом; </a:t>
            </a:r>
            <a:r>
              <a:rPr lang="ru-RU" sz="1200" dirty="0"/>
              <a:t>обеспечение полезного досуга; формирование семейных и жизненных ценностей.</a:t>
            </a:r>
          </a:p>
          <a:p>
            <a:pPr algn="just"/>
            <a:r>
              <a:rPr lang="ru-RU" sz="1200" dirty="0" smtClean="0"/>
              <a:t>Статистика </a:t>
            </a:r>
            <a:r>
              <a:rPr lang="ru-RU" sz="1200" dirty="0"/>
              <a:t>последних лет </a:t>
            </a:r>
            <a:r>
              <a:rPr lang="ru-RU" sz="1200" dirty="0" smtClean="0"/>
              <a:t>показывает  стабильное снижение </a:t>
            </a:r>
            <a:r>
              <a:rPr lang="ru-RU" sz="1200" dirty="0"/>
              <a:t>количества подростков, совершивших правонарушения, отсутствие самовольных уходов.</a:t>
            </a:r>
          </a:p>
        </p:txBody>
      </p:sp>
    </p:spTree>
    <p:extLst>
      <p:ext uri="{BB962C8B-B14F-4D97-AF65-F5344CB8AC3E}">
        <p14:creationId xmlns:p14="http://schemas.microsoft.com/office/powerpoint/2010/main" val="200015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</TotalTime>
  <Words>490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  БУ СО ВО «Великоустюгский центр помощи детям,  оставшимся без попечения родителей» </vt:lpstr>
      <vt:lpstr>   БУ СО ВО «Великоустюгский центр помощи детям,  оставшимся без попечения родителей» </vt:lpstr>
      <vt:lpstr>   БУ СО ВО «Великоустюгский центр помощи детям,  оставшимся без попечения родителей» </vt:lpstr>
      <vt:lpstr>БУ СО ВО «Великоустюгский центр помощи детям,  оставшимся без попечения родителей» </vt:lpstr>
      <vt:lpstr>  БУ СО ВО «Великоустюгский центр помощи детям,  оставшимся без попечения родителей» </vt:lpstr>
      <vt:lpstr>БУ СО ВО «Великоустюгский центр помощи детям,  оставшимся без попечения родителей» </vt:lpstr>
      <vt:lpstr>БУ СО ВО «Великоустюгский центр помощи детям,  оставшимся без попечения родителей» </vt:lpstr>
      <vt:lpstr>    БУ СО ВО «Великоустюгский центр помощи детям,  оставшимся без попечения родителей» </vt:lpstr>
      <vt:lpstr>БУ СО ВО «Великоустюгский центр помощи детям,  оставшимся без попечения родителей» </vt:lpstr>
      <vt:lpstr>БУ СО ВО «Великоустюгский центр помощи детям,  оставшимся без попечения родителей»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мер Вологодской области по оказанию помощи детям, пострадавшим от жестокого обращения,  обеспечению безопасности детей «Безопасное детство»    БУ СО ВО «Великоустюгский центр помощи детям,  оставшимся без попечения родителей» </dc:title>
  <dc:creator>User</dc:creator>
  <cp:lastModifiedBy>User</cp:lastModifiedBy>
  <cp:revision>38</cp:revision>
  <dcterms:created xsi:type="dcterms:W3CDTF">2023-10-12T07:27:57Z</dcterms:created>
  <dcterms:modified xsi:type="dcterms:W3CDTF">2023-10-27T08:32:25Z</dcterms:modified>
</cp:coreProperties>
</file>