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6" r:id="rId2"/>
    <p:sldId id="282" r:id="rId3"/>
    <p:sldId id="283" r:id="rId4"/>
    <p:sldId id="271" r:id="rId5"/>
    <p:sldId id="284" r:id="rId6"/>
    <p:sldId id="285" r:id="rId7"/>
    <p:sldId id="266" r:id="rId8"/>
    <p:sldId id="258" r:id="rId9"/>
    <p:sldId id="286" r:id="rId10"/>
    <p:sldId id="288" r:id="rId11"/>
    <p:sldId id="273" r:id="rId12"/>
    <p:sldId id="289" r:id="rId13"/>
    <p:sldId id="274" r:id="rId14"/>
    <p:sldId id="275" r:id="rId15"/>
    <p:sldId id="291" r:id="rId16"/>
    <p:sldId id="292" r:id="rId17"/>
    <p:sldId id="259" r:id="rId18"/>
    <p:sldId id="299" r:id="rId19"/>
    <p:sldId id="279" r:id="rId20"/>
    <p:sldId id="277" r:id="rId21"/>
    <p:sldId id="278" r:id="rId22"/>
    <p:sldId id="300" r:id="rId23"/>
    <p:sldId id="263" r:id="rId24"/>
    <p:sldId id="301" r:id="rId25"/>
    <p:sldId id="267" r:id="rId26"/>
    <p:sldId id="294" r:id="rId27"/>
    <p:sldId id="261" r:id="rId28"/>
    <p:sldId id="280" r:id="rId29"/>
    <p:sldId id="262" r:id="rId30"/>
    <p:sldId id="281" r:id="rId31"/>
    <p:sldId id="296" r:id="rId32"/>
    <p:sldId id="297" r:id="rId33"/>
    <p:sldId id="29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44" y="-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CF85BEE-14EF-439E-8AC8-ED2E3DFFF09A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21B8DAC-D0FC-4FD1-85F0-5E3E6DFBD1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" y="0"/>
            <a:ext cx="9143310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3000374" y="714356"/>
            <a:ext cx="6143626" cy="785818"/>
          </a:xfrm>
        </p:spPr>
        <p:txBody>
          <a:bodyPr lIns="74048" tIns="37024" rIns="74048" bIns="37024">
            <a:noAutofit/>
          </a:bodyPr>
          <a:lstStyle/>
          <a:p>
            <a:pPr algn="ctr"/>
            <a:r>
              <a:rPr lang="ru-RU" sz="2400" dirty="0" smtClean="0">
                <a:latin typeface="+mn-lt"/>
              </a:rPr>
              <a:t>Практика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«Семейная программа выходного дня»</a:t>
            </a:r>
            <a:endParaRPr lang="ru-RU" sz="2400" dirty="0">
              <a:latin typeface="+mn-lt"/>
            </a:endParaRP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57676" y="1633979"/>
            <a:ext cx="4829175" cy="627564"/>
          </a:xfrm>
        </p:spPr>
        <p:txBody>
          <a:bodyPr lIns="74048" tIns="37024" rIns="74048" bIns="37024">
            <a:normAutofit/>
          </a:bodyPr>
          <a:lstStyle/>
          <a:p>
            <a:pPr algn="r"/>
            <a:r>
              <a:rPr lang="ru-RU" dirty="0" smtClean="0"/>
              <a:t>Татаринова Анна Александровна</a:t>
            </a:r>
          </a:p>
          <a:p>
            <a:pPr algn="r"/>
            <a:r>
              <a:rPr lang="ru-RU" sz="1300" dirty="0" smtClean="0"/>
              <a:t>социальный педагог ОПСиД</a:t>
            </a:r>
            <a:endParaRPr lang="ru-RU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2714612" y="142852"/>
            <a:ext cx="5350669" cy="567214"/>
          </a:xfrm>
          <a:prstGeom prst="rect">
            <a:avLst/>
          </a:prstGeom>
          <a:noFill/>
        </p:spPr>
        <p:txBody>
          <a:bodyPr wrap="square" lIns="74048" tIns="37024" rIns="74048" bIns="37024" rtlCol="0">
            <a:spAutoFit/>
          </a:bodyPr>
          <a:lstStyle/>
          <a:p>
            <a:pPr algn="ctr"/>
            <a:r>
              <a:rPr lang="ru-RU" sz="1600" dirty="0" smtClean="0"/>
              <a:t>ОГБУСО  «Комплексный центр социального обслуживания населения г. Саянска»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5947" y="43458"/>
            <a:ext cx="530903" cy="6414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515" y="28182"/>
            <a:ext cx="573766" cy="693285"/>
          </a:xfrm>
          <a:prstGeom prst="rect">
            <a:avLst/>
          </a:prstGeom>
        </p:spPr>
      </p:pic>
      <p:pic>
        <p:nvPicPr>
          <p:cNvPr id="9" name="Рисунок 8" descr="новый-коллаже-1024x8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7690" y="0"/>
            <a:ext cx="976310" cy="8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1097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Результаты</a:t>
            </a:r>
            <a:endParaRPr lang="ru-RU" dirty="0" smtClean="0"/>
          </a:p>
          <a:p>
            <a:pPr lvl="0"/>
            <a:r>
              <a:rPr lang="ru-RU" dirty="0" smtClean="0"/>
              <a:t>Организация полезной занятости семей, находящихся в социально опасном положении.</a:t>
            </a:r>
          </a:p>
          <a:p>
            <a:pPr lvl="0"/>
            <a:r>
              <a:rPr lang="ru-RU" dirty="0" smtClean="0"/>
              <a:t>Овладение участниками теоретическими знаниями и практическими умениями  по швейному делу, получение возможности самостоятельно использовать полученные знания по швейному делу в домашних условиях и профессионального самоопределения подростков «группы риска».  </a:t>
            </a:r>
          </a:p>
          <a:p>
            <a:r>
              <a:rPr lang="ru-RU" dirty="0" smtClean="0"/>
              <a:t>      В ходе реализации технологии несовершеннолетними приобретены навыки мелкого ремонта одежды, навыки работы на швейной машине, умения пользоваться утюгом и приборами отпаривания вещей, изготовления простейших швейных изделий,    развитие навыков бытового труда и формирование положительной мотивации трудовой деятельности. Занятия проводились  по направлениям: правила работы в швейной мастерской,  правила техники безопасности,  элементы материаловедения,  виды ручных швов.  </a:t>
            </a:r>
          </a:p>
          <a:p>
            <a:r>
              <a:rPr lang="ru-RU" dirty="0" smtClean="0"/>
              <a:t>Охвачено данной технологией  13 несовершеннолетних.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2-02-21_09-25-05-47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3456384" cy="460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_viber_2022-02-21_10-01-07-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052736"/>
            <a:ext cx="34563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7467600" cy="5853264"/>
          </a:xfrm>
        </p:spPr>
        <p:txBody>
          <a:bodyPr/>
          <a:lstStyle/>
          <a:p>
            <a:r>
              <a:rPr lang="ru-RU" b="1" i="1" dirty="0" smtClean="0"/>
              <a:t>Проект «Интерактивная библиотека».</a:t>
            </a:r>
            <a:r>
              <a:rPr lang="ru-RU" dirty="0" smtClean="0"/>
              <a:t> 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Данный </a:t>
            </a:r>
            <a:r>
              <a:rPr lang="ru-RU" dirty="0" smtClean="0"/>
              <a:t>проект направлен на организацию  социального партнерства для пропаганды чтения, (привлечения читателей с самого раннего возраста), проведение совместных мероприятий, выставок и акций,  проведение  мероприятий культурной и образовательной направленности для семей и детей, состоящих на сопровождении в отделении помощи семье и детям.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14356"/>
            <a:ext cx="4824536" cy="3799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Содержимое 6" descr="1 (8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429124" y="2928934"/>
            <a:ext cx="4476782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4608512" cy="3456384"/>
          </a:xfrm>
        </p:spPr>
      </p:pic>
      <p:pic>
        <p:nvPicPr>
          <p:cNvPr id="8" name="Содержимое 7" descr="1 (38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2708920"/>
            <a:ext cx="4521696" cy="3388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соглашения о совместной деятельности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: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534920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Соглашение о сотрудничестве  с «</a:t>
            </a:r>
            <a:r>
              <a:rPr lang="ru-RU" dirty="0" err="1" smtClean="0"/>
              <a:t>Салонаом</a:t>
            </a:r>
            <a:r>
              <a:rPr lang="ru-RU" dirty="0" smtClean="0"/>
              <a:t> красоты Марии </a:t>
            </a:r>
            <a:r>
              <a:rPr lang="ru-RU" dirty="0" err="1" smtClean="0"/>
              <a:t>Михайлик</a:t>
            </a:r>
            <a:r>
              <a:rPr lang="ru-RU" dirty="0" smtClean="0"/>
              <a:t>», от 25.12.2020 г.  </a:t>
            </a:r>
          </a:p>
          <a:p>
            <a:pPr lvl="0"/>
            <a:r>
              <a:rPr lang="ru-RU" dirty="0" smtClean="0"/>
              <a:t>Соглашение о сотрудничестве   с Ателье «Валентина»,   по организации профессионально полезного семейного досуга семей, находящихся в трудной жизненной ситуации,  малообеспеченных семей, содействие семьям в самореализации и подготовке к самообеспечению, через  приобщение несовершеннолетних, из семей находящихся в трудной жизненной ситуации, к трудовым умениям по основам швейного дела, от 18.08.2021 г. </a:t>
            </a:r>
          </a:p>
          <a:p>
            <a:pPr lvl="0"/>
            <a:r>
              <a:rPr lang="ru-RU" dirty="0" smtClean="0"/>
              <a:t>Соглашение о сотрудничестве по реализации совместного Проекта организации детско-родительского досуга «Интерактивная библиотека» с семьями и несовершеннолетними, находящимися в социально-опасном положении и трудной жизненной ситуации, направленного на улучшение условий жизнедеятельности  детей в таких семьях,  от 10.02.2021 года.</a:t>
            </a:r>
          </a:p>
          <a:p>
            <a:pPr lvl="0"/>
            <a:r>
              <a:rPr lang="ru-RU" dirty="0" smtClean="0"/>
              <a:t>Соглашение о сотрудничестве  с Общественной организацией «Саянский городской Совет женщин» Иркутского областного Совета женщин, 31 марта 2021 г.</a:t>
            </a:r>
          </a:p>
          <a:p>
            <a:pPr lvl="0"/>
            <a:r>
              <a:rPr lang="ru-RU" dirty="0" smtClean="0"/>
              <a:t>Соглашение  о сотрудничестве и социальном партнерстве со спортивной школой г. Саянска, от 15.02.2021г.</a:t>
            </a:r>
          </a:p>
          <a:p>
            <a:pPr lvl="0"/>
            <a:r>
              <a:rPr lang="ru-RU" dirty="0" smtClean="0"/>
              <a:t>Соглашение о сотрудничестве  и социальном партнерстве  с АНО   «Центр конных дисциплин, туризма и </a:t>
            </a:r>
            <a:r>
              <a:rPr lang="ru-RU" dirty="0" err="1" smtClean="0"/>
              <a:t>иппотерапии</a:t>
            </a:r>
            <a:r>
              <a:rPr lang="ru-RU" dirty="0" smtClean="0"/>
              <a:t> «Саянский», 1 июля 2022 г.</a:t>
            </a:r>
          </a:p>
          <a:p>
            <a:pPr lvl="0"/>
            <a:r>
              <a:rPr lang="ru-RU" dirty="0" smtClean="0"/>
              <a:t>Соглашение о сотрудничестве  и совместной деятельности «Саянское хуторское казачье общество», 14 марта 2022 года.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n-lt"/>
              </a:rPr>
              <a:t>сотрудничество с организациями города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pPr lvl="0" algn="ctr">
              <a:buNone/>
            </a:pPr>
            <a:endParaRPr lang="ru-RU" sz="2800" b="1" dirty="0" smtClean="0"/>
          </a:p>
          <a:p>
            <a:pPr lvl="0" algn="ctr">
              <a:buNone/>
            </a:pPr>
            <a:r>
              <a:rPr lang="ru-RU" sz="2800" b="1" dirty="0" smtClean="0"/>
              <a:t>Центр </a:t>
            </a:r>
            <a:r>
              <a:rPr lang="ru-RU" sz="2800" b="1" dirty="0" smtClean="0"/>
              <a:t>конных дисциплин, туризма и </a:t>
            </a:r>
            <a:r>
              <a:rPr lang="ru-RU" sz="2800" b="1" dirty="0" err="1" smtClean="0"/>
              <a:t>иппотерапии</a:t>
            </a:r>
            <a:r>
              <a:rPr lang="ru-RU" sz="2800" b="1" dirty="0" smtClean="0"/>
              <a:t> «Саянский». </a:t>
            </a:r>
            <a:endParaRPr lang="ru-RU" sz="2800" b="1" dirty="0" smtClean="0"/>
          </a:p>
          <a:p>
            <a:pPr lvl="0" algn="just"/>
            <a:r>
              <a:rPr lang="ru-RU" sz="2800" dirty="0" smtClean="0"/>
              <a:t>Дети </a:t>
            </a:r>
            <a:r>
              <a:rPr lang="ru-RU" sz="2800" dirty="0" smtClean="0"/>
              <a:t>и родители посещают конный дворик, знакомятся с конным спортом, а так же приглашаются на просмотр театрализованных представлений, с участием лошадей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2852"/>
            <a:ext cx="8258204" cy="63311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857232"/>
            <a:ext cx="4193907" cy="2377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1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85794"/>
            <a:ext cx="3929058" cy="2946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3357562"/>
            <a:ext cx="4429156" cy="3321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63272" cy="4873752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200" b="1" dirty="0" smtClean="0"/>
              <a:t>Картинная галерея и </a:t>
            </a:r>
            <a:endParaRPr lang="ru-RU" sz="3200" b="1" dirty="0" smtClean="0"/>
          </a:p>
          <a:p>
            <a:pPr lvl="0" algn="ctr">
              <a:buNone/>
            </a:pPr>
            <a:r>
              <a:rPr lang="ru-RU" sz="3200" b="1" dirty="0" smtClean="0"/>
              <a:t>Музей </a:t>
            </a:r>
            <a:r>
              <a:rPr lang="ru-RU" sz="3200" b="1" dirty="0" smtClean="0"/>
              <a:t>истории города Саянска. </a:t>
            </a:r>
            <a:endParaRPr lang="ru-RU" sz="3200" b="1" dirty="0" smtClean="0"/>
          </a:p>
          <a:p>
            <a:pPr lvl="0" algn="ctr">
              <a:buNone/>
            </a:pPr>
            <a:endParaRPr lang="ru-RU" sz="3200" b="1" dirty="0" smtClean="0"/>
          </a:p>
          <a:p>
            <a:pPr lvl="0" algn="just"/>
            <a:r>
              <a:rPr lang="ru-RU" sz="3200" dirty="0" smtClean="0"/>
              <a:t>Сотрудники </a:t>
            </a:r>
            <a:r>
              <a:rPr lang="ru-RU" sz="3200" dirty="0" smtClean="0"/>
              <a:t>Картинной галереи и Музея на регулярной основе проводят тематические занятия, экскурсии, и конкурсы.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-02-06-a803be63bafd631551f8859ee8d109adb7df17279a8e724d008e1f52f484a3c6_21d5588b84bf34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643470" cy="3482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0-02-05-d03852a9bfafeb911c5c617854d356822efe14f79be7f85ffca922649204ada3_d15702fc6938ed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714620"/>
            <a:ext cx="5334038" cy="40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3240360"/>
          </a:xfrm>
        </p:spPr>
        <p:txBody>
          <a:bodyPr/>
          <a:lstStyle/>
          <a:p>
            <a:pPr algn="just"/>
            <a:r>
              <a:rPr lang="ru-RU" b="1" dirty="0" smtClean="0"/>
              <a:t>Цель «Семейных выходных»</a:t>
            </a:r>
            <a:r>
              <a:rPr lang="ru-RU" dirty="0" smtClean="0"/>
              <a:t> — создание благоприятных условий для вовлечения как можно большего количества семей в различные формы и методы работы для  укрепления внутрисемейных взаимоотношений, развития творческого потенциала семьи, популяризации семейного образа жизни, ответственного родительства,  а также совместного семейного досуга.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42852"/>
            <a:ext cx="2500330" cy="3333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Содержимое 11" descr="0-02-05-85420f4d2ad6b20177da6205b6cd4dfe123c854c78a21b9db244bb2f4d2d053c_9f6ffe5576a706ef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285728"/>
            <a:ext cx="4070355" cy="2959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1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714752"/>
            <a:ext cx="4071966" cy="2891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Содержимое 3" descr="1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5398" y="3739832"/>
            <a:ext cx="3714775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7" descr="1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42853"/>
            <a:ext cx="3714776" cy="3143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1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3500438"/>
            <a:ext cx="2357454" cy="3143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1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214290"/>
            <a:ext cx="4857784" cy="364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7" descr="1 (1)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5143504" y="4071942"/>
            <a:ext cx="3499658" cy="2626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908720"/>
            <a:ext cx="8147248" cy="4873752"/>
          </a:xfrm>
        </p:spPr>
        <p:txBody>
          <a:bodyPr/>
          <a:lstStyle/>
          <a:p>
            <a:pPr lvl="0" algn="ctr">
              <a:buNone/>
            </a:pPr>
            <a:r>
              <a:rPr lang="ru-RU" sz="3200" b="1" dirty="0" smtClean="0"/>
              <a:t>Центр помощи животным «Лучик надежды». </a:t>
            </a:r>
            <a:endParaRPr lang="ru-RU" sz="3200" b="1" dirty="0" smtClean="0"/>
          </a:p>
          <a:p>
            <a:pPr lvl="0" algn="just"/>
            <a:r>
              <a:rPr lang="ru-RU" sz="3200" dirty="0" smtClean="0"/>
              <a:t>На </a:t>
            </a:r>
            <a:r>
              <a:rPr lang="ru-RU" sz="3200" dirty="0" smtClean="0"/>
              <a:t>регулярной основе проходит посещение семьями и детьми «Лучика надежды», на безвозмездной основе оказывается посильная помощь, это уборка территории, корм для четвероногих обитателей центра.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52"/>
            <a:ext cx="428628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1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28934"/>
            <a:ext cx="4500562" cy="3375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pPr lvl="0" algn="ctr">
              <a:buNone/>
            </a:pPr>
            <a:r>
              <a:rPr lang="ru-RU" sz="3200" b="1" dirty="0" smtClean="0"/>
              <a:t>МОДЮСШ г. Саянска. </a:t>
            </a:r>
            <a:endParaRPr lang="ru-RU" sz="3200" b="1" dirty="0" smtClean="0"/>
          </a:p>
          <a:p>
            <a:pPr lvl="0" algn="just"/>
            <a:r>
              <a:rPr lang="ru-RU" sz="3200" dirty="0" smtClean="0"/>
              <a:t>Для </a:t>
            </a:r>
            <a:r>
              <a:rPr lang="ru-RU" sz="3200" dirty="0" smtClean="0"/>
              <a:t>привлечения к спорту и активному семейному отдыху, ежегодно, благодаря сотрудничеству со спортивной школой, проводятся семейные катания на коньках, на территории детского спортивного клуба «Искра».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276872"/>
            <a:ext cx="4130966" cy="3040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-664bd7fc8662a6194b353c4016c54549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416490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Мероприятия,  проводимые в рамках  реализации Практики  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«</a:t>
            </a:r>
            <a:r>
              <a:rPr lang="ru-RU" b="1" dirty="0" smtClean="0">
                <a:latin typeface="+mn-lt"/>
              </a:rPr>
              <a:t>Семейная программа выходного дня</a:t>
            </a:r>
            <a:r>
              <a:rPr lang="ru-RU" b="1" dirty="0" smtClean="0">
                <a:latin typeface="+mn-lt"/>
              </a:rPr>
              <a:t>»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 </a:t>
            </a:r>
            <a:r>
              <a:rPr lang="ru-RU" dirty="0" smtClean="0"/>
              <a:t>1.  Информационно-познавательные,  </a:t>
            </a:r>
            <a:r>
              <a:rPr lang="ru-RU" dirty="0" err="1" smtClean="0"/>
              <a:t>профориентационные</a:t>
            </a:r>
            <a:r>
              <a:rPr lang="ru-RU" dirty="0" smtClean="0"/>
              <a:t>  занятия.</a:t>
            </a:r>
          </a:p>
          <a:p>
            <a:r>
              <a:rPr lang="ru-RU" dirty="0" smtClean="0"/>
              <a:t>2.  Лектории  по репродуктивному здоровью несовершеннолетних.</a:t>
            </a:r>
          </a:p>
          <a:p>
            <a:r>
              <a:rPr lang="ru-RU" dirty="0" smtClean="0"/>
              <a:t>3. Познавательные игры, викторины.</a:t>
            </a:r>
          </a:p>
          <a:p>
            <a:r>
              <a:rPr lang="ru-RU" dirty="0" smtClean="0"/>
              <a:t>4.  Мероприятия   творческой направленности, мастер-классы,  прикладное творчество.</a:t>
            </a:r>
          </a:p>
          <a:p>
            <a:r>
              <a:rPr lang="ru-RU" dirty="0" smtClean="0"/>
              <a:t>5. Мероприятия для семей (родители, дети) </a:t>
            </a:r>
          </a:p>
          <a:p>
            <a:r>
              <a:rPr lang="ru-RU" dirty="0" smtClean="0"/>
              <a:t>6.Участие в конкурсах выставках </a:t>
            </a:r>
          </a:p>
          <a:p>
            <a:r>
              <a:rPr lang="ru-RU" dirty="0" smtClean="0"/>
              <a:t>7.  Участие в  Акциях</a:t>
            </a:r>
          </a:p>
          <a:p>
            <a:r>
              <a:rPr lang="ru-RU" dirty="0" smtClean="0"/>
              <a:t>8. Экскурсии</a:t>
            </a:r>
          </a:p>
          <a:p>
            <a:r>
              <a:rPr lang="ru-RU" dirty="0" smtClean="0"/>
              <a:t>9. Проведение развлекательных и оздоровительных мероприятий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DSC4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4429156" cy="2952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57166"/>
            <a:ext cx="3937027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0-02-05-35f2769b29602ce5859e565d717a8ca449118a4d78026ad8966403d49aa33b91_412666815f81727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3214686"/>
            <a:ext cx="3286148" cy="2464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_viber_2022-03-04_20-33-12-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2215126"/>
            <a:ext cx="5464777" cy="4642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Содержимое 3" descr="1 (6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5000660" cy="3751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20407_1456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85926"/>
            <a:ext cx="4114800" cy="308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1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14291"/>
            <a:ext cx="3857619" cy="2893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изображение_viber_2022-03-24_15-55-29-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9" y="3429000"/>
            <a:ext cx="4000528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7467600" cy="62853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Задачи</a:t>
            </a:r>
            <a:r>
              <a:rPr lang="ru-RU" b="1" dirty="0" smtClean="0"/>
              <a:t>:</a:t>
            </a:r>
            <a:endParaRPr lang="ru-RU" dirty="0" smtClean="0"/>
          </a:p>
          <a:p>
            <a:pPr lvl="0"/>
            <a:r>
              <a:rPr lang="ru-RU" dirty="0" smtClean="0"/>
              <a:t>организация совместного отдыха родителей и детей, способствующего вовлечению в совместную творческую, социально значимую деятельность;</a:t>
            </a:r>
          </a:p>
          <a:p>
            <a:pPr lvl="0"/>
            <a:r>
              <a:rPr lang="ru-RU" dirty="0" smtClean="0"/>
              <a:t>психолого-педагогическое просвещение семьи;</a:t>
            </a:r>
          </a:p>
          <a:p>
            <a:pPr lvl="0"/>
            <a:r>
              <a:rPr lang="ru-RU" dirty="0" smtClean="0"/>
              <a:t>выявление и развитие </a:t>
            </a:r>
            <a:r>
              <a:rPr lang="ru-RU" dirty="0" err="1" smtClean="0"/>
              <a:t>социокультурного</a:t>
            </a:r>
            <a:r>
              <a:rPr lang="ru-RU" dirty="0" smtClean="0"/>
              <a:t> потенциала современной семьи;</a:t>
            </a:r>
          </a:p>
          <a:p>
            <a:pPr lvl="0"/>
            <a:r>
              <a:rPr lang="ru-RU" dirty="0" smtClean="0"/>
              <a:t>формирование культуры обращения семей за профессиональной помощью;</a:t>
            </a:r>
          </a:p>
          <a:p>
            <a:pPr lvl="0"/>
            <a:r>
              <a:rPr lang="ru-RU" dirty="0" smtClean="0"/>
              <a:t>популяризация семейных ценностей, праздников, обрядов, традиций;</a:t>
            </a:r>
          </a:p>
          <a:p>
            <a:pPr lvl="0"/>
            <a:r>
              <a:rPr lang="ru-RU" dirty="0" smtClean="0"/>
              <a:t>стимулирование мотивации семьи к саморазвитию;</a:t>
            </a:r>
          </a:p>
          <a:p>
            <a:pPr lvl="0"/>
            <a:r>
              <a:rPr lang="ru-RU" dirty="0" smtClean="0"/>
              <a:t>привлечение внимания общественности к развитию семейной политики;</a:t>
            </a:r>
          </a:p>
          <a:p>
            <a:pPr lvl="0"/>
            <a:r>
              <a:rPr lang="ru-RU" dirty="0" smtClean="0"/>
              <a:t>развитие социального партнерства;</a:t>
            </a:r>
          </a:p>
          <a:p>
            <a:pPr lvl="0"/>
            <a:r>
              <a:rPr lang="ru-RU" dirty="0" smtClean="0"/>
              <a:t>поиск и совершенствование форм работы с семьей.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yCollages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3657600" cy="3657600"/>
          </a:xfrm>
        </p:spPr>
      </p:pic>
      <p:pic>
        <p:nvPicPr>
          <p:cNvPr id="6" name="Рисунок 5" descr="1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14290"/>
            <a:ext cx="3857652" cy="2893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E:\СТАТЬИ\!2022 год\Алкоголь под контроль\1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4319910" cy="264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0-02-06-e926bd926c1338bf93284ebe8de4690dc9f3d124d7508b6e7d853ce3938744c1_ea612fd6a1bbd96e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4786314" y="3357562"/>
            <a:ext cx="3857652" cy="2893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n-lt"/>
              </a:rPr>
              <a:t>целевые 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показатели практики 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+mn-lt"/>
              </a:rPr>
            </a:br>
            <a:r>
              <a:rPr lang="ru-RU" b="1" dirty="0" smtClean="0">
                <a:solidFill>
                  <a:schemeClr val="tx1"/>
                </a:solidFill>
                <a:latin typeface="+mn-lt"/>
              </a:rPr>
              <a:t>«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Семейной программы выходного дня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»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улучшение качества жизни семей СОП и ТЖС, снятие семей с социального сопровождения, дальнейшая поддержка в консультационной форме;</a:t>
            </a:r>
          </a:p>
          <a:p>
            <a:r>
              <a:rPr lang="ru-RU" dirty="0" smtClean="0"/>
              <a:t>- снижение девиации среди подростков, состоящих на социальном сопровождении;</a:t>
            </a:r>
          </a:p>
          <a:p>
            <a:r>
              <a:rPr lang="ru-RU" dirty="0" smtClean="0"/>
              <a:t>- проведение индивидуальной профилактической работы с семьей;</a:t>
            </a:r>
          </a:p>
          <a:p>
            <a:r>
              <a:rPr lang="ru-RU" dirty="0" smtClean="0"/>
              <a:t> - содействие в оказании педагогической, психологической и социальной помощи семьям; </a:t>
            </a:r>
          </a:p>
          <a:p>
            <a:r>
              <a:rPr lang="ru-RU" dirty="0" smtClean="0"/>
              <a:t>- участие в реализации межведомственного индивидуального профилактического плана работы с семьей с детьми, находящейся в социально опасном положении;</a:t>
            </a:r>
          </a:p>
          <a:p>
            <a:r>
              <a:rPr lang="ru-RU" dirty="0" smtClean="0"/>
              <a:t> - организация просветительской работы с семьями в целях обеспечения безопасности ребенка, профилактики алкоголизма (других зависимостей) родителей и насилия над ребенком, восстановление социальных функций семьи.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r>
              <a:rPr lang="ru-RU" dirty="0" smtClean="0"/>
              <a:t> За время реализации внедренных технологий и проектов, сократилось число семей, состоящих на учете, в связи с улучшением обстановки в семье. В подростковой среде наблюдается положительная динамика в направлении профориентации, внеурочной занятости.  </a:t>
            </a:r>
          </a:p>
          <a:p>
            <a:pPr fontAlgn="base">
              <a:buNone/>
            </a:pPr>
            <a:r>
              <a:rPr lang="ru-RU" b="1" dirty="0" smtClean="0"/>
              <a:t> </a:t>
            </a:r>
          </a:p>
          <a:p>
            <a:pPr fontAlgn="base"/>
            <a:r>
              <a:rPr lang="ru-RU" b="1" dirty="0" smtClean="0"/>
              <a:t>Общее </a:t>
            </a:r>
            <a:r>
              <a:rPr lang="ru-RU" b="1" dirty="0" smtClean="0"/>
              <a:t>количество  охваченных  Практикой  семей составляет:</a:t>
            </a:r>
            <a:endParaRPr lang="ru-RU" dirty="0" smtClean="0"/>
          </a:p>
          <a:p>
            <a:pPr algn="ctr" fontAlgn="base">
              <a:buNone/>
            </a:pPr>
            <a:r>
              <a:rPr lang="ru-RU" b="1" dirty="0" smtClean="0"/>
              <a:t>2021г.: 67/97 детей</a:t>
            </a:r>
            <a:endParaRPr lang="ru-RU" dirty="0" smtClean="0"/>
          </a:p>
          <a:p>
            <a:pPr algn="ctr" fontAlgn="base">
              <a:buNone/>
            </a:pPr>
            <a:r>
              <a:rPr lang="ru-RU" b="1" dirty="0" smtClean="0"/>
              <a:t>2022г.: 51/105 детей</a:t>
            </a:r>
            <a:endParaRPr lang="ru-RU" dirty="0" smtClean="0"/>
          </a:p>
          <a:p>
            <a:pPr algn="ctr" fontAlgn="base">
              <a:buNone/>
            </a:pPr>
            <a:r>
              <a:rPr lang="ru-RU" b="1" dirty="0" smtClean="0"/>
              <a:t>1 кв. 2023г.: 52/104ребенка.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8219256" cy="42770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i="1" dirty="0" smtClean="0"/>
              <a:t>    </a:t>
            </a:r>
            <a:r>
              <a:rPr lang="ru-RU" sz="3200" b="1" i="1" dirty="0" smtClean="0"/>
              <a:t>Дети </a:t>
            </a:r>
            <a:r>
              <a:rPr lang="ru-RU" sz="3200" b="1" i="1" dirty="0" smtClean="0"/>
              <a:t>– наше будущее. </a:t>
            </a:r>
            <a:endParaRPr lang="ru-RU" sz="3200" b="1" i="1" dirty="0" smtClean="0"/>
          </a:p>
          <a:p>
            <a:pPr algn="just">
              <a:buNone/>
            </a:pPr>
            <a:r>
              <a:rPr lang="ru-RU" sz="3200" b="1" i="1" dirty="0" smtClean="0"/>
              <a:t> </a:t>
            </a:r>
            <a:r>
              <a:rPr lang="ru-RU" sz="3200" b="1" i="1" dirty="0" smtClean="0"/>
              <a:t>  </a:t>
            </a:r>
            <a:r>
              <a:rPr lang="ru-RU" sz="3200" b="1" i="1" dirty="0" smtClean="0"/>
              <a:t>Во </a:t>
            </a:r>
            <a:r>
              <a:rPr lang="ru-RU" sz="3200" b="1" i="1" dirty="0" smtClean="0"/>
              <a:t>имя будущего мы и живем на земле, и обязаны сделать все возможное, чтобы у наших детей было счастливое безоблачное детство. </a:t>
            </a:r>
            <a:endParaRPr lang="ru-RU" sz="3200" b="1" i="1" dirty="0" smtClean="0"/>
          </a:p>
          <a:p>
            <a:pPr algn="just">
              <a:buNone/>
            </a:pPr>
            <a:r>
              <a:rPr lang="ru-RU" sz="3200" b="1" i="1" dirty="0" smtClean="0"/>
              <a:t> </a:t>
            </a:r>
            <a:r>
              <a:rPr lang="ru-RU" sz="3200" b="1" i="1" dirty="0" smtClean="0"/>
              <a:t>  </a:t>
            </a:r>
            <a:r>
              <a:rPr lang="ru-RU" sz="3200" b="1" i="1" dirty="0" smtClean="0"/>
              <a:t>Ведь </a:t>
            </a:r>
            <a:r>
              <a:rPr lang="ru-RU" sz="3200" b="1" i="1" dirty="0" smtClean="0"/>
              <a:t>благополучная семья – не та, которая не имеет проблем, а та, которая находит силы их решать.</a:t>
            </a:r>
            <a:endParaRPr lang="ru-RU" sz="32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Целевая группа: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 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Семьи и несовершеннолетние, находящиеся в социально опасном положении и трудной жизненной ситуации, состоящие на сопровождении в отделении помощи семье и детям.</a:t>
            </a:r>
          </a:p>
          <a:p>
            <a:pPr algn="just"/>
            <a:endParaRPr lang="ru-RU" dirty="0" smtClean="0"/>
          </a:p>
          <a:p>
            <a:pPr algn="just">
              <a:buNone/>
            </a:pPr>
            <a:r>
              <a:rPr lang="ru-RU" sz="3200" b="1" dirty="0" smtClean="0"/>
              <a:t>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467600" cy="85725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Проекты и технологии реализуемые в рамках </a:t>
            </a:r>
            <a:r>
              <a:rPr lang="ru-RU" b="1" u="sng" dirty="0" smtClean="0"/>
              <a:t>практики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8219256" cy="5402406"/>
          </a:xfrm>
        </p:spPr>
        <p:txBody>
          <a:bodyPr/>
          <a:lstStyle/>
          <a:p>
            <a:pPr algn="ctr"/>
            <a:r>
              <a:rPr lang="ru-RU" b="1" i="1" dirty="0" smtClean="0"/>
              <a:t>Технология  «Семейная парикмахерская выходного дня».</a:t>
            </a:r>
            <a:endParaRPr lang="ru-RU" dirty="0" smtClean="0"/>
          </a:p>
          <a:p>
            <a:pPr algn="just">
              <a:buNone/>
            </a:pPr>
            <a:r>
              <a:rPr lang="ru-RU" b="1" dirty="0" smtClean="0"/>
              <a:t>Цель технологии:</a:t>
            </a:r>
            <a:r>
              <a:rPr lang="ru-RU" dirty="0" smtClean="0"/>
              <a:t> организация профессионального полезного семейного досуга семей, находящихся социально опасном положении и  в трудной жизненной ситуации,  содействие семьям и несовершеннолетним в самореализации, подготовке к самообеспечению и профессиональному самоопределению.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 descr="Screenshot_20210216-130728_Gall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484784"/>
            <a:ext cx="2397411" cy="3143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Screenshot_20210216-130753_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068960"/>
            <a:ext cx="3709281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Screenshot_20210216-130931_Gall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764704"/>
            <a:ext cx="2194423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227_153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429000"/>
            <a:ext cx="1928812" cy="2935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20210720_161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38158" y="523854"/>
            <a:ext cx="3048020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20210227_173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3500438"/>
            <a:ext cx="2143140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20210720_1623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604186" y="539030"/>
            <a:ext cx="3169423" cy="2377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20211001_1334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560226" y="511948"/>
            <a:ext cx="2952770" cy="2214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20200308_1152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429000"/>
            <a:ext cx="4000528" cy="30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2852"/>
            <a:ext cx="7467600" cy="63311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«Мир юной красоты»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5" name="Рисунок 4" descr="IMG-05297246a5fe3c99b2616ab5e6b97479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7" y="642918"/>
            <a:ext cx="2000263" cy="2667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-312cf1fa80471791d3a6aa863c4b014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571480"/>
            <a:ext cx="2071702" cy="2762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-2e4a02449dd300fb34e17682f76042b5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429000"/>
            <a:ext cx="6775518" cy="304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IMG-adf7316d88014e12a3725897ca483d5a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714356"/>
            <a:ext cx="2288842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931224" cy="6213304"/>
          </a:xfrm>
        </p:spPr>
        <p:txBody>
          <a:bodyPr/>
          <a:lstStyle/>
          <a:p>
            <a:pPr algn="ctr"/>
            <a:r>
              <a:rPr lang="ru-RU" b="1" i="1" dirty="0" smtClean="0"/>
              <a:t>Технология  «От первых уроков шитья к швейному мастерству»</a:t>
            </a:r>
            <a:r>
              <a:rPr lang="ru-RU" dirty="0" smtClean="0"/>
              <a:t>.</a:t>
            </a:r>
          </a:p>
          <a:p>
            <a:pPr algn="just">
              <a:buNone/>
            </a:pPr>
            <a:r>
              <a:rPr lang="ru-RU" dirty="0" smtClean="0"/>
              <a:t>Направление </a:t>
            </a:r>
            <a:r>
              <a:rPr lang="ru-RU" dirty="0" smtClean="0"/>
              <a:t>технологии:  </a:t>
            </a:r>
            <a:r>
              <a:rPr lang="ru-RU" dirty="0" smtClean="0"/>
              <a:t>Организация </a:t>
            </a:r>
            <a:r>
              <a:rPr lang="ru-RU" dirty="0" smtClean="0"/>
              <a:t>профессиональной полезной занятости </a:t>
            </a:r>
            <a:r>
              <a:rPr lang="ru-RU" dirty="0" smtClean="0"/>
              <a:t>несовершеннолетних  </a:t>
            </a:r>
            <a:r>
              <a:rPr lang="ru-RU" dirty="0" smtClean="0"/>
              <a:t>из семей, находящихся социально </a:t>
            </a:r>
            <a:r>
              <a:rPr lang="ru-RU" dirty="0" smtClean="0"/>
              <a:t>опасном </a:t>
            </a:r>
            <a:r>
              <a:rPr lang="ru-RU" dirty="0" smtClean="0"/>
              <a:t>положении и  в трудной жизненной ситуации,   </a:t>
            </a:r>
            <a:r>
              <a:rPr lang="ru-RU" dirty="0" smtClean="0"/>
              <a:t>содействие </a:t>
            </a:r>
            <a:r>
              <a:rPr lang="ru-RU" dirty="0" smtClean="0"/>
              <a:t>семьям и несовершеннолетним в </a:t>
            </a:r>
            <a:r>
              <a:rPr lang="ru-RU" dirty="0" smtClean="0"/>
              <a:t>самореализации</a:t>
            </a:r>
            <a:r>
              <a:rPr lang="ru-RU" dirty="0" smtClean="0"/>
              <a:t>, подготовке к самообеспечению и </a:t>
            </a:r>
            <a:r>
              <a:rPr lang="ru-RU" dirty="0" smtClean="0"/>
              <a:t>профессиональному </a:t>
            </a:r>
            <a:r>
              <a:rPr lang="ru-RU" dirty="0" smtClean="0"/>
              <a:t>самоопределению, через </a:t>
            </a:r>
            <a:r>
              <a:rPr lang="ru-RU" dirty="0" smtClean="0"/>
              <a:t>приобретение  </a:t>
            </a:r>
            <a:r>
              <a:rPr lang="ru-RU" dirty="0" smtClean="0"/>
              <a:t>умений и  навыков  швейного дела.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436</TotalTime>
  <Words>941</Words>
  <Application>Microsoft Office PowerPoint</Application>
  <PresentationFormat>Экран (4:3)</PresentationFormat>
  <Paragraphs>81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Практика   «Семейная программа выходного дня»</vt:lpstr>
      <vt:lpstr>Слайд 2</vt:lpstr>
      <vt:lpstr>Слайд 3</vt:lpstr>
      <vt:lpstr>Целевая группа: </vt:lpstr>
      <vt:lpstr> Проекты и технологии реализуемые в рамках практики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соглашения о совместной деятельности:        </vt:lpstr>
      <vt:lpstr>сотрудничество с организациями города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Мероприятия,  проводимые в рамках  реализации Практики   «Семейная программа выходного дня»</vt:lpstr>
      <vt:lpstr>Слайд 27</vt:lpstr>
      <vt:lpstr>Слайд 28</vt:lpstr>
      <vt:lpstr>Слайд 29</vt:lpstr>
      <vt:lpstr>Слайд 30</vt:lpstr>
      <vt:lpstr>целевые показатели практики  «Семейной программы выходного дня»</vt:lpstr>
      <vt:lpstr>Слайд 32</vt:lpstr>
      <vt:lpstr>Слайд 33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Anna</cp:lastModifiedBy>
  <cp:revision>49</cp:revision>
  <dcterms:created xsi:type="dcterms:W3CDTF">2023-05-12T06:16:36Z</dcterms:created>
  <dcterms:modified xsi:type="dcterms:W3CDTF">2023-05-15T10:25:22Z</dcterms:modified>
</cp:coreProperties>
</file>