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70" r:id="rId5"/>
    <p:sldId id="266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3D1EAE"/>
    <a:srgbClr val="C60641"/>
    <a:srgbClr val="003300"/>
    <a:srgbClr val="C20A6A"/>
    <a:srgbClr val="CCFFFF"/>
    <a:srgbClr val="DFF5DD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4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6829-C598-41D8-9199-CB5055C2BCE6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AE9D-B14C-42CA-B4CF-66D4A2D7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DC67-3ED5-4877-836A-FBAD1005E453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795C-B132-4EB7-B6A0-FC8FDE4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4C57-8669-4CEE-86EE-4F7B69E886E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4A82-3D3B-4BBC-B917-E843AFFC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F5EE-0428-4EA4-A821-F06EE37EF6A8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D07E-F693-41EB-B932-CAB6EC0D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70A2-02F8-4018-8C7A-B71424CDE123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822C-D926-4CE3-8F8F-3E26CC4BD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3B4F-604C-41C9-B216-76F3B0070CDA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1035-7A73-4BB3-88D5-CD83F455E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B5E7-8E77-47AE-BCFA-8E04C77F6725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C8CB3-41CF-4D2B-93E3-477CAC2A4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7401-E511-430D-8458-7A7DB151223E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CF91-DB06-4B80-B191-BDEA7C82E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D669-F019-4235-8603-D69681E95F9F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C0EE-8922-4E53-84D2-0FABC3A2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27B8-0DEA-4239-BF4A-D3B6F42510EC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357D-B607-47D3-8B50-24408895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659C-8BFD-40E5-A184-F20C514DB175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3916-437B-46FB-ABE8-E07A7D479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D5298-74EB-4C4D-AAC3-28F7E070D413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C1273-572C-483A-9940-25E3BD260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69900" y="5691188"/>
            <a:ext cx="2960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solidFill>
                  <a:srgbClr val="3D1EAE"/>
                </a:solidFill>
              </a:rPr>
              <a:t>МБУ ОКДПМ «Диалог» </a:t>
            </a:r>
          </a:p>
          <a:p>
            <a:pPr algn="just"/>
            <a:r>
              <a:rPr lang="ru-RU" sz="2000">
                <a:solidFill>
                  <a:srgbClr val="3D1EAE"/>
                </a:solidFill>
              </a:rPr>
              <a:t>ПК «Юность»</a:t>
            </a:r>
          </a:p>
          <a:p>
            <a:pPr algn="just"/>
            <a:r>
              <a:rPr lang="ru-RU" sz="2000">
                <a:solidFill>
                  <a:srgbClr val="3D1EAE"/>
                </a:solidFill>
              </a:rPr>
              <a:t>Валиуллина Ф.Ф.</a:t>
            </a:r>
          </a:p>
        </p:txBody>
      </p:sp>
      <p:pic>
        <p:nvPicPr>
          <p:cNvPr id="13315" name="Picture 2" descr="C:\Users\филия\Desktop\Логотип диало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0"/>
            <a:ext cx="1262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ÐÐ°ÑÑÐ¸Ð½ÐºÐ¸ Ð¿Ð¾ Ð·Ð°Ð¿ÑÐ¾ÑÑ Ð¼Ð¾Ð»Ð¾Ð´Ñ Ð´ÑÑÐ¾Ð¹ Ð»Ð¾Ð³Ð¾ÑÐ¸Ð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50475" y="4641850"/>
            <a:ext cx="19224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359025" y="261938"/>
            <a:ext cx="72263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Проект 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20A6A"/>
                </a:solidFill>
              </a:rPr>
              <a:t>«Навстречу с улыбкой»</a:t>
            </a:r>
          </a:p>
        </p:txBody>
      </p:sp>
      <p:pic>
        <p:nvPicPr>
          <p:cNvPr id="13318" name="Picture 11" descr="IMG-20220730-WA0020"/>
          <p:cNvPicPr>
            <a:picLocks noChangeAspect="1" noChangeArrowheads="1"/>
          </p:cNvPicPr>
          <p:nvPr/>
        </p:nvPicPr>
        <p:blipFill>
          <a:blip r:embed="rId5"/>
          <a:srcRect l="-15450" t="19464" r="-29338" b="-14488"/>
          <a:stretch>
            <a:fillRect/>
          </a:stretch>
        </p:blipFill>
        <p:spPr bwMode="auto">
          <a:xfrm>
            <a:off x="1579563" y="1263650"/>
            <a:ext cx="990123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IMG-20220730-WA0020"/>
          <p:cNvPicPr>
            <a:picLocks noChangeAspect="1" noChangeArrowheads="1"/>
          </p:cNvPicPr>
          <p:nvPr/>
        </p:nvPicPr>
        <p:blipFill>
          <a:blip r:embed="rId5"/>
          <a:srcRect l="-15450" t="19464" r="-29338" b="-14488"/>
          <a:stretch>
            <a:fillRect/>
          </a:stretch>
        </p:blipFill>
        <p:spPr bwMode="auto">
          <a:xfrm>
            <a:off x="1570038" y="1263650"/>
            <a:ext cx="990123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6640" y="310559"/>
            <a:ext cx="774599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606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4800" dirty="0">
              <a:ln w="0"/>
              <a:solidFill>
                <a:srgbClr val="C6064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C:\Users\филия\Desktop\Логотип диало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0"/>
            <a:ext cx="1262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34200" y="2528888"/>
            <a:ext cx="493553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Уфа, Республика Башкортостан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676400"/>
            <a:ext cx="6143625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 txBox="1">
            <a:spLocks/>
          </p:cNvSpPr>
          <p:nvPr/>
        </p:nvSpPr>
        <p:spPr bwMode="auto">
          <a:xfrm>
            <a:off x="307975" y="66675"/>
            <a:ext cx="85518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C60641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03225" y="855663"/>
            <a:ext cx="65230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В рамках проекта «Навстречу с улыбкой»</a:t>
            </a:r>
          </a:p>
          <a:p>
            <a:r>
              <a:rPr lang="ru-RU" sz="1600" b="1"/>
              <a:t>- создана группа «серебряных» волонтеров на базе подростковых клубов МБУ ОКДПМ «Диалог», что откроет новые возможности для самореализации лиц старшего возраста;</a:t>
            </a:r>
          </a:p>
          <a:p>
            <a:r>
              <a:rPr lang="ru-RU" sz="1600" b="1"/>
              <a:t>-  будет выпущен виртуальный сборник «Возраст жизни не помеха» по реализованным мероприятиям, в результате взаимодействия старшего поколения с молодежью установятся активные, позитивные связи с участниками проекта.</a:t>
            </a:r>
          </a:p>
        </p:txBody>
      </p:sp>
      <p:sp>
        <p:nvSpPr>
          <p:cNvPr id="15364" name="AutoShape 2" descr="https://mail.yandex.ru/message_part/IMG_20190903_181501.jpg?_uid=198189879&amp;name=IMG_20190903_181501.jpg&amp;hid=1.2&amp;ids=17001088593324852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4" descr="https://mail.yandex.ru/message_part/IMG_20190903_181501.jpg?_uid=198189879&amp;name=IMG_20190903_181501.jpg&amp;hid=1.2&amp;ids=170010885933248522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6" descr="https://mail.yandex.ru/message_part/IMG_20190903_181501.jpg?_uid=198189879&amp;name=IMG_20190903_181501.jpg&amp;hid=1.2&amp;ids=170010885933248522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5670550" y="4638675"/>
            <a:ext cx="6096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будет организована  информационная кампания, направленная на распространение информации о создании виртуального сборника «Возраст жизни не помеха» среди лиц старшего возраста города Уфы Республики Башкортостан.</a:t>
            </a:r>
          </a:p>
          <a:p>
            <a:endParaRPr lang="ru-RU" b="1"/>
          </a:p>
          <a:p>
            <a:pPr algn="just"/>
            <a:endParaRPr lang="ru-RU" sz="2400" b="1"/>
          </a:p>
        </p:txBody>
      </p:sp>
      <p:pic>
        <p:nvPicPr>
          <p:cNvPr id="15368" name="Picture 11" descr="IMG-20220813-WA0094"/>
          <p:cNvPicPr>
            <a:picLocks noChangeAspect="1" noChangeArrowheads="1"/>
          </p:cNvPicPr>
          <p:nvPr/>
        </p:nvPicPr>
        <p:blipFill>
          <a:blip r:embed="rId3"/>
          <a:srcRect t="25000" b="28906"/>
          <a:stretch>
            <a:fillRect/>
          </a:stretch>
        </p:blipFill>
        <p:spPr bwMode="auto">
          <a:xfrm>
            <a:off x="506413" y="3381375"/>
            <a:ext cx="503713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IMG-20220811-WA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075" y="1066800"/>
            <a:ext cx="4645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860425" y="603250"/>
            <a:ext cx="6883400" cy="9890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ГРУППА</a:t>
            </a:r>
            <a:endParaRPr lang="ru-RU" b="1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428625" y="269875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C60641"/>
              </a:solidFill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98488" y="17907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«Серебряные» волонтеры, лица старшего возраста, активная молодежь</a:t>
            </a:r>
          </a:p>
        </p:txBody>
      </p:sp>
      <p:pic>
        <p:nvPicPr>
          <p:cNvPr id="16389" name="Picture 8" descr="IMG-20220509-WA0089"/>
          <p:cNvPicPr>
            <a:picLocks noChangeAspect="1" noChangeArrowheads="1"/>
          </p:cNvPicPr>
          <p:nvPr/>
        </p:nvPicPr>
        <p:blipFill>
          <a:blip r:embed="rId3"/>
          <a:srcRect l="14310" r="12152"/>
          <a:stretch>
            <a:fillRect/>
          </a:stretch>
        </p:blipFill>
        <p:spPr bwMode="auto">
          <a:xfrm>
            <a:off x="7029450" y="158750"/>
            <a:ext cx="469741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IMG-20220522-WA0110"/>
          <p:cNvPicPr>
            <a:picLocks noChangeAspect="1" noChangeArrowheads="1"/>
          </p:cNvPicPr>
          <p:nvPr/>
        </p:nvPicPr>
        <p:blipFill>
          <a:blip r:embed="rId4"/>
          <a:srcRect t="24126" b="3426"/>
          <a:stretch>
            <a:fillRect/>
          </a:stretch>
        </p:blipFill>
        <p:spPr bwMode="auto">
          <a:xfrm>
            <a:off x="7038975" y="3182938"/>
            <a:ext cx="47148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IMG-20220730-WA0046 (1)"/>
          <p:cNvPicPr>
            <a:picLocks noChangeAspect="1" noChangeArrowheads="1"/>
          </p:cNvPicPr>
          <p:nvPr/>
        </p:nvPicPr>
        <p:blipFill>
          <a:blip r:embed="rId5"/>
          <a:srcRect t="11833" r="-125" b="27333"/>
          <a:stretch>
            <a:fillRect/>
          </a:stretch>
        </p:blipFill>
        <p:spPr bwMode="auto">
          <a:xfrm>
            <a:off x="409575" y="3155950"/>
            <a:ext cx="65151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60375" y="134938"/>
            <a:ext cx="6883400" cy="9890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6064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17411" name="Прямоугольник 9"/>
          <p:cNvSpPr>
            <a:spLocks noChangeArrowheads="1"/>
          </p:cNvSpPr>
          <p:nvPr/>
        </p:nvSpPr>
        <p:spPr bwMode="auto">
          <a:xfrm>
            <a:off x="390525" y="963613"/>
            <a:ext cx="108442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В настоящее время возникла необходимость создания проекта по повышению социальной и гражданской активности, популяризации активного долголетия, повышения качества жизни лиц старшего возраста. В рамках реализации проекта основными направлениями работы являются: </a:t>
            </a:r>
          </a:p>
          <a:p>
            <a:r>
              <a:rPr lang="ru-RU" sz="1400" b="1"/>
              <a:t>Создание организованной группы людей старшего возраста, для работы с ними по восстановлению и поддержанию социальных связей.</a:t>
            </a:r>
          </a:p>
          <a:p>
            <a:r>
              <a:rPr lang="ru-RU" sz="1400" b="1"/>
              <a:t>проведение мероприятий по популяризации идей активного долголетия; </a:t>
            </a:r>
          </a:p>
          <a:p>
            <a:r>
              <a:rPr lang="ru-RU" sz="1400" b="1"/>
              <a:t>организация информационной кампании, направленной на распространение информации о создании виртуального сборника по результатам проведенных мероприятий.</a:t>
            </a:r>
            <a:r>
              <a:rPr lang="ru-RU" sz="1400"/>
              <a:t> </a:t>
            </a:r>
          </a:p>
        </p:txBody>
      </p:sp>
      <p:sp>
        <p:nvSpPr>
          <p:cNvPr id="17412" name="AutoShape 2" descr="https://mail.yandex.ru/message_part/IMG_20190717_181649.jpg?_uid=198189879&amp;name=IMG_20190717_181649.jpg&amp;hid=1.2&amp;ids=170010885933248523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Picture 7" descr="IMG-20211202-WA0010"/>
          <p:cNvPicPr>
            <a:picLocks noChangeAspect="1" noChangeArrowheads="1"/>
          </p:cNvPicPr>
          <p:nvPr/>
        </p:nvPicPr>
        <p:blipFill>
          <a:blip r:embed="rId3"/>
          <a:srcRect t="39008"/>
          <a:stretch>
            <a:fillRect/>
          </a:stretch>
        </p:blipFill>
        <p:spPr bwMode="auto">
          <a:xfrm>
            <a:off x="533400" y="2914650"/>
            <a:ext cx="104013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719638" y="206375"/>
            <a:ext cx="23622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6064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171825" y="1069975"/>
            <a:ext cx="4713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/>
              <a:t>Создание широкого спектра возможностей для самореализации жителей старшего возраста: спортивные, творческие, социальные мероприятия, укрепление здоровья, участие в добровольческой деятельности.</a:t>
            </a:r>
            <a:r>
              <a:rPr lang="ru-RU"/>
              <a:t> </a:t>
            </a:r>
          </a:p>
        </p:txBody>
      </p:sp>
      <p:pic>
        <p:nvPicPr>
          <p:cNvPr id="18436" name="Picture 10" descr="IMG-20220308-WA0069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23236" t="2254" r="14703" b="8217"/>
          <a:stretch>
            <a:fillRect/>
          </a:stretch>
        </p:blipFill>
        <p:spPr bwMode="auto">
          <a:xfrm>
            <a:off x="8516938" y="138113"/>
            <a:ext cx="3336925" cy="64341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11" descr="IMG-20211206-WA0056"/>
          <p:cNvPicPr>
            <a:picLocks noChangeAspect="1" noChangeArrowheads="1"/>
          </p:cNvPicPr>
          <p:nvPr/>
        </p:nvPicPr>
        <p:blipFill>
          <a:blip r:embed="rId4"/>
          <a:srcRect l="15210" t="26624" r="237" b="-629"/>
          <a:stretch>
            <a:fillRect/>
          </a:stretch>
        </p:blipFill>
        <p:spPr bwMode="auto">
          <a:xfrm>
            <a:off x="847725" y="3238500"/>
            <a:ext cx="6831013" cy="3362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2" descr="C:\Users\филия\Desktop\Логотип диало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257175"/>
            <a:ext cx="1262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092200" y="28575"/>
            <a:ext cx="3048000" cy="9890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6064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454025" y="949325"/>
            <a:ext cx="66405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1.Развить культуру «серебряного» волонтерства среди лиц старшего возраста;</a:t>
            </a:r>
          </a:p>
          <a:p>
            <a:r>
              <a:rPr lang="ru-RU" b="1"/>
              <a:t>2.Сохранить и повышать социальную и гражданскую активность;</a:t>
            </a:r>
          </a:p>
          <a:p>
            <a:r>
              <a:rPr lang="ru-RU" b="1"/>
              <a:t>3.Популяризовать идею активного долголетия в обществе; </a:t>
            </a:r>
          </a:p>
          <a:p>
            <a:r>
              <a:rPr lang="ru-RU" b="1"/>
              <a:t>4. Повысить «качество жизни» лиц старшего возраста через восстановление и поддержание социальных связей.</a:t>
            </a:r>
            <a:r>
              <a:rPr lang="ru-RU"/>
              <a:t> </a:t>
            </a:r>
          </a:p>
        </p:txBody>
      </p:sp>
      <p:pic>
        <p:nvPicPr>
          <p:cNvPr id="19460" name="Picture 9" descr="IMG-20220426-WA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3467100"/>
            <a:ext cx="62658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IMG-20220506-WA0022"/>
          <p:cNvPicPr>
            <a:picLocks noChangeAspect="1" noChangeArrowheads="1"/>
          </p:cNvPicPr>
          <p:nvPr/>
        </p:nvPicPr>
        <p:blipFill>
          <a:blip r:embed="rId4"/>
          <a:srcRect l="-2257" t="19479"/>
          <a:stretch>
            <a:fillRect/>
          </a:stretch>
        </p:blipFill>
        <p:spPr bwMode="auto">
          <a:xfrm>
            <a:off x="7458075" y="342900"/>
            <a:ext cx="3744913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3390900" y="284163"/>
            <a:ext cx="6985000" cy="8413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6064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25413" y="1146175"/>
            <a:ext cx="5610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</a:t>
            </a:r>
          </a:p>
          <a:p>
            <a:pPr algn="just"/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1. Более 500 участников, поддерживающих реализацию данного проекта;</a:t>
            </a:r>
          </a:p>
          <a:p>
            <a:r>
              <a:rPr lang="ru-RU"/>
              <a:t>2. 7 акций и круглых столов в рамках проекта;</a:t>
            </a:r>
          </a:p>
          <a:p>
            <a:r>
              <a:rPr lang="ru-RU"/>
              <a:t>3. 16 проведенных мероприятий в рамках проекта.</a:t>
            </a: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5727700" y="1127125"/>
            <a:ext cx="586898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</a:t>
            </a:r>
          </a:p>
          <a:p>
            <a:pPr algn="just"/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Данный проект разовьет культуру «серебряного» волонтерства среди лиц старшего возраста;  сохранит и повысит социальную и гражданскую активность;  поспособствует популяризации идеи активного долголетия в обществе; повысит «качество жизни» лиц старшего поколения через восстановление и поддержание социальных связей.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1600"/>
              <a:t>Участники мероприятий («серебряные» волонтеры и воспитанники п/к «Юность») благодаря общению с людьми старшего возраста смогут ближе узнать о вкладе, который наши люди  г. Уфы внесли в дело развития города.</a:t>
            </a:r>
          </a:p>
          <a:p>
            <a:r>
              <a:rPr lang="ru-RU" sz="1600"/>
              <a:t>Об эффективности проекта можно судить по выпущенному электронному сборнику, по фотографиям проведенных встреч, по полученным отзывам участников проекта.</a:t>
            </a:r>
          </a:p>
        </p:txBody>
      </p:sp>
      <p:pic>
        <p:nvPicPr>
          <p:cNvPr id="20485" name="Picture 6" descr="IMG-20220426-WA0047"/>
          <p:cNvPicPr>
            <a:picLocks noChangeAspect="1" noChangeArrowheads="1"/>
          </p:cNvPicPr>
          <p:nvPr/>
        </p:nvPicPr>
        <p:blipFill>
          <a:blip r:embed="rId3"/>
          <a:srcRect l="4659" t="24399"/>
          <a:stretch>
            <a:fillRect/>
          </a:stretch>
        </p:blipFill>
        <p:spPr bwMode="auto">
          <a:xfrm>
            <a:off x="276225" y="3079750"/>
            <a:ext cx="53816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филия\Desktop\Логотип диало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5463" y="168275"/>
            <a:ext cx="12620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ÐÐ°ÑÑÐ¸Ð½ÐºÐ¸ Ð¿Ð¾ Ð·Ð°Ð¿ÑÐ¾ÑÑ Ð¼Ð¾Ð»Ð¾Ð´Ñ Ð´ÑÑÐ¾Ð¹ Ð»Ð¾Ð³Ð¾ÑÐ¸Ð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5559425"/>
            <a:ext cx="10366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1635730_Wellness_AdobeStock_551475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8" y="182563"/>
            <a:ext cx="50180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279525" y="5580063"/>
            <a:ext cx="1091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/>
            <a:r>
              <a:rPr lang="ru-RU" sz="2000" b="1">
                <a:solidFill>
                  <a:srgbClr val="003399"/>
                </a:solidFill>
                <a:latin typeface="Forte" pitchFamily="66" charset="0"/>
              </a:rPr>
              <a:t>У позитивных людей больше друзей, что является ключевым фактором счастья и долголетия.</a:t>
            </a: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6"/>
          <a:srcRect l="1741" t="5231" r="9573" b="11809"/>
          <a:stretch>
            <a:fillRect/>
          </a:stretch>
        </p:blipFill>
        <p:spPr bwMode="auto">
          <a:xfrm>
            <a:off x="2090738" y="1066800"/>
            <a:ext cx="81756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353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Forte</vt:lpstr>
      <vt:lpstr>Тема Office</vt:lpstr>
      <vt:lpstr>Слайд 1</vt:lpstr>
      <vt:lpstr>Слайд 2</vt:lpstr>
      <vt:lpstr>Слайд 3</vt:lpstr>
      <vt:lpstr>ЦЕЛЕВАЯ ГРУППА</vt:lpstr>
      <vt:lpstr>АКТУАЛЬНОСТЬ ПРОЕКТА</vt:lpstr>
      <vt:lpstr>ЦЕЛЬ</vt:lpstr>
      <vt:lpstr>ЗАДАЧИ</vt:lpstr>
      <vt:lpstr>ОЖИДАЕМЫЕ РЕЗУЛЬТАТЫ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</dc:creator>
  <cp:lastModifiedBy>Klub</cp:lastModifiedBy>
  <cp:revision>111</cp:revision>
  <dcterms:created xsi:type="dcterms:W3CDTF">2018-05-20T10:59:30Z</dcterms:created>
  <dcterms:modified xsi:type="dcterms:W3CDTF">2023-10-25T13:46:34Z</dcterms:modified>
</cp:coreProperties>
</file>