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71" r:id="rId3"/>
    <p:sldId id="257" r:id="rId4"/>
    <p:sldId id="258" r:id="rId5"/>
    <p:sldId id="259" r:id="rId6"/>
    <p:sldId id="273" r:id="rId7"/>
    <p:sldId id="260" r:id="rId8"/>
    <p:sldId id="261" r:id="rId9"/>
    <p:sldId id="270" r:id="rId10"/>
    <p:sldId id="262" r:id="rId11"/>
    <p:sldId id="263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1D90-0335-49CE-818D-EBED3390D546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8D79A-AD6F-4E6F-9A3B-A1C388AD4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4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работы изостудии правополушарного рисования </a:t>
            </a:r>
            <a:br>
              <a:rPr lang="ru-RU" dirty="0" smtClean="0"/>
            </a:br>
            <a:r>
              <a:rPr lang="ru-RU" dirty="0" smtClean="0"/>
              <a:t>«Взгляд из глубины»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2441866"/>
          </a:xfrm>
        </p:spPr>
        <p:txBody>
          <a:bodyPr/>
          <a:lstStyle/>
          <a:p>
            <a:pPr algn="ctr"/>
            <a:r>
              <a:rPr lang="ru-RU" dirty="0" smtClean="0"/>
              <a:t>КГБУ СО «Комплексный центр социального обслуживания населения «Балахтинский»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Красноярский край, Балахтинский район, </a:t>
            </a:r>
          </a:p>
          <a:p>
            <a:pPr algn="ctr"/>
            <a:r>
              <a:rPr lang="ru-RU" dirty="0" smtClean="0"/>
              <a:t>п. Балахта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50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776864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Люди, посещающие изостудию, отметили, что у них повысилась уверенность в собственных силах, снизился уровень </a:t>
            </a:r>
            <a:r>
              <a:rPr lang="ru-RU" dirty="0"/>
              <a:t>стресса и </a:t>
            </a:r>
            <a:r>
              <a:rPr lang="ru-RU" dirty="0" smtClean="0"/>
              <a:t>тревожности.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акже можно отметить </a:t>
            </a:r>
            <a:r>
              <a:rPr lang="ru-RU" dirty="0" smtClean="0"/>
              <a:t>развитие </a:t>
            </a:r>
            <a:r>
              <a:rPr lang="ru-RU" dirty="0" smtClean="0"/>
              <a:t>творческого </a:t>
            </a:r>
            <a:r>
              <a:rPr lang="ru-RU" dirty="0" smtClean="0"/>
              <a:t>потенциала. </a:t>
            </a:r>
          </a:p>
          <a:p>
            <a:pPr marL="0" indent="0">
              <a:buNone/>
            </a:pPr>
            <a:r>
              <a:rPr lang="ru-RU" dirty="0" smtClean="0"/>
              <a:t>Групповые </a:t>
            </a:r>
            <a:r>
              <a:rPr lang="ru-RU" dirty="0" smtClean="0"/>
              <a:t>занятия положительно влияют на </a:t>
            </a:r>
            <a:r>
              <a:rPr lang="ru-RU" dirty="0" smtClean="0"/>
              <a:t>социальную активность пожилых людей.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Admin\Desktop\Фото изостудия\ntp8IXKDwiyIzfxh8mDuXSz79N85H2rfbgGMPg_5A-kgCIq0djk2bdk0XLWW9TbNQ5QOR3OYZEbsS6wNAKKpWcY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0496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5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19256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Люди старшего возраста не </a:t>
            </a:r>
            <a:r>
              <a:rPr lang="ru-RU" dirty="0" smtClean="0"/>
              <a:t>только с удовольствием приходят на занятия, но и принимают участие в различных выставках.</a:t>
            </a:r>
            <a:endParaRPr lang="ru-RU" dirty="0"/>
          </a:p>
        </p:txBody>
      </p:sp>
      <p:pic>
        <p:nvPicPr>
          <p:cNvPr id="6147" name="Picture 3" descr="C:\Users\Admin\Desktop\V3h_Gnf0096lOsb0hpnoV4HZk7FkAGcaCtXf6Q0ZIHb-HEe_UpTz7gH0m9eQVFo8vY1mF0H3EoX0AePVR4u9pY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198545" cy="29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6vaecyI3gDq9dqbSw0kTM4658sb9zid5294t6Rb5a80NgI6SvzK8xz7cZ_KTWLCXlNm1D7dFo4urFea-RnxoNZZ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2198545" cy="29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HDaS_nC1vf2_MhIu25G18qtleT6RMFGMldOGF98Tkr0IKJ84K4UOE4vgiXo7SqkYOlmF3ZveANJdMJ1OIoT1No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Преподаватель изостудии </a:t>
            </a:r>
            <a:br>
              <a:rPr lang="ru-RU" dirty="0" smtClean="0"/>
            </a:br>
            <a:r>
              <a:rPr lang="ru-RU" dirty="0" smtClean="0"/>
              <a:t>«Взгляд из глубины»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344816" cy="17567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Такташ Нина Александровна</a:t>
            </a:r>
          </a:p>
        </p:txBody>
      </p:sp>
      <p:pic>
        <p:nvPicPr>
          <p:cNvPr id="1027" name="Picture 3" descr="C:\Users\Admin\Desktop\EcCzwwe-r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36425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8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782960"/>
          </a:xfrm>
        </p:spPr>
        <p:txBody>
          <a:bodyPr/>
          <a:lstStyle/>
          <a:p>
            <a:r>
              <a:rPr lang="ru-RU" dirty="0" smtClean="0"/>
              <a:t>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6558" y="105273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Практика правополушарного рисования уникальна и может быть направлена </a:t>
            </a:r>
            <a:r>
              <a:rPr lang="ru-RU" dirty="0" smtClean="0"/>
              <a:t>на </a:t>
            </a:r>
            <a:r>
              <a:rPr lang="ru-RU" dirty="0" smtClean="0"/>
              <a:t>людей старшего </a:t>
            </a:r>
            <a:r>
              <a:rPr lang="ru-RU" dirty="0" smtClean="0"/>
              <a:t>возраста, в том числе на людей с ограниченными возможностями здоровья.</a:t>
            </a:r>
            <a:endParaRPr lang="ru-RU" dirty="0"/>
          </a:p>
        </p:txBody>
      </p:sp>
      <p:pic>
        <p:nvPicPr>
          <p:cNvPr id="4" name="Picture 2" descr="C:\Users\Admin\Desktop\A8FQrWmWlOaLhchGROlsYQasfA8raX0cswFcvq4O7BhxVRfFD8lj--75-dICB92jHVJzCGq2MNS8KYJWunBoy8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39" y="299695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0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8737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Рисование служит одним из методов решения психологических проблем (страхи, одиночество, тревога и др.). А для </a:t>
            </a:r>
            <a:r>
              <a:rPr lang="ru-RU" sz="1800" dirty="0" smtClean="0"/>
              <a:t>людей </a:t>
            </a:r>
            <a:r>
              <a:rPr lang="ru-RU" sz="1800" dirty="0" smtClean="0"/>
              <a:t>старшего возраста </a:t>
            </a:r>
            <a:r>
              <a:rPr lang="ru-RU" sz="1800" dirty="0" smtClean="0"/>
              <a:t>очень </a:t>
            </a:r>
            <a:r>
              <a:rPr lang="ru-RU" sz="1800" dirty="0"/>
              <a:t>важно выражать свои переживания, чувства и параллельно активизировать важнейшие психические функции через сам процесс рисования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М</a:t>
            </a:r>
            <a:r>
              <a:rPr lang="ru-RU" sz="1800" dirty="0" smtClean="0"/>
              <a:t>етодика правополушарного рисования позволяет </a:t>
            </a:r>
            <a:r>
              <a:rPr lang="ru-RU" sz="1800" dirty="0"/>
              <a:t>«переключиться» в режим творческой активности абсолютно всем, при этом не важен возраст, пол, индивидуальные особенности личности. Именно эта методика замечательно подошла </a:t>
            </a:r>
            <a:r>
              <a:rPr lang="ru-RU" sz="1800" dirty="0" smtClean="0"/>
              <a:t>для развития </a:t>
            </a:r>
            <a:r>
              <a:rPr lang="ru-RU" sz="1800" dirty="0"/>
              <a:t>творческого </a:t>
            </a:r>
            <a:r>
              <a:rPr lang="ru-RU" sz="1800" dirty="0" smtClean="0"/>
              <a:t>потенциала, снятия </a:t>
            </a:r>
            <a:r>
              <a:rPr lang="ru-RU" sz="1800" dirty="0"/>
              <a:t>эмоционального напряжения </a:t>
            </a:r>
            <a:r>
              <a:rPr lang="ru-RU" sz="1800" dirty="0" smtClean="0"/>
              <a:t>и п</a:t>
            </a:r>
            <a:r>
              <a:rPr lang="ru-RU" sz="1800" dirty="0" smtClean="0"/>
              <a:t>овышения </a:t>
            </a:r>
            <a:r>
              <a:rPr lang="ru-RU" sz="1800" dirty="0"/>
              <a:t>социальной активности людей старшего </a:t>
            </a:r>
            <a:r>
              <a:rPr lang="ru-RU" sz="1800" dirty="0" smtClean="0"/>
              <a:t>возраста.</a:t>
            </a:r>
            <a:endParaRPr lang="ru-RU" sz="1800" dirty="0"/>
          </a:p>
        </p:txBody>
      </p:sp>
      <p:pic>
        <p:nvPicPr>
          <p:cNvPr id="4" name="Picture 2" descr="C:\Users\Admin\Desktop\R9FWgIR53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730135" cy="38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2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Повышение социальной активности людей старшего возраста и развитие их творческого потенциала</a:t>
            </a:r>
            <a:endParaRPr lang="ru-RU" dirty="0"/>
          </a:p>
        </p:txBody>
      </p:sp>
      <p:pic>
        <p:nvPicPr>
          <p:cNvPr id="4" name="Picture 2" descr="C:\Users\Admin\Desktop\8nmK8vFYmL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52265"/>
            <a:ext cx="4319862" cy="33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1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Организация работы изостудии правополушарного рисования (создание плана и расписания занятий</a:t>
            </a:r>
            <a:r>
              <a:rPr lang="ru-RU" dirty="0" smtClean="0"/>
              <a:t>);</a:t>
            </a:r>
          </a:p>
          <a:p>
            <a:pPr marL="457200" indent="-457200">
              <a:buAutoNum type="arabicPeriod"/>
            </a:pPr>
            <a:r>
              <a:rPr lang="ru-RU" dirty="0"/>
              <a:t>Привлечение людей старшего возраста (в том числе имеющих инвалидность) к занятиям и мастер-классам проводимым в </a:t>
            </a:r>
            <a:r>
              <a:rPr lang="ru-RU" dirty="0" smtClean="0"/>
              <a:t>изостудии;</a:t>
            </a:r>
          </a:p>
          <a:p>
            <a:pPr marL="457200" indent="-457200">
              <a:buAutoNum type="arabicPeriod"/>
            </a:pPr>
            <a:r>
              <a:rPr lang="ru-RU" dirty="0"/>
              <a:t>Привлечение людей старшего возраста (в том числе имеющих инвалидность) к участию в районных выставках и конкурсах различного </a:t>
            </a:r>
            <a:r>
              <a:rPr lang="ru-RU" dirty="0" smtClean="0"/>
              <a:t>уровня.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75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643193" cy="498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Для реализации практики было принято решение написать проект для приобретения расходных материалов и оборудования. Заявка в Фонд </a:t>
            </a:r>
            <a:r>
              <a:rPr lang="ru-RU" sz="2000" dirty="0"/>
              <a:t>П</a:t>
            </a:r>
            <a:r>
              <a:rPr lang="ru-RU" sz="2000" dirty="0" smtClean="0"/>
              <a:t>резидентских грантов была подана в июле 2019 г., а в декабре </a:t>
            </a:r>
            <a:r>
              <a:rPr lang="ru-RU" sz="2000" dirty="0"/>
              <a:t>2019 </a:t>
            </a:r>
            <a:r>
              <a:rPr lang="ru-RU" sz="2000" dirty="0" smtClean="0"/>
              <a:t>г. в </a:t>
            </a:r>
            <a:r>
              <a:rPr lang="ru-RU" sz="2000" dirty="0"/>
              <a:t>КГБУ СО «КЦСОН «Балахтинский» была открыта изостудия «Взгляд из </a:t>
            </a:r>
            <a:r>
              <a:rPr lang="ru-RU" sz="2000" dirty="0" smtClean="0"/>
              <a:t>глубины». </a:t>
            </a:r>
            <a:endParaRPr lang="ru-RU" sz="2000" dirty="0"/>
          </a:p>
        </p:txBody>
      </p:sp>
      <p:pic>
        <p:nvPicPr>
          <p:cNvPr id="4098" name="Picture 2" descr="C:\Users\Admin\Desktop\изостуд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184576" cy="32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Еженедельно в изостудии проходит </a:t>
            </a:r>
            <a:r>
              <a:rPr lang="ru-RU" dirty="0" smtClean="0"/>
              <a:t>не менее </a:t>
            </a:r>
            <a:r>
              <a:rPr lang="ru-RU" dirty="0" smtClean="0"/>
              <a:t>5 </a:t>
            </a:r>
            <a:r>
              <a:rPr lang="ru-RU" dirty="0" smtClean="0"/>
              <a:t>занятий. Для </a:t>
            </a:r>
            <a:r>
              <a:rPr lang="ru-RU" dirty="0"/>
              <a:t>удаленных территорий мы проводим выездные </a:t>
            </a:r>
            <a:r>
              <a:rPr lang="ru-RU" dirty="0" smtClean="0"/>
              <a:t>мастер-классы.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Admin\Desktop\Eg2tiLzz8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91845"/>
            <a:ext cx="2954741" cy="39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30Bybd0iS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1898"/>
            <a:ext cx="2977201" cy="39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5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Материально-техническое обеспечение: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4320480" cy="4657728"/>
          </a:xfrm>
        </p:spPr>
        <p:txBody>
          <a:bodyPr/>
          <a:lstStyle/>
          <a:p>
            <a:r>
              <a:rPr lang="ru-RU" dirty="0" smtClean="0"/>
              <a:t>Ватман;</a:t>
            </a:r>
          </a:p>
          <a:p>
            <a:r>
              <a:rPr lang="ru-RU" dirty="0" smtClean="0"/>
              <a:t>Гуашевые краски разных цветов;</a:t>
            </a:r>
          </a:p>
          <a:p>
            <a:r>
              <a:rPr lang="ru-RU" dirty="0" smtClean="0"/>
              <a:t>Кисти;</a:t>
            </a:r>
          </a:p>
          <a:p>
            <a:r>
              <a:rPr lang="ru-RU" dirty="0" smtClean="0"/>
              <a:t>Палитры;</a:t>
            </a:r>
          </a:p>
          <a:p>
            <a:r>
              <a:rPr lang="ru-RU" dirty="0" smtClean="0"/>
              <a:t>Напольные или настольные мольберты с планшетами.</a:t>
            </a:r>
            <a:endParaRPr lang="ru-RU" dirty="0"/>
          </a:p>
        </p:txBody>
      </p:sp>
      <p:pic>
        <p:nvPicPr>
          <p:cNvPr id="4098" name="Picture 2" descr="C:\Users\Admin\Desktop\an_4FjfOp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46845"/>
            <a:ext cx="29762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96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</TotalTime>
  <Words>357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Организация работы изостудии правополушарного рисования  «Взгляд из глубины»</vt:lpstr>
      <vt:lpstr>Преподаватель изостудии  «Взгляд из глубины»</vt:lpstr>
      <vt:lpstr>Аудитория</vt:lpstr>
      <vt:lpstr>Актуальность</vt:lpstr>
      <vt:lpstr>Цель:</vt:lpstr>
      <vt:lpstr>Задачи:</vt:lpstr>
      <vt:lpstr>Реализация</vt:lpstr>
      <vt:lpstr>Презентация PowerPoint</vt:lpstr>
      <vt:lpstr>Материально-техническое обеспечение:</vt:lpstr>
      <vt:lpstr>Результаты: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изостудии правополушарного рисования  «Взгляд из глубины»</dc:title>
  <dc:creator>Admin</dc:creator>
  <cp:lastModifiedBy>Admin</cp:lastModifiedBy>
  <cp:revision>35</cp:revision>
  <cp:lastPrinted>2022-03-28T09:32:50Z</cp:lastPrinted>
  <dcterms:created xsi:type="dcterms:W3CDTF">2022-03-28T07:39:59Z</dcterms:created>
  <dcterms:modified xsi:type="dcterms:W3CDTF">2023-10-27T02:11:59Z</dcterms:modified>
</cp:coreProperties>
</file>