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60" r:id="rId3"/>
    <p:sldId id="282" r:id="rId4"/>
    <p:sldId id="287" r:id="rId5"/>
    <p:sldId id="277" r:id="rId6"/>
    <p:sldId id="288" r:id="rId7"/>
    <p:sldId id="286" r:id="rId8"/>
    <p:sldId id="289" r:id="rId9"/>
    <p:sldId id="285" r:id="rId10"/>
    <p:sldId id="292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408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48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9B9B9"/>
    <a:srgbClr val="115FAD"/>
    <a:srgbClr val="ED1C24"/>
    <a:srgbClr val="37C2F2"/>
    <a:srgbClr val="5D317D"/>
    <a:srgbClr val="FBAC18"/>
    <a:srgbClr val="F47920"/>
    <a:srgbClr val="7B3DA8"/>
    <a:srgbClr val="8F368B"/>
    <a:srgbClr val="03916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5052"/>
    <p:restoredTop sz="94637"/>
  </p:normalViewPr>
  <p:slideViewPr>
    <p:cSldViewPr snapToGrid="0">
      <p:cViewPr varScale="1">
        <p:scale>
          <a:sx n="142" d="100"/>
          <a:sy n="142" d="100"/>
        </p:scale>
        <p:origin x="-660" y="-90"/>
      </p:cViewPr>
      <p:guideLst>
        <p:guide orient="horz" pos="1620"/>
        <p:guide pos="408"/>
        <p:guide pos="48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974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171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447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004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633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576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28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062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021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227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886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3D19A-9E6A-4C50-B8CD-B7CE346BFE7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218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892F8C-7B7B-4003-8EA8-E77514AEDDAC}"/>
              </a:ext>
            </a:extLst>
          </p:cNvPr>
          <p:cNvSpPr txBox="1"/>
          <p:nvPr/>
        </p:nvSpPr>
        <p:spPr>
          <a:xfrm>
            <a:off x="6099559" y="451993"/>
            <a:ext cx="1483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11 - 13 октября 2023 г.</a:t>
            </a:r>
          </a:p>
          <a:p>
            <a:r>
              <a:rPr lang="ru-RU" sz="1000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г. Нижний Новгород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8D95DE0-4731-9D55-8A9B-9CA304CA0BAA}"/>
              </a:ext>
            </a:extLst>
          </p:cNvPr>
          <p:cNvSpPr txBox="1"/>
          <p:nvPr/>
        </p:nvSpPr>
        <p:spPr>
          <a:xfrm>
            <a:off x="591383" y="1780628"/>
            <a:ext cx="689824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/>
              <a:t>Интеграция молодых людей с низкими стартовыми возможностями на открытом рынке труда «РАБОТА С ЗАБОТОЙ»</a:t>
            </a:r>
            <a:endParaRPr lang="ru-RU" dirty="0" smtClean="0"/>
          </a:p>
          <a:p>
            <a:r>
              <a:rPr lang="ru-RU" b="1" dirty="0" smtClean="0"/>
              <a:t>Исполнительный директор Автономной некоммерческой организации «Центр социальной и правовой помощи детям «Старт в будущее»</a:t>
            </a:r>
            <a:endParaRPr lang="ru-RU" dirty="0" smtClean="0"/>
          </a:p>
          <a:p>
            <a:endParaRPr lang="ru-RU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76206" y="6133"/>
            <a:ext cx="1467794" cy="51435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5DCD76F6-561F-4440-9429-15BCBA668705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F95680D-D7DA-4A8B-95AA-444ED3DA234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6D1D6A5-CB79-4AF8-BD1E-E3CDECF844E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4F056F06-4A6A-46D6-9EEB-E59BE342BB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6482" y="3556747"/>
            <a:ext cx="6145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>
                <a:solidFill>
                  <a:prstClr val="black"/>
                </a:solidFill>
              </a:rPr>
              <a:t>Исполнительный директор Автономной некоммерческой организации «Центр социальной и правовой помощи детям «Старт в будущее»</a:t>
            </a:r>
            <a:endParaRPr lang="ru-RU" dirty="0" smtClean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39795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892F8C-7B7B-4003-8EA8-E77514AEDDAC}"/>
              </a:ext>
            </a:extLst>
          </p:cNvPr>
          <p:cNvSpPr txBox="1"/>
          <p:nvPr/>
        </p:nvSpPr>
        <p:spPr>
          <a:xfrm>
            <a:off x="2848497" y="2703188"/>
            <a:ext cx="41617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+7-</a:t>
            </a:r>
            <a:r>
              <a:rPr lang="ru-RU" sz="1200" b="1" dirty="0" smtClean="0"/>
              <a:t>903-816-15-83</a:t>
            </a:r>
            <a:endParaRPr lang="ru-RU" sz="1200" dirty="0" smtClean="0"/>
          </a:p>
          <a:p>
            <a:endParaRPr lang="ru-RU" sz="1200" dirty="0">
              <a:latin typeface="Montserrat Medium" panose="00000600000000000000" pitchFamily="2" charset="-52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200" dirty="0">
              <a:latin typeface="Montserrat Medium" panose="00000600000000000000" pitchFamily="2" charset="-52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 err="1" smtClean="0"/>
              <a:t>i</a:t>
            </a:r>
            <a:r>
              <a:rPr lang="ru-RU" sz="1200" dirty="0" smtClean="0"/>
              <a:t>.</a:t>
            </a:r>
            <a:r>
              <a:rPr lang="en-US" sz="1200" dirty="0" err="1" smtClean="0"/>
              <a:t>iwckina</a:t>
            </a:r>
            <a:r>
              <a:rPr lang="ru-RU" sz="1200" dirty="0" smtClean="0"/>
              <a:t>@</a:t>
            </a:r>
            <a:r>
              <a:rPr lang="en-US" sz="1200" dirty="0" err="1" smtClean="0"/>
              <a:t>yandex</a:t>
            </a:r>
            <a:r>
              <a:rPr lang="ru-RU" sz="1200" dirty="0" smtClean="0"/>
              <a:t>.</a:t>
            </a:r>
            <a:r>
              <a:rPr lang="en-US" sz="1200" dirty="0" err="1" smtClean="0"/>
              <a:t>ru</a:t>
            </a:r>
            <a:endParaRPr lang="ru-RU" sz="1200" dirty="0" smtClean="0"/>
          </a:p>
          <a:p>
            <a:endParaRPr lang="en-US" sz="1200" dirty="0">
              <a:solidFill>
                <a:srgbClr val="5D317D"/>
              </a:solidFill>
              <a:latin typeface="Montserrat Medium" panose="00000600000000000000" pitchFamily="2" charset="-52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200" dirty="0">
              <a:solidFill>
                <a:srgbClr val="5D317D"/>
              </a:solidFill>
              <a:latin typeface="Montserrat Medium" panose="00000600000000000000" pitchFamily="2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8D95DE0-4731-9D55-8A9B-9CA304CA0BAA}"/>
              </a:ext>
            </a:extLst>
          </p:cNvPr>
          <p:cNvSpPr txBox="1"/>
          <p:nvPr/>
        </p:nvSpPr>
        <p:spPr>
          <a:xfrm>
            <a:off x="559878" y="1269847"/>
            <a:ext cx="6252686" cy="619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32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СПАСИБО ЗА ВНИМАНИЕ!</a:t>
            </a:r>
            <a:endParaRPr lang="ru-RU" sz="32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08D676F-4845-6253-FFC1-2A4E6AFAAAA4}"/>
              </a:ext>
            </a:extLst>
          </p:cNvPr>
          <p:cNvSpPr txBox="1"/>
          <p:nvPr/>
        </p:nvSpPr>
        <p:spPr>
          <a:xfrm>
            <a:off x="2803730" y="2123111"/>
            <a:ext cx="41617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5D317D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Ивкина Ира Викторовна</a:t>
            </a:r>
            <a:endParaRPr lang="ru-RU" b="1" dirty="0">
              <a:solidFill>
                <a:srgbClr val="5D317D"/>
              </a:solidFill>
              <a:latin typeface="Montserrat Medium" panose="00000600000000000000" pitchFamily="2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76206" y="0"/>
            <a:ext cx="1467794" cy="51435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324EF209-3103-4D43-A204-AB58B56647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A520717D-27AD-4397-B3AD-622058ECC737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5A6DEBA9-318E-44E8-822B-D93AEBCD7C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21AE89EB-75B8-4202-82FD-A46CCFE5304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E8075438-2F5E-48C4-A3F6-E92B1D3908A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  <p:pic>
        <p:nvPicPr>
          <p:cNvPr id="3" name="Picture 2" descr="https://xn----7sbfgufj4abfcqfum7kl6d.xn--p1ai/sites/default/files/styles/mediacomand/public/20.png?itok=a2Z98gkq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7245" y="2004638"/>
            <a:ext cx="1733643" cy="1733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1337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20E6800-6767-4BA9-A5E0-853295438C68}"/>
              </a:ext>
            </a:extLst>
          </p:cNvPr>
          <p:cNvSpPr txBox="1"/>
          <p:nvPr/>
        </p:nvSpPr>
        <p:spPr>
          <a:xfrm>
            <a:off x="1331651" y="263001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5C667D7-C03F-4272-B0E5-22E96C23447D}"/>
              </a:ext>
            </a:extLst>
          </p:cNvPr>
          <p:cNvSpPr txBox="1"/>
          <p:nvPr/>
        </p:nvSpPr>
        <p:spPr>
          <a:xfrm>
            <a:off x="540000" y="1328334"/>
            <a:ext cx="3247159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ПРОБЛЕМА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B359F8F-5840-414C-B1A5-176831A78C03}"/>
              </a:ext>
            </a:extLst>
          </p:cNvPr>
          <p:cNvSpPr txBox="1"/>
          <p:nvPr/>
        </p:nvSpPr>
        <p:spPr>
          <a:xfrm>
            <a:off x="540000" y="2012148"/>
            <a:ext cx="81820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Для поддержки молодых людей, имеющих большой опыт </a:t>
            </a:r>
            <a:r>
              <a:rPr lang="ru-RU" sz="1600" dirty="0" err="1" smtClean="0"/>
              <a:t>неуспешности</a:t>
            </a:r>
            <a:r>
              <a:rPr lang="ru-RU" sz="1600" dirty="0" smtClean="0"/>
              <a:t>, необходима системная поддержка со стороны социальных служб, позволяющая без ущерба для работодателя, получить молодым людям опыт профессиональных проб, освоить требуемые навыки в доступном темпе, наработать умения, важные для самостоятельного поиска работы. С учетом имеющихся у молодых людей личностных ресурсов этот поиск себя в профессии может иметь  цикл разной продолжительности, но он  должен способствовать преодолению инфантильной иждивенческой позиции и социальной изолированности, по причине низких стартовых возможностей. 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8AE5889-7BBB-49DE-A65F-FE42945768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7395810-7CB8-4BDB-8307-43A6D02C81C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EA9FF4D8-A4DF-4352-A109-E03E552131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43BF45D1-2F3B-40F1-973C-D633712444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7BD4499E-94D3-4350-BC9C-8FBF0BF7F8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542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054288" y="1640541"/>
            <a:ext cx="1758167" cy="289111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37883" y="1809599"/>
            <a:ext cx="2595282" cy="321760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5C667D7-C03F-4272-B0E5-22E96C23447D}"/>
              </a:ext>
            </a:extLst>
          </p:cNvPr>
          <p:cNvSpPr txBox="1"/>
          <p:nvPr/>
        </p:nvSpPr>
        <p:spPr>
          <a:xfrm>
            <a:off x="554789" y="1233496"/>
            <a:ext cx="3247159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О ПРОЕКТЕ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B359F8F-5840-414C-B1A5-176831A78C03}"/>
              </a:ext>
            </a:extLst>
          </p:cNvPr>
          <p:cNvSpPr txBox="1"/>
          <p:nvPr/>
        </p:nvSpPr>
        <p:spPr>
          <a:xfrm>
            <a:off x="714020" y="1785738"/>
            <a:ext cx="267463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ЦЕЛИ ПРОЕКТА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0CEBFBC-2B31-3415-0B7A-92E95AF80FAE}"/>
              </a:ext>
            </a:extLst>
          </p:cNvPr>
          <p:cNvSpPr txBox="1"/>
          <p:nvPr/>
        </p:nvSpPr>
        <p:spPr>
          <a:xfrm>
            <a:off x="564729" y="2325893"/>
            <a:ext cx="32372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Улучшение качества жизни уязвимой молодежи посредством социально-психологической поддержки и создания условий для формирования навыков, полезных для трудоустройства и социальной адаптации</a:t>
            </a:r>
          </a:p>
          <a:p>
            <a:r>
              <a:rPr lang="ru-RU" sz="1100" dirty="0" smtClean="0"/>
              <a:t> </a:t>
            </a:r>
            <a:endParaRPr lang="ru-RU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B39E0B6-EC8E-4D3C-A492-FF48EEBB2EC1}"/>
              </a:ext>
            </a:extLst>
          </p:cNvPr>
          <p:cNvSpPr txBox="1"/>
          <p:nvPr/>
        </p:nvSpPr>
        <p:spPr>
          <a:xfrm>
            <a:off x="4002849" y="1619334"/>
            <a:ext cx="2095932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СУТЬ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528EB41-95AB-7832-045B-7F01D2ECAEF7}"/>
              </a:ext>
            </a:extLst>
          </p:cNvPr>
          <p:cNvSpPr txBox="1"/>
          <p:nvPr/>
        </p:nvSpPr>
        <p:spPr>
          <a:xfrm>
            <a:off x="3684493" y="2030508"/>
            <a:ext cx="508298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dirty="0" smtClean="0"/>
              <a:t>Создание рабочего пространства, где молодые люди встречаются, в безопасной обстановке проводят время и в ходе непринужденного общения делятся своими планами и получают информацию о проекте по сопровождаемому трудоустройству. </a:t>
            </a:r>
          </a:p>
          <a:p>
            <a:pPr lvl="0"/>
            <a:r>
              <a:rPr lang="ru-RU" sz="1100" dirty="0" smtClean="0"/>
              <a:t>Предоставление возможности участия молодых людей по моделированию своего профессионального будущего и самостоятельной </a:t>
            </a:r>
            <a:r>
              <a:rPr lang="ru-RU" sz="1100" dirty="0" err="1" smtClean="0"/>
              <a:t>жизниблагодаря</a:t>
            </a:r>
            <a:r>
              <a:rPr lang="ru-RU" sz="1100" dirty="0" smtClean="0"/>
              <a:t> участию в профессиональных пробах, мастер-классах, внутренних мастерских,  формирующей профессиональную мобильность, предприимчивость и ответственность.</a:t>
            </a:r>
          </a:p>
          <a:p>
            <a:pPr lvl="0"/>
            <a:r>
              <a:rPr lang="ru-RU" sz="1100" dirty="0" smtClean="0"/>
              <a:t>Возможность технологии   подстраиваться под запрос пользователя и создавать для него индивидуальный набор услуг, необходимых в данный момент с учетом контекста ситуации, мотивов, потребностей. </a:t>
            </a:r>
          </a:p>
          <a:p>
            <a:pPr lvl="0"/>
            <a:r>
              <a:rPr lang="ru-RU" sz="1100" dirty="0" smtClean="0"/>
              <a:t>Ориентация технологии на потребности рынка труда и способность гибко реагировать на происходящие изменения в среде работодателей.</a:t>
            </a:r>
          </a:p>
          <a:p>
            <a:pPr lvl="0"/>
            <a:r>
              <a:rPr lang="ru-RU" sz="1100" dirty="0" smtClean="0"/>
              <a:t>Индивидуальное сопровождение молодых людей специалистами, сопровождающих данный процесс, и наставниками на рабочем месте.</a:t>
            </a:r>
          </a:p>
          <a:p>
            <a:r>
              <a:rPr lang="ru-RU" sz="1100" dirty="0" smtClean="0"/>
              <a:t> </a:t>
            </a:r>
          </a:p>
          <a:p>
            <a:r>
              <a:rPr lang="ru-RU" sz="1100" b="1" dirty="0" smtClean="0"/>
              <a:t> </a:t>
            </a:r>
            <a:endParaRPr lang="ru-RU" sz="11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5B22CD-401B-4E5C-8605-E47A8AA056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DD35EFCD-96ED-4C7B-80FE-A92D395D7C58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EA7D8CFD-3961-45F1-96F1-96AC99DCA4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xmlns="" id="{5DFADDFC-EFDF-4EFE-8FCD-280EABFCA3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4713521F-D982-4334-8DBD-F490040FE1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504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20E6800-6767-4BA9-A5E0-853295438C68}"/>
              </a:ext>
            </a:extLst>
          </p:cNvPr>
          <p:cNvSpPr txBox="1"/>
          <p:nvPr/>
        </p:nvSpPr>
        <p:spPr>
          <a:xfrm>
            <a:off x="1331651" y="263001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5C667D7-C03F-4272-B0E5-22E96C23447D}"/>
              </a:ext>
            </a:extLst>
          </p:cNvPr>
          <p:cNvSpPr txBox="1"/>
          <p:nvPr/>
        </p:nvSpPr>
        <p:spPr>
          <a:xfrm>
            <a:off x="559878" y="1382993"/>
            <a:ext cx="6137526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АНАЛИЗ РЫНКА, ЦЕЛЕВЫЕ СЕГМЕНТЫ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B8CF212-BB8A-BCC3-5504-06DB0DB2730D}"/>
              </a:ext>
            </a:extLst>
          </p:cNvPr>
          <p:cNvSpPr txBox="1"/>
          <p:nvPr/>
        </p:nvSpPr>
        <p:spPr>
          <a:xfrm>
            <a:off x="490819" y="1815353"/>
            <a:ext cx="81502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dirty="0" smtClean="0"/>
              <a:t>Среди </a:t>
            </a:r>
            <a:r>
              <a:rPr lang="ru-RU" sz="1200" dirty="0" smtClean="0"/>
              <a:t>воспитанников и выпускников организаций для </a:t>
            </a:r>
            <a:r>
              <a:rPr lang="ru-RU" sz="1200" dirty="0" err="1" smtClean="0"/>
              <a:t>детей-сироти</a:t>
            </a:r>
            <a:r>
              <a:rPr lang="ru-RU" sz="1200" dirty="0" smtClean="0"/>
              <a:t> детей, оставшихся без попечения родителей, коррекционных </a:t>
            </a:r>
            <a:r>
              <a:rPr lang="ru-RU" sz="1200" dirty="0" err="1" smtClean="0"/>
              <a:t>школ-интернатовмногие</a:t>
            </a:r>
            <a:r>
              <a:rPr lang="ru-RU" sz="1200" dirty="0" smtClean="0"/>
              <a:t> имеют сложности с получением образования и поэтому они вынуждены поступать на специальности, к которым не испытываю интерес. Это сильно снижает их мотивацию к получению профессионального образования, делает социально уязвимыми  на открытом рынке труда. </a:t>
            </a:r>
          </a:p>
          <a:p>
            <a:pPr lvl="0"/>
            <a:endParaRPr lang="ru-RU" sz="1200" dirty="0" smtClean="0"/>
          </a:p>
          <a:p>
            <a:pPr lvl="0"/>
            <a:r>
              <a:rPr lang="ru-RU" sz="1200" dirty="0" smtClean="0"/>
              <a:t>Технология </a:t>
            </a:r>
            <a:r>
              <a:rPr lang="ru-RU" sz="1200" dirty="0" smtClean="0"/>
              <a:t>сопровождаемого трудоустройства позволяет распределить выполнение задач между организациями для детей-сирот и детей, оставшихся без попечения родителей,  НКО, Центрами занятости, облегчив тем самым нагрузку  на каждую организацию, повысить уровень удовлетворенности получателя услуги, жизнестойкость. </a:t>
            </a:r>
          </a:p>
          <a:p>
            <a:pPr lvl="0"/>
            <a:endParaRPr lang="ru-RU" sz="1200" dirty="0" smtClean="0"/>
          </a:p>
          <a:p>
            <a:pPr lvl="0"/>
            <a:r>
              <a:rPr lang="ru-RU" sz="1200" dirty="0" smtClean="0"/>
              <a:t>В </a:t>
            </a:r>
            <a:r>
              <a:rPr lang="ru-RU" sz="1200" dirty="0" smtClean="0"/>
              <a:t>рамках технологии могут взаимодействовать государственные и некоммерческие организации, организации сферы социального обслуживания, трудоустройства и образования.</a:t>
            </a:r>
          </a:p>
          <a:p>
            <a:pPr lvl="0"/>
            <a:endParaRPr lang="ru-RU" sz="1200" dirty="0" smtClean="0"/>
          </a:p>
          <a:p>
            <a:pPr lvl="0"/>
            <a:r>
              <a:rPr lang="ru-RU" sz="1200" dirty="0" smtClean="0"/>
              <a:t>Работодатели </a:t>
            </a:r>
            <a:r>
              <a:rPr lang="ru-RU" sz="1200" dirty="0" smtClean="0"/>
              <a:t>ориентированы на долгосрочное партнерство и обращают внимание на то, каким образом проект соответствует их целям и задачам. Это позволяет НКО, в диалоге с компанией, находит такие пути решения, которые будут интересны и бизнесу, и самой организации. </a:t>
            </a:r>
          </a:p>
          <a:p>
            <a:r>
              <a:rPr lang="ru-RU" sz="1200" dirty="0" smtClean="0"/>
              <a:t> </a:t>
            </a:r>
            <a:endParaRPr lang="ru-RU" sz="120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080195DF-67CD-48D6-854C-FCC5335CE9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7FE2AEF2-FF64-46EB-AAAB-DDC428C886B6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01286DD7-2CB5-4B08-BCF8-AE4DDC4DCA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12231938-B180-4C35-A650-09BD5F65FD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D2E0DF0-FB75-400F-8EE6-300C35B385C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6875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584947" y="1680882"/>
            <a:ext cx="2189320" cy="306271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610851" y="1643667"/>
            <a:ext cx="1941715" cy="303144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2. Этап внедрения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563550" y="1616773"/>
            <a:ext cx="1941715" cy="303144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5C667D7-C03F-4272-B0E5-22E96C23447D}"/>
              </a:ext>
            </a:extLst>
          </p:cNvPr>
          <p:cNvSpPr txBox="1"/>
          <p:nvPr/>
        </p:nvSpPr>
        <p:spPr>
          <a:xfrm>
            <a:off x="544970" y="1200740"/>
            <a:ext cx="4332789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ПЛАН РЕАЛИЗАЦИИ ПРОЕКТА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CE0009B-483C-34D1-BE78-676798BC4852}"/>
              </a:ext>
            </a:extLst>
          </p:cNvPr>
          <p:cNvSpPr txBox="1"/>
          <p:nvPr/>
        </p:nvSpPr>
        <p:spPr>
          <a:xfrm>
            <a:off x="1465252" y="2977515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F77CB79-E5E3-028F-CB62-E660F5D50B76}"/>
              </a:ext>
            </a:extLst>
          </p:cNvPr>
          <p:cNvSpPr txBox="1"/>
          <p:nvPr/>
        </p:nvSpPr>
        <p:spPr>
          <a:xfrm>
            <a:off x="571500" y="1660711"/>
            <a:ext cx="2279276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1. Подготовительный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FB9C109-D6C2-DC37-AB3B-40BF421ED2F5}"/>
              </a:ext>
            </a:extLst>
          </p:cNvPr>
          <p:cNvSpPr txBox="1"/>
          <p:nvPr/>
        </p:nvSpPr>
        <p:spPr>
          <a:xfrm>
            <a:off x="6556429" y="1597505"/>
            <a:ext cx="2160000" cy="309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3. Аналитический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0CEBFBC-2B31-3415-0B7A-92E95AF80FAE}"/>
              </a:ext>
            </a:extLst>
          </p:cNvPr>
          <p:cNvSpPr txBox="1"/>
          <p:nvPr/>
        </p:nvSpPr>
        <p:spPr>
          <a:xfrm>
            <a:off x="2926081" y="2023895"/>
            <a:ext cx="3483362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dirty="0" smtClean="0"/>
              <a:t>Организация цикла индивидуального сопровождения профессионального самоопределения </a:t>
            </a:r>
            <a:r>
              <a:rPr lang="ru-RU" sz="1100" dirty="0" smtClean="0"/>
              <a:t>воспитанников.</a:t>
            </a:r>
            <a:endParaRPr lang="ru-RU" sz="1100" dirty="0" smtClean="0"/>
          </a:p>
          <a:p>
            <a:pPr lvl="0"/>
            <a:r>
              <a:rPr lang="ru-RU" sz="1100" dirty="0" smtClean="0"/>
              <a:t>Обучение начальным профессиональным компетенциям, формам организации продуктивной деятельности в ремесленных мастерских Центра.</a:t>
            </a:r>
          </a:p>
          <a:p>
            <a:pPr lvl="0"/>
            <a:r>
              <a:rPr lang="ru-RU" sz="1100" dirty="0" smtClean="0"/>
              <a:t>Развитие и формирование личностных и </a:t>
            </a:r>
            <a:r>
              <a:rPr lang="ru-RU" sz="1100" dirty="0" err="1" smtClean="0"/>
              <a:t>внепрофессиональных</a:t>
            </a:r>
            <a:r>
              <a:rPr lang="ru-RU" sz="1100" dirty="0" smtClean="0"/>
              <a:t> навыков </a:t>
            </a:r>
            <a:r>
              <a:rPr lang="ru-RU" sz="1100" dirty="0" err="1" smtClean="0"/>
              <a:t>soft-skills</a:t>
            </a:r>
            <a:r>
              <a:rPr lang="ru-RU" sz="1100" dirty="0" smtClean="0"/>
              <a:t>.</a:t>
            </a:r>
            <a:endParaRPr lang="ru-RU" sz="1100" dirty="0" smtClean="0"/>
          </a:p>
          <a:p>
            <a:pPr lvl="0"/>
            <a:r>
              <a:rPr lang="ru-RU" sz="1100" dirty="0" smtClean="0"/>
              <a:t>Повышение профессиональных компетенций специалистов Центра и партнерских организаций, работающих с молодыми людьми в ТЖС, с особенностями здоровья в области технологии жизненного цикла трудоустройства.</a:t>
            </a:r>
          </a:p>
          <a:p>
            <a:pPr lvl="0"/>
            <a:r>
              <a:rPr lang="ru-RU" sz="1100" dirty="0" smtClean="0"/>
              <a:t>Создание банка вакансий -доступ к подходящим вакансиям в регионе.</a:t>
            </a:r>
          </a:p>
          <a:p>
            <a:pPr lvl="0"/>
            <a:r>
              <a:rPr lang="ru-RU" sz="1100" dirty="0" smtClean="0"/>
              <a:t>Прохождение краткосрочных и долгосрочных стажировок на предприятиях малого, среднего и крупного бизнеса г.Калуги и Калужской области.</a:t>
            </a:r>
          </a:p>
          <a:p>
            <a:pPr marL="171450" indent="-171450" algn="just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solidFill>
                <a:srgbClr val="4F4F4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solidFill>
                <a:srgbClr val="4F4F4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0CEBFBC-2B31-3415-0B7A-92E95AF80FAE}"/>
              </a:ext>
            </a:extLst>
          </p:cNvPr>
          <p:cNvSpPr txBox="1"/>
          <p:nvPr/>
        </p:nvSpPr>
        <p:spPr>
          <a:xfrm>
            <a:off x="6468259" y="2217058"/>
            <a:ext cx="223148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Проведение исследования "Социальный эффект проекта по технологии сопровождаемого трудоустройства и технологии по его измерению"</a:t>
            </a:r>
          </a:p>
          <a:p>
            <a:r>
              <a:rPr lang="ru-RU" sz="1100" dirty="0" smtClean="0"/>
              <a:t>Мониторинг участников проекта обеспечит создание кейсов успешного опыта. 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4970721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C66D65-21EB-A711-88FC-24FD40F610B9}"/>
              </a:ext>
            </a:extLst>
          </p:cNvPr>
          <p:cNvSpPr txBox="1"/>
          <p:nvPr/>
        </p:nvSpPr>
        <p:spPr>
          <a:xfrm>
            <a:off x="544970" y="2217058"/>
            <a:ext cx="22314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dirty="0" smtClean="0"/>
              <a:t>Проведение мероприятий, направленных на информирование молодых людей о возможности получения услуг технологии сопровождаемого трудоустройства. В рамках ознакомительных акций потенциальные клиенты получают информацию о Центре, оказывающем помощь в трудоустройстве, и самостоятельно связываются с контактным лицом Центра.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C404BFB8-47CC-4DAB-92C5-A75558701A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88330E6C-9AF2-435C-A10A-A01942A020A2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8187E92B-CCF2-43E7-A1D8-29C216A21F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BB479A3C-C20E-4CC1-8921-54520D2325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15B619E5-DAD3-4437-A6C7-3619048BE7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84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20E6800-6767-4BA9-A5E0-853295438C68}"/>
              </a:ext>
            </a:extLst>
          </p:cNvPr>
          <p:cNvSpPr txBox="1"/>
          <p:nvPr/>
        </p:nvSpPr>
        <p:spPr>
          <a:xfrm>
            <a:off x="1331651" y="3146845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5C667D7-C03F-4272-B0E5-22E96C23447D}"/>
              </a:ext>
            </a:extLst>
          </p:cNvPr>
          <p:cNvSpPr txBox="1"/>
          <p:nvPr/>
        </p:nvSpPr>
        <p:spPr>
          <a:xfrm>
            <a:off x="524670" y="1285327"/>
            <a:ext cx="4475753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КЛЮЧЕВЫЕ РЕЗУЛЬТАТЫ ПРОЕКТА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F58209-5A4F-1AE0-1245-C6C59C769F43}"/>
              </a:ext>
            </a:extLst>
          </p:cNvPr>
          <p:cNvSpPr txBox="1"/>
          <p:nvPr/>
        </p:nvSpPr>
        <p:spPr>
          <a:xfrm>
            <a:off x="524670" y="1776864"/>
            <a:ext cx="396355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15FAD"/>
              </a:buClr>
              <a:buSzPct val="200000"/>
            </a:pPr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</a:rPr>
              <a:t>Качественные результаты:</a:t>
            </a:r>
          </a:p>
          <a:p>
            <a:pPr>
              <a:buClr>
                <a:srgbClr val="115FAD"/>
              </a:buClr>
              <a:buSzPct val="200000"/>
            </a:pPr>
            <a:endParaRPr lang="ru-RU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100" dirty="0" smtClean="0"/>
              <a:t>Степень удовлетворенности опытом, полученным на </a:t>
            </a:r>
            <a:r>
              <a:rPr lang="ru-RU" sz="1100" dirty="0" err="1" smtClean="0"/>
              <a:t>стажировочных</a:t>
            </a:r>
            <a:r>
              <a:rPr lang="ru-RU" sz="1100" dirty="0" smtClean="0"/>
              <a:t> пробах:</a:t>
            </a:r>
          </a:p>
          <a:p>
            <a:r>
              <a:rPr lang="ru-RU" sz="1100" dirty="0" smtClean="0"/>
              <a:t>•	Удовлетворенность участием в </a:t>
            </a:r>
            <a:r>
              <a:rPr lang="ru-RU" sz="1100" dirty="0" err="1" smtClean="0"/>
              <a:t>стажировочных</a:t>
            </a:r>
            <a:r>
              <a:rPr lang="ru-RU" sz="1100" dirty="0" smtClean="0"/>
              <a:t> пробах-100%</a:t>
            </a:r>
          </a:p>
          <a:p>
            <a:r>
              <a:rPr lang="ru-RU" sz="1100" dirty="0" smtClean="0"/>
              <a:t>•	Удовлетворенность полученным опытом-71%</a:t>
            </a:r>
          </a:p>
          <a:p>
            <a:r>
              <a:rPr lang="ru-RU" sz="1100" dirty="0" smtClean="0"/>
              <a:t>•	92% участников мероприятий и стажировок планируют найти работу на региональном рынке труда.</a:t>
            </a:r>
          </a:p>
          <a:p>
            <a:r>
              <a:rPr lang="ru-RU" sz="1100" dirty="0" smtClean="0"/>
              <a:t> </a:t>
            </a:r>
          </a:p>
          <a:p>
            <a:r>
              <a:rPr lang="ru-RU" sz="1100" dirty="0" smtClean="0"/>
              <a:t>Создана </a:t>
            </a:r>
            <a:r>
              <a:rPr lang="ru-RU" sz="1100" dirty="0" smtClean="0"/>
              <a:t>партнерская сеть с государственными учреждениями, центрами занятости, НКО в регионе благодаря возможностям технологии сопровождаемого трудоустройства;</a:t>
            </a:r>
          </a:p>
          <a:p>
            <a:r>
              <a:rPr lang="ru-RU" sz="1100" dirty="0" smtClean="0"/>
              <a:t>Расширены внутренние мастерские Центра для прохождения краткосрочных и долгосрочных стажировок.</a:t>
            </a:r>
            <a:endParaRPr lang="ru-RU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5B485E3-5D99-1950-6262-8F993BB32BEF}"/>
              </a:ext>
            </a:extLst>
          </p:cNvPr>
          <p:cNvSpPr txBox="1"/>
          <p:nvPr/>
        </p:nvSpPr>
        <p:spPr>
          <a:xfrm>
            <a:off x="4807404" y="904762"/>
            <a:ext cx="420580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115FAD"/>
              </a:buClr>
              <a:buSzPct val="200000"/>
            </a:pPr>
            <a:r>
              <a:rPr lang="ru-RU" sz="10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Количественные показатели:</a:t>
            </a:r>
          </a:p>
          <a:p>
            <a:pPr algn="just">
              <a:buClr>
                <a:srgbClr val="115FAD"/>
              </a:buClr>
              <a:buSzPct val="200000"/>
            </a:pPr>
            <a:endParaRPr lang="ru-RU" sz="105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050" dirty="0" smtClean="0"/>
              <a:t>Количество выпускников, получивших опыт работы согласно технологии жизненного цикла трудоустройства -32</a:t>
            </a:r>
          </a:p>
          <a:p>
            <a:r>
              <a:rPr lang="ru-RU" sz="1050" dirty="0" smtClean="0"/>
              <a:t>Количество воспитанников и выпускников детских домов, коррекционных школ, замещающих семей, принявших участие в </a:t>
            </a:r>
            <a:r>
              <a:rPr lang="ru-RU" sz="1050" dirty="0" err="1" smtClean="0"/>
              <a:t>профпробах</a:t>
            </a:r>
            <a:r>
              <a:rPr lang="ru-RU" sz="1050" dirty="0" smtClean="0"/>
              <a:t> и стажировках -232</a:t>
            </a:r>
          </a:p>
          <a:p>
            <a:r>
              <a:rPr lang="ru-RU" sz="1050" dirty="0" smtClean="0"/>
              <a:t>Количество социальных партнеров, осведомленных о проекте сопровождаемого трудоустройства с использованием технологии жизненного цикла "Все получится"-30</a:t>
            </a:r>
          </a:p>
          <a:p>
            <a:r>
              <a:rPr lang="ru-RU" sz="1050" dirty="0" smtClean="0"/>
              <a:t>Количество воспитанников и выпускников детских домов, коррекционных школ, замещающих семей, принявших участие в мероприятиях проекта -500</a:t>
            </a:r>
          </a:p>
          <a:p>
            <a:r>
              <a:rPr lang="ru-RU" sz="1050" dirty="0" smtClean="0"/>
              <a:t>Количество сотрудников Центра, повысивших компетенции в области сопровождаемого трудоустройства -12</a:t>
            </a:r>
          </a:p>
          <a:p>
            <a:r>
              <a:rPr lang="ru-RU" sz="1050" dirty="0" smtClean="0"/>
              <a:t>Количество специалистов социальных учреждений, повысивших компетенции в области сопровождаемого трудоустройства -44</a:t>
            </a:r>
          </a:p>
          <a:p>
            <a:r>
              <a:rPr lang="ru-RU" sz="1050" dirty="0" smtClean="0"/>
              <a:t>Количество добровольцев, участвующих в реализации проекта -35 </a:t>
            </a:r>
          </a:p>
          <a:p>
            <a:r>
              <a:rPr lang="ru-RU" sz="1050" dirty="0" smtClean="0"/>
              <a:t>Количество сюжетов на областном телевидении НИКА и ВГТРК -7</a:t>
            </a:r>
          </a:p>
          <a:p>
            <a:r>
              <a:rPr lang="ru-RU" sz="1050" dirty="0" smtClean="0"/>
              <a:t>Количество созданных роликов по тематике гранта -20</a:t>
            </a:r>
            <a:endParaRPr lang="ru-RU" sz="1100" dirty="0">
              <a:solidFill>
                <a:srgbClr val="4F4F4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E11EA83D-8908-43A3-9D3B-4296D89288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7EC06130-7056-4CAE-96D6-76A97100E1F4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227E0083-90EE-4328-B0DD-FA9FDC3037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D2645757-7683-405C-B9D7-5D47042C283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7D1D4565-544E-44A9-9A71-5574753896E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1951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47EF079-0A74-4ED2-E3FE-04C555BDCD46}"/>
              </a:ext>
            </a:extLst>
          </p:cNvPr>
          <p:cNvSpPr txBox="1"/>
          <p:nvPr/>
        </p:nvSpPr>
        <p:spPr>
          <a:xfrm>
            <a:off x="4825510" y="2564012"/>
            <a:ext cx="400736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1100" b="1" dirty="0" smtClean="0"/>
              <a:t>Методическое обеспечение;</a:t>
            </a:r>
          </a:p>
          <a:p>
            <a:pPr lvl="0"/>
            <a:r>
              <a:rPr lang="ru-RU" sz="1100" dirty="0" smtClean="0"/>
              <a:t>Технология жизненного цикла трудоустройства https://vsepoluchitsya.online/wp-content/uploads/2022/06/metodika.pdf</a:t>
            </a:r>
          </a:p>
          <a:p>
            <a:r>
              <a:rPr lang="ru-RU" sz="1100" dirty="0" smtClean="0"/>
              <a:t> </a:t>
            </a:r>
          </a:p>
          <a:p>
            <a:endParaRPr lang="ru-RU" sz="1100" dirty="0" smtClean="0"/>
          </a:p>
          <a:p>
            <a:pPr lvl="0"/>
            <a:r>
              <a:rPr lang="ru-RU" sz="1100" dirty="0" smtClean="0"/>
              <a:t>Диагностические материалы необходимы для определения уровня готовности подростков к выбору профессиональной ориентации, разработка его индивидуального маршрута.</a:t>
            </a:r>
          </a:p>
          <a:p>
            <a:r>
              <a:rPr lang="ru-RU" sz="1100" dirty="0" smtClean="0"/>
              <a:t> </a:t>
            </a:r>
            <a:endParaRPr lang="ru-RU" sz="11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4EEC9FF-3411-AFCA-2ED3-DDF85ADF57F9}"/>
              </a:ext>
            </a:extLst>
          </p:cNvPr>
          <p:cNvSpPr txBox="1"/>
          <p:nvPr/>
        </p:nvSpPr>
        <p:spPr>
          <a:xfrm>
            <a:off x="4861112" y="1138906"/>
            <a:ext cx="40389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1100" b="1" dirty="0" smtClean="0"/>
              <a:t>Кадровое обеспечение </a:t>
            </a:r>
            <a:r>
              <a:rPr lang="ru-RU" sz="1100" b="1" dirty="0" err="1" smtClean="0"/>
              <a:t>реализациипрограммы</a:t>
            </a:r>
            <a:r>
              <a:rPr lang="ru-RU" sz="1100" b="1" dirty="0" smtClean="0"/>
              <a:t>: </a:t>
            </a:r>
            <a:endParaRPr lang="ru-RU" sz="1100" dirty="0" smtClean="0"/>
          </a:p>
          <a:p>
            <a:pPr lvl="0"/>
            <a:r>
              <a:rPr lang="ru-RU" sz="1100" dirty="0" smtClean="0"/>
              <a:t>Специалист по коммуникациям с работодателями;</a:t>
            </a:r>
          </a:p>
          <a:p>
            <a:pPr lvl="0" fontAlgn="base"/>
            <a:r>
              <a:rPr lang="ru-RU" sz="1100" dirty="0" err="1" smtClean="0"/>
              <a:t>Рекрутер</a:t>
            </a:r>
            <a:r>
              <a:rPr lang="ru-RU" sz="1100" dirty="0" smtClean="0"/>
              <a:t>; </a:t>
            </a:r>
          </a:p>
          <a:p>
            <a:pPr lvl="0" fontAlgn="base"/>
            <a:r>
              <a:rPr lang="ru-RU" sz="1100" dirty="0" smtClean="0"/>
              <a:t>Специалисты по сопровождаемому трудоустройству;</a:t>
            </a:r>
          </a:p>
          <a:p>
            <a:pPr lvl="0" fontAlgn="base"/>
            <a:r>
              <a:rPr lang="ru-RU" sz="1100" dirty="0" err="1" smtClean="0"/>
              <a:t>Психолог-тьютор</a:t>
            </a:r>
            <a:r>
              <a:rPr lang="ru-RU" sz="1100" dirty="0" smtClean="0"/>
              <a:t>;</a:t>
            </a:r>
          </a:p>
          <a:p>
            <a:pPr lvl="0" fontAlgn="base"/>
            <a:r>
              <a:rPr lang="ru-RU" sz="1100" dirty="0" err="1" smtClean="0"/>
              <a:t>Игротехники</a:t>
            </a:r>
            <a:r>
              <a:rPr lang="ru-RU" sz="1100" dirty="0" smtClean="0"/>
              <a:t>:</a:t>
            </a:r>
          </a:p>
          <a:p>
            <a:pPr lvl="0" fontAlgn="base"/>
            <a:r>
              <a:rPr lang="ru-RU" sz="1100" dirty="0" smtClean="0"/>
              <a:t>Руководители внутренних мастерских, обладающие необходимыми компетенциями.</a:t>
            </a:r>
            <a:endParaRPr lang="ru-RU" sz="11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8A42CD8-A55D-16E1-3F27-666B6BBCA89C}"/>
              </a:ext>
            </a:extLst>
          </p:cNvPr>
          <p:cNvSpPr txBox="1"/>
          <p:nvPr/>
        </p:nvSpPr>
        <p:spPr>
          <a:xfrm>
            <a:off x="309282" y="1304366"/>
            <a:ext cx="4268911" cy="3308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1100" b="1" dirty="0" smtClean="0"/>
              <a:t>Материально-техническое </a:t>
            </a:r>
            <a:r>
              <a:rPr lang="ru-RU" sz="1100" b="1" dirty="0" smtClean="0"/>
              <a:t>обеспечение реализации </a:t>
            </a:r>
            <a:r>
              <a:rPr lang="ru-RU" sz="1100" b="1" dirty="0" smtClean="0"/>
              <a:t>проекта:</a:t>
            </a:r>
            <a:r>
              <a:rPr lang="ru-RU" sz="1100" b="1" u="sng" dirty="0" smtClean="0"/>
              <a:t> </a:t>
            </a:r>
            <a:endParaRPr lang="ru-RU" sz="1100" dirty="0" smtClean="0"/>
          </a:p>
          <a:p>
            <a:pPr lvl="0"/>
            <a:r>
              <a:rPr lang="ru-RU" sz="1100" dirty="0" smtClean="0"/>
              <a:t>    Центр индивидуального сопровождения профессионального самоопределения и обучения   начальным профессиональным компетенциям; г. Калуга, ул. </a:t>
            </a:r>
            <a:r>
              <a:rPr lang="ru-RU" sz="1100" dirty="0" err="1" smtClean="0"/>
              <a:t>Кубяка</a:t>
            </a:r>
            <a:r>
              <a:rPr lang="ru-RU" sz="1100" dirty="0" smtClean="0"/>
              <a:t>, д.20</a:t>
            </a:r>
          </a:p>
          <a:p>
            <a:pPr lvl="0"/>
            <a:r>
              <a:rPr lang="ru-RU" sz="1100" dirty="0" smtClean="0"/>
              <a:t>     Швейная мастерская «Молодая мама»; г. Калуга,   ул. </a:t>
            </a:r>
            <a:r>
              <a:rPr lang="ru-RU" sz="1100" dirty="0" err="1" smtClean="0"/>
              <a:t>Билибина</a:t>
            </a:r>
            <a:r>
              <a:rPr lang="ru-RU" sz="1100" dirty="0" smtClean="0"/>
              <a:t>, д.35</a:t>
            </a:r>
          </a:p>
          <a:p>
            <a:pPr lvl="0"/>
            <a:r>
              <a:rPr lang="ru-RU" sz="1100" dirty="0" smtClean="0"/>
              <a:t>Кулинарная студия «Булки не растут на деревьях»; г. Калуга, ул. Московская,289</a:t>
            </a:r>
          </a:p>
          <a:p>
            <a:pPr lvl="0"/>
            <a:r>
              <a:rPr lang="ru-RU" sz="1100" dirty="0" smtClean="0"/>
              <a:t>АРТКЕРАМА ПРОСТРАНСТВО «КУБА», г. Калуга, ул. </a:t>
            </a:r>
            <a:r>
              <a:rPr lang="ru-RU" sz="1100" dirty="0" err="1" smtClean="0"/>
              <a:t>Кубяка</a:t>
            </a:r>
            <a:r>
              <a:rPr lang="ru-RU" sz="1100" dirty="0" smtClean="0"/>
              <a:t>, д.20</a:t>
            </a:r>
          </a:p>
          <a:p>
            <a:pPr lvl="0"/>
            <a:r>
              <a:rPr lang="ru-RU" sz="1100" b="1" dirty="0" smtClean="0"/>
              <a:t> </a:t>
            </a:r>
            <a:r>
              <a:rPr lang="ru-RU" sz="1100" dirty="0" smtClean="0"/>
              <a:t>Облачная CRM/HRM система («Татьяна»): хранит и обрабатывает данные о кандидатах и работодателях, их контакты, истории взаимодействия с ними. В функции базы входит формирование отчетов, в том числе статистических, направление автоматических напоминаний пользователю о необходимости выполнения того или иного действия. Ее главная задача в проекте - обеспечить надежную связь, обмен информацией и контроль всех специалистов, вовлеченных в процесс сопровождаемого трудоустройства кандидата.</a:t>
            </a:r>
          </a:p>
          <a:p>
            <a:endParaRPr lang="ru-RU" sz="1100" dirty="0" smtClean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D9E4BB2-7022-4D5D-82FE-2E34E935F4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0233A43B-80E3-47D5-B68C-F1368047269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70331045-6496-4873-B4B7-0DD8C5FAB4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70F83267-733F-48FF-B73A-FE97F80ED3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979CC135-8C6C-44F3-BC56-4926F131F1A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0769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701611" y="1301138"/>
            <a:ext cx="1941715" cy="361532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59490" y="1301138"/>
            <a:ext cx="2597727" cy="361532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CE0009B-483C-34D1-BE78-676798BC4852}"/>
              </a:ext>
            </a:extLst>
          </p:cNvPr>
          <p:cNvSpPr txBox="1"/>
          <p:nvPr/>
        </p:nvSpPr>
        <p:spPr>
          <a:xfrm>
            <a:off x="1465253" y="2596948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F77CB79-E5E3-028F-CB62-E660F5D50B76}"/>
              </a:ext>
            </a:extLst>
          </p:cNvPr>
          <p:cNvSpPr txBox="1"/>
          <p:nvPr/>
        </p:nvSpPr>
        <p:spPr>
          <a:xfrm>
            <a:off x="1202446" y="1306804"/>
            <a:ext cx="2231481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b="1" dirty="0">
                <a:solidFill>
                  <a:schemeClr val="bg1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РИСКИ</a:t>
            </a:r>
            <a:endParaRPr lang="ru-RU" sz="1400" b="1" dirty="0">
              <a:solidFill>
                <a:schemeClr val="bg1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CE85C8B-99B0-4F0C-1DF5-48436E7011F1}"/>
              </a:ext>
            </a:extLst>
          </p:cNvPr>
          <p:cNvSpPr txBox="1"/>
          <p:nvPr/>
        </p:nvSpPr>
        <p:spPr>
          <a:xfrm>
            <a:off x="4721878" y="1307507"/>
            <a:ext cx="3729655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b="1" dirty="0">
                <a:solidFill>
                  <a:schemeClr val="bg1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ОГРАНИЧЕНИЯ</a:t>
            </a:r>
            <a:endParaRPr lang="ru-RU" sz="1400" b="1" dirty="0">
              <a:solidFill>
                <a:schemeClr val="bg1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0CEBFBC-2B31-3415-0B7A-92E95AF80FAE}"/>
              </a:ext>
            </a:extLst>
          </p:cNvPr>
          <p:cNvSpPr txBox="1"/>
          <p:nvPr/>
        </p:nvSpPr>
        <p:spPr>
          <a:xfrm>
            <a:off x="557784" y="1900337"/>
            <a:ext cx="3034194" cy="215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dirty="0" smtClean="0"/>
              <a:t>Недостаточность информирования о проекте у соискателя</a:t>
            </a:r>
          </a:p>
          <a:p>
            <a:pPr lvl="0"/>
            <a:r>
              <a:rPr lang="ru-RU" sz="1100" dirty="0" smtClean="0"/>
              <a:t>Отсутствие мотивации к трудоустройству у соискателя</a:t>
            </a:r>
          </a:p>
          <a:p>
            <a:pPr lvl="0"/>
            <a:r>
              <a:rPr lang="ru-RU" sz="1100" dirty="0" smtClean="0"/>
              <a:t>Недоверие к диагностике у соискателя</a:t>
            </a:r>
          </a:p>
          <a:p>
            <a:pPr lvl="0"/>
            <a:r>
              <a:rPr lang="ru-RU" sz="1100" dirty="0" smtClean="0"/>
              <a:t>Увольнение специалистов</a:t>
            </a:r>
          </a:p>
          <a:p>
            <a:pPr lvl="0"/>
            <a:r>
              <a:rPr lang="ru-RU" sz="1100" dirty="0" smtClean="0"/>
              <a:t>Разграничение полномочий ведомств, человеческий фактор</a:t>
            </a:r>
          </a:p>
          <a:p>
            <a:pPr lvl="0"/>
            <a:r>
              <a:rPr lang="ru-RU" sz="1100" dirty="0" smtClean="0"/>
              <a:t>Неполучение грантов, отказ благотворителей от сотрудничества</a:t>
            </a:r>
          </a:p>
          <a:p>
            <a:r>
              <a:rPr lang="ru-RU" sz="1100" dirty="0" smtClean="0"/>
              <a:t> </a:t>
            </a:r>
          </a:p>
          <a:p>
            <a:pPr marL="171450" indent="-171450" algn="just">
              <a:lnSpc>
                <a:spcPct val="120000"/>
              </a:lnSpc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101353" y="1781735"/>
            <a:ext cx="4548871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Специфические особенности, характерные для сложившейся в Центрах систем воспитания, имеют ряд негативных последствий, которые трудно минимизировать только благодаря включению воспитанников в проектные мероприятия. </a:t>
            </a:r>
          </a:p>
          <a:p>
            <a:r>
              <a:rPr lang="ru-RU" sz="1100" dirty="0" smtClean="0"/>
              <a:t>Наша ЦА постоянно находится в ситуации, в которой за них принимаются решения, в их интересах предоставляются гарантии, получение которых не зависит от активности в решении возникающих проблем, а значит, опыт не способствует осознанной подготовке к профессиональному выбору, ответственному поведению и не мотивирует преодолевать трудности.</a:t>
            </a:r>
          </a:p>
          <a:p>
            <a:r>
              <a:rPr lang="ru-RU" sz="1100" dirty="0" smtClean="0"/>
              <a:t>Стремление молодых людей сделать профессиональную карьеру без профессионального образования не позволяет получить быстрые социальные эффекты, так как не делает их конкурентоспособными на открытом рынке труда.</a:t>
            </a:r>
          </a:p>
          <a:p>
            <a:r>
              <a:rPr lang="ru-RU" sz="1100" dirty="0" smtClean="0"/>
              <a:t>Выбор профессиональных предпочтений без учета интеллектуального потенциала, значимого для получения профобразования в выбранной сфере, является фактором риска, так как снижает мотивацию и усиливает чувство разочарованности.</a:t>
            </a:r>
          </a:p>
          <a:p>
            <a:r>
              <a:rPr lang="ru-RU" sz="1100" b="1" dirty="0" smtClean="0"/>
              <a:t> </a:t>
            </a:r>
            <a:endParaRPr lang="ru-RU" sz="1100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56F2F179-AC5C-45ED-9C63-225C43392A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xmlns="" id="{C48B4B9A-1B5D-4744-828C-C98AA4FB57C7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2CA9F9DC-735E-48A1-BC8E-489A24E019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3E72B9AC-29DE-4B63-852E-85895AC1F3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7A451698-E0D1-4EBE-984D-A11B5B4C416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114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20E6800-6767-4BA9-A5E0-853295438C68}"/>
              </a:ext>
            </a:extLst>
          </p:cNvPr>
          <p:cNvSpPr txBox="1"/>
          <p:nvPr/>
        </p:nvSpPr>
        <p:spPr>
          <a:xfrm>
            <a:off x="1331651" y="263001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5C667D7-C03F-4272-B0E5-22E96C23447D}"/>
              </a:ext>
            </a:extLst>
          </p:cNvPr>
          <p:cNvSpPr txBox="1"/>
          <p:nvPr/>
        </p:nvSpPr>
        <p:spPr>
          <a:xfrm>
            <a:off x="620391" y="965643"/>
            <a:ext cx="5750009" cy="37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ЭФФЕКТЫ ОТ РЕАЛИЗАЦИИ ПРОЕКТА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B359F8F-5840-414C-B1A5-176831A78C03}"/>
              </a:ext>
            </a:extLst>
          </p:cNvPr>
          <p:cNvSpPr txBox="1"/>
          <p:nvPr/>
        </p:nvSpPr>
        <p:spPr>
          <a:xfrm>
            <a:off x="383241" y="1290918"/>
            <a:ext cx="84850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 Проект ориентирован на запуск личностных изменений у участников проектов Центра.</a:t>
            </a:r>
          </a:p>
          <a:p>
            <a:r>
              <a:rPr lang="ru-RU" sz="1400" dirty="0" smtClean="0"/>
              <a:t>2.    Совершенствование модели наставничества через занятия в мастерских, походы, неформальное общение по заранее продуманным темам, обеспечили развитие задатков и способностей в различной практической деятельности, способствовали внедрению механизмов сетевого взаимодействия. </a:t>
            </a:r>
          </a:p>
          <a:p>
            <a:r>
              <a:rPr lang="ru-RU" sz="1400" dirty="0" smtClean="0"/>
              <a:t>3.     Организация профессиональной подготовки по отдельным направлениям стажировок позволила создать экспериментальную среду, позволяющую участникам проекта получить необходимые представления о своих возможностях и готовность к целенаправленному выбору будущей профессиональной подготовки. </a:t>
            </a:r>
          </a:p>
          <a:p>
            <a:r>
              <a:rPr lang="ru-RU" sz="1400" dirty="0" smtClean="0"/>
              <a:t>4.     Проект сопровождаемого трудоустройства позволил минимизировать негативные последствия имеющихся проблем, с которыми сталкиваются выпускники и обеспечить им социально-активную позицию в трудовой деятельности, через систему профессиональных проб и участие в деятельности профессиональных мастерских.  </a:t>
            </a:r>
          </a:p>
          <a:p>
            <a:r>
              <a:rPr lang="ru-RU" sz="1400" dirty="0" smtClean="0"/>
              <a:t>5.    Применяемый метод игр  активного взаимодействия стал полезным и перспективным для обучения и социализации подростков в ТЖС.</a:t>
            </a:r>
          </a:p>
          <a:p>
            <a:r>
              <a:rPr lang="ru-RU" sz="1400" dirty="0" smtClean="0"/>
              <a:t>6.    Значительно увеличилось количество предприятий, готовых участвовать в реализации проекта.</a:t>
            </a:r>
          </a:p>
          <a:p>
            <a:r>
              <a:rPr lang="ru-RU" sz="1400" dirty="0" smtClean="0"/>
              <a:t> </a:t>
            </a:r>
          </a:p>
          <a:p>
            <a:pPr fontAlgn="base"/>
            <a:r>
              <a:rPr lang="ru-RU" sz="1400" dirty="0" smtClean="0"/>
              <a:t> </a:t>
            </a:r>
          </a:p>
          <a:p>
            <a:pPr fontAlgn="base"/>
            <a:r>
              <a:rPr lang="ru-RU" sz="1400" dirty="0" smtClean="0"/>
              <a:t> 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0C421876-64EA-4105-9833-D5D4EB9C79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139" y="399334"/>
            <a:ext cx="1712763" cy="45072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40DE5BD6-19B8-4559-A47D-4FDC6AA155E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2" t="31405" r="44696" b="30578"/>
          <a:stretch/>
        </p:blipFill>
        <p:spPr bwMode="auto">
          <a:xfrm>
            <a:off x="5211807" y="460672"/>
            <a:ext cx="887752" cy="400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0378DA48-D09E-45C8-B266-BB17896490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615" y="399334"/>
            <a:ext cx="477891" cy="50542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FEF05E14-59FF-4B81-A575-9F91241FC2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190" y="304800"/>
            <a:ext cx="536724" cy="61830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ADEC2C1C-A04C-4BF0-8958-572EC81741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629" y="480410"/>
            <a:ext cx="1374371" cy="38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25045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1813</TotalTime>
  <Words>1211</Words>
  <Application>Microsoft Office PowerPoint</Application>
  <PresentationFormat>Экран (16:9)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171</cp:revision>
  <dcterms:created xsi:type="dcterms:W3CDTF">2022-08-21T12:36:01Z</dcterms:created>
  <dcterms:modified xsi:type="dcterms:W3CDTF">2023-09-22T08:29:10Z</dcterms:modified>
</cp:coreProperties>
</file>