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2280" autoAdjust="0"/>
  </p:normalViewPr>
  <p:slideViewPr>
    <p:cSldViewPr snapToGrid="0">
      <p:cViewPr varScale="1">
        <p:scale>
          <a:sx n="69" d="100"/>
          <a:sy n="69" d="100"/>
        </p:scale>
        <p:origin x="780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0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234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8672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72262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9652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2810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7375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47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53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235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283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395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t>4/24/2023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117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84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777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E6118-2437-4B30-8E3C-4D2BE6020583}" type="datetimeFigureOut">
              <a:rPr lang="en-US" smtClean="0"/>
              <a:pPr/>
              <a:t>4/24/2023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98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862885" y="-1045085"/>
            <a:ext cx="10200067" cy="6832940"/>
          </a:xfrm>
        </p:spPr>
        <p:txBody>
          <a:bodyPr/>
          <a:lstStyle/>
          <a:p>
            <a:pPr algn="l"/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КУНИН </a:t>
            </a:r>
            <a:b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НИКОЛАЙ</a:t>
            </a:r>
            <a:b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ВЛАДИМИРОВИЧ</a:t>
            </a:r>
            <a:br>
              <a:rPr lang="ru-RU" sz="2800" b="1" i="1" u="sng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инструктор по адаптивной 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физической культуре</a:t>
            </a:r>
            <a:br>
              <a:rPr lang="ru-RU" sz="2800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«СОЦИАЛЬНАЯ 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ЗАЩИТА НАСЕЛЕНИЯ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АТЯШЕВСКОМУ РАЙОНУ</a:t>
            </a:r>
            <a:b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МОРДОВИЯ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i="1" dirty="0">
              <a:solidFill>
                <a:schemeClr val="accent6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9433" y="6410613"/>
            <a:ext cx="6831673" cy="790405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РЕСПУБЛИКА МОРДОВИЯ</a:t>
            </a:r>
            <a:endParaRPr lang="ru-RU" sz="2000" b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590" y="794391"/>
            <a:ext cx="4108362" cy="44432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622" y="523128"/>
            <a:ext cx="5153665" cy="526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4880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1600" y="107324"/>
            <a:ext cx="2877235" cy="948744"/>
          </a:xfrm>
        </p:spPr>
        <p:txBody>
          <a:bodyPr>
            <a:normAutofit fontScale="90000"/>
          </a:bodyPr>
          <a:lstStyle/>
          <a:p>
            <a:r>
              <a:rPr lang="ru-RU" sz="24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возможностей тиражирования практики:</a:t>
            </a:r>
            <a:endParaRPr lang="ru-RU" sz="2400" b="1" i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4357" y="235527"/>
            <a:ext cx="5300225" cy="4946071"/>
          </a:xfrm>
        </p:spPr>
        <p:txBody>
          <a:bodyPr>
            <a:normAutofit fontScale="92500"/>
          </a:bodyPr>
          <a:lstStyle/>
          <a:p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Материалы могут быть использованы для внедрения  в работу практики скандинавской ходьбы, как эффективного метода по социальной реабилитации инвалидов  в учреждениях социального обслуживания населения в любом субъекте Российской Федерации.</a:t>
            </a:r>
            <a:endParaRPr lang="ru-RU" sz="2800" b="1" i="1" dirty="0" smtClean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720000">
            <a:off x="1060470" y="1231296"/>
            <a:ext cx="5083413" cy="51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837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08340" y="901520"/>
            <a:ext cx="9491728" cy="5236044"/>
          </a:xfrm>
        </p:spPr>
        <p:txBody>
          <a:bodyPr/>
          <a:lstStyle/>
          <a:p>
            <a:pPr algn="l"/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НАЗВАНИЕ ПРАКТИКИ: </a:t>
            </a:r>
            <a:b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«СКАНДИНАВСКАЯ  ХОДЬБА КАК МЕТОД ЭФФЕКТИВНОЙ РЕАБИЛИТАЦИИ ИНВАЛИДОВ»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Практика направлена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на формирование системы вовлечения людей старшего поколения и </a:t>
            </a:r>
            <a:r>
              <a:rPr lang="ru-RU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инвалидов к </a:t>
            </a:r>
            <a:r>
              <a:rPr lang="ru-RU" sz="2400" i="1" dirty="0">
                <a:latin typeface="Arial" panose="020B0604020202020204" pitchFamily="34" charset="0"/>
                <a:cs typeface="Arial" panose="020B0604020202020204" pitchFamily="34" charset="0"/>
              </a:rPr>
              <a:t>социальным видам активности через мероприятия по скандинавской ходьбе.</a:t>
            </a:r>
            <a: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b="1" i="1" dirty="0" smtClean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b="1" i="1" u="sng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ОСНОВНАЯ ЦЕЛЕВАЯ АУДИТОРИЯ: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Граждане </a:t>
            </a:r>
            <a:r>
              <a:rPr lang="ru-RU" sz="28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пожилого возраста и инвалиды, являющиеся получателями социальных 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услуг Отделения дневного пребывания ГКУ «Социальная защита населения по </a:t>
            </a:r>
            <a:r>
              <a:rPr lang="ru-RU" sz="28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тяшевскому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 Республики Мордовия»</a:t>
            </a: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800" b="1" i="1" u="sng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87179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2815" y="-789709"/>
            <a:ext cx="3019022" cy="4502727"/>
          </a:xfrm>
        </p:spPr>
        <p:txBody>
          <a:bodyPr/>
          <a:lstStyle/>
          <a:p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Сроки реализации </a:t>
            </a:r>
            <a:b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практики:</a:t>
            </a:r>
            <a:br>
              <a:rPr lang="ru-RU" sz="2800" b="1" i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 2021 года по настоящее время</a:t>
            </a:r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/>
            </a:r>
            <a:br>
              <a:rPr lang="ru-RU" sz="2800" b="1" i="1" dirty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</a:br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/>
            </a:r>
            <a:b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</a:br>
            <a:endParaRPr lang="ru-RU" sz="2800" b="1" i="1" dirty="0">
              <a:solidFill>
                <a:schemeClr val="accent1">
                  <a:lumMod val="75000"/>
                </a:schemeClr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581" y="429491"/>
            <a:ext cx="6636326" cy="557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8686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646" y="859371"/>
            <a:ext cx="8963695" cy="1777717"/>
          </a:xfrm>
        </p:spPr>
        <p:txBody>
          <a:bodyPr/>
          <a:lstStyle/>
          <a:p>
            <a:pPr indent="450215" algn="ctr">
              <a:lnSpc>
                <a:spcPct val="10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ЦЕЛЬ: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Содействие восстановлению, реабилитации и приобщение людей старшей возрастной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группы, в том числе и инвалидов к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систематическим занятиям физической культурой и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спортом посредством техники скандинавской ходьбы в отделении дневного пребывания при </a:t>
            </a: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ГКУ «Социальная защита населения по </a:t>
            </a:r>
            <a:r>
              <a:rPr lang="ru-RU" sz="2000" b="1" i="1" dirty="0" err="1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Атяшевскому</a:t>
            </a: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району Республики Мордовия»</a:t>
            </a:r>
            <a:endParaRPr lang="ru-RU" sz="20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96214" y="166255"/>
            <a:ext cx="10934163" cy="65947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89000"/>
              </a:lnSpc>
              <a:spcBef>
                <a:spcPct val="0"/>
              </a:spcBef>
              <a:buNone/>
              <a:defRPr sz="72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21590">
              <a:lnSpc>
                <a:spcPct val="100000"/>
              </a:lnSpc>
              <a:spcAft>
                <a:spcPts val="0"/>
              </a:spcAft>
            </a:pPr>
            <a:endParaRPr lang="ru-RU" sz="2400" b="1" u="sng" dirty="0" smtClean="0">
              <a:solidFill>
                <a:schemeClr val="accent2">
                  <a:lumMod val="75000"/>
                </a:schemeClr>
              </a:solidFill>
              <a:latin typeface="Bahnschrift Condensed" panose="020B0502040204020203" pitchFamily="34" charset="0"/>
              <a:ea typeface="Calibri" panose="020F0502020204030204" pitchFamily="34" charset="0"/>
            </a:endParaRPr>
          </a:p>
          <a:p>
            <a:pPr indent="21590">
              <a:lnSpc>
                <a:spcPct val="100000"/>
              </a:lnSpc>
              <a:spcAft>
                <a:spcPts val="0"/>
              </a:spcAft>
            </a:pPr>
            <a:r>
              <a:rPr lang="ru-RU" sz="2000" b="1" u="sng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Задачи: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Улучшить тонус в мышцах верхней и нижней частей тела одновременно;</a:t>
            </a:r>
          </a:p>
          <a:p>
            <a:pPr indent="21590">
              <a:lnSpc>
                <a:spcPct val="100000"/>
              </a:lnSpc>
              <a:spcAft>
                <a:spcPts val="0"/>
              </a:spcAft>
            </a:pP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Стимулировать иммунную систему, активизировать кровообращение;</a:t>
            </a:r>
          </a:p>
          <a:p>
            <a:pPr indent="21590">
              <a:lnSpc>
                <a:spcPct val="100000"/>
              </a:lnSpc>
              <a:spcAft>
                <a:spcPts val="0"/>
              </a:spcAft>
            </a:pP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3. Уменьшить давление на колени и суставы во время ходьбы (за счет опоры на палки);</a:t>
            </a:r>
          </a:p>
          <a:p>
            <a:pPr>
              <a:lnSpc>
                <a:spcPct val="100000"/>
              </a:lnSpc>
            </a:pP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4. Улучшить работу сердца и легких.</a:t>
            </a:r>
          </a:p>
          <a:p>
            <a:pPr>
              <a:lnSpc>
                <a:spcPct val="100000"/>
              </a:lnSpc>
            </a:pP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5. </a:t>
            </a:r>
            <a:r>
              <a:rPr lang="ru-RU" sz="2000" b="1" i="1" cap="none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величить продолжительность жизни среди лиц старшего поколения и инвалидов;</a:t>
            </a:r>
          </a:p>
          <a:p>
            <a:pPr>
              <a:lnSpc>
                <a:spcPct val="100000"/>
              </a:lnSpc>
            </a:pPr>
            <a: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6. Обучить получателей социальных услуг правильному использованию методики самостоятельно.</a:t>
            </a:r>
            <a:br>
              <a:rPr lang="ru-RU" sz="2000" b="1" i="1" cap="none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000" b="1" i="1" cap="none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75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554182" y="1173507"/>
            <a:ext cx="902831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Результаты практики (что было достигнуто) </a:t>
            </a:r>
            <a:endParaRPr kumimoji="0" lang="ru-RU" altLang="ru-RU" sz="2400" b="1" i="1" u="sng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cs typeface="Arial" panose="020B0604020202020204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4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865125"/>
              </p:ext>
            </p:extLst>
          </p:nvPr>
        </p:nvGraphicFramePr>
        <p:xfrm>
          <a:off x="1081074" y="2056967"/>
          <a:ext cx="7012866" cy="4361688"/>
        </p:xfrm>
        <a:graphic>
          <a:graphicData uri="http://schemas.openxmlformats.org/drawingml/2006/table">
            <a:tbl>
              <a:tblPr firstRow="1" firstCol="1" bandRow="1"/>
              <a:tblGrid>
                <a:gridCol w="1559470">
                  <a:extLst>
                    <a:ext uri="{9D8B030D-6E8A-4147-A177-3AD203B41FA5}">
                      <a16:colId xmlns="" xmlns:a16="http://schemas.microsoft.com/office/drawing/2014/main" val="575891798"/>
                    </a:ext>
                  </a:extLst>
                </a:gridCol>
                <a:gridCol w="2333190">
                  <a:extLst>
                    <a:ext uri="{9D8B030D-6E8A-4147-A177-3AD203B41FA5}">
                      <a16:colId xmlns="" xmlns:a16="http://schemas.microsoft.com/office/drawing/2014/main" val="1367535761"/>
                    </a:ext>
                  </a:extLst>
                </a:gridCol>
                <a:gridCol w="1560103">
                  <a:extLst>
                    <a:ext uri="{9D8B030D-6E8A-4147-A177-3AD203B41FA5}">
                      <a16:colId xmlns="" xmlns:a16="http://schemas.microsoft.com/office/drawing/2014/main" val="894645240"/>
                    </a:ext>
                  </a:extLst>
                </a:gridCol>
                <a:gridCol w="1560103">
                  <a:extLst>
                    <a:ext uri="{9D8B030D-6E8A-4147-A177-3AD203B41FA5}">
                      <a16:colId xmlns="" xmlns:a16="http://schemas.microsoft.com/office/drawing/2014/main" val="3807106732"/>
                    </a:ext>
                  </a:extLst>
                </a:gridCol>
              </a:tblGrid>
              <a:tr h="402872"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Показатель, единица измерения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Значение показателя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790038306"/>
                  </a:ext>
                </a:extLst>
              </a:tr>
              <a:tr h="16114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последний год реализации практики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 весь период реализации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13791173"/>
                  </a:ext>
                </a:extLst>
              </a:tr>
              <a:tr h="926606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проведенных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занятий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48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90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292798658"/>
                  </a:ext>
                </a:extLst>
              </a:tr>
              <a:tr h="617738"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Количество участников </a:t>
                      </a: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занятий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44</a:t>
                      </a:r>
                      <a:endParaRPr lang="ru-RU" sz="1800" b="1" dirty="0"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2403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02574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00835"/>
              </p:ext>
            </p:extLst>
          </p:nvPr>
        </p:nvGraphicFramePr>
        <p:xfrm>
          <a:off x="462125" y="1817174"/>
          <a:ext cx="9829800" cy="4069080"/>
        </p:xfrm>
        <a:graphic>
          <a:graphicData uri="http://schemas.openxmlformats.org/drawingml/2006/table">
            <a:tbl>
              <a:tblPr firstRow="1" firstCol="1" bandRow="1"/>
              <a:tblGrid>
                <a:gridCol w="1416245">
                  <a:extLst>
                    <a:ext uri="{9D8B030D-6E8A-4147-A177-3AD203B41FA5}">
                      <a16:colId xmlns="" xmlns:a16="http://schemas.microsoft.com/office/drawing/2014/main" val="1997967132"/>
                    </a:ext>
                  </a:extLst>
                </a:gridCol>
                <a:gridCol w="3335951">
                  <a:extLst>
                    <a:ext uri="{9D8B030D-6E8A-4147-A177-3AD203B41FA5}">
                      <a16:colId xmlns="" xmlns:a16="http://schemas.microsoft.com/office/drawing/2014/main" val="2076342573"/>
                    </a:ext>
                  </a:extLst>
                </a:gridCol>
                <a:gridCol w="5077604">
                  <a:extLst>
                    <a:ext uri="{9D8B030D-6E8A-4147-A177-3AD203B41FA5}">
                      <a16:colId xmlns="" xmlns:a16="http://schemas.microsoft.com/office/drawing/2014/main" val="2995874983"/>
                    </a:ext>
                  </a:extLst>
                </a:gridCol>
              </a:tblGrid>
              <a:tr h="785765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№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Участник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Описание его роли в реализации практики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01595336"/>
                  </a:ext>
                </a:extLst>
              </a:tr>
              <a:tr h="93552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Специалисты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по социальной работе Отделения дневного пребывания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Разработка плана тематических занятий. Организация проведения занятий.</a:t>
                      </a:r>
                      <a:endParaRPr lang="ru-RU" sz="20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827087097"/>
                  </a:ext>
                </a:extLst>
              </a:tr>
              <a:tr h="935523">
                <a:tc>
                  <a:txBody>
                    <a:bodyPr/>
                    <a:lstStyle/>
                    <a:p>
                      <a:pPr indent="450215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Инструктор по 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адаптивной</a:t>
                      </a:r>
                      <a:r>
                        <a:rPr lang="ru-RU" sz="2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физической культуре</a:t>
                      </a:r>
                      <a:r>
                        <a:rPr lang="ru-RU" sz="2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(скандинавская ходьба, суставная гимнастика)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Проведение тренировочных занятий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679206819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1162326"/>
            <a:ext cx="1205647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Участники внедрения практики и их роль в процессе внедрения</a:t>
            </a:r>
            <a:endParaRPr kumimoji="0" lang="ru-RU" altLang="ru-RU" sz="2400" b="1" i="1" u="sng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5002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60642" y="1"/>
            <a:ext cx="5383369" cy="7856112"/>
          </a:xfrm>
        </p:spPr>
        <p:txBody>
          <a:bodyPr/>
          <a:lstStyle/>
          <a:p>
            <a:pPr indent="450215">
              <a:lnSpc>
                <a:spcPct val="115000"/>
              </a:lnSpc>
              <a:spcAft>
                <a:spcPts val="1000"/>
              </a:spcAft>
            </a:pPr>
            <a:r>
              <a:rPr lang="ru-RU" sz="3200" b="1" i="1" u="sng" dirty="0">
                <a:solidFill>
                  <a:srgbClr val="54A021">
                    <a:lumMod val="75000"/>
                  </a:srgb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/>
            </a:r>
            <a:br>
              <a:rPr lang="ru-RU" sz="3200" b="1" i="1" u="sng" dirty="0">
                <a:solidFill>
                  <a:srgbClr val="54A021">
                    <a:lumMod val="75000"/>
                  </a:srgb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</a:br>
            <a:r>
              <a:rPr lang="ru-RU" sz="3200" b="1" i="1" u="sng" dirty="0">
                <a:solidFill>
                  <a:srgbClr val="54A021">
                    <a:lumMod val="75000"/>
                  </a:srgb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  <a:t/>
            </a:r>
            <a:br>
              <a:rPr lang="ru-RU" sz="3200" b="1" i="1" u="sng" dirty="0">
                <a:solidFill>
                  <a:srgbClr val="54A021">
                    <a:lumMod val="75000"/>
                  </a:srgbClr>
                </a:solidFill>
                <a:latin typeface="Bahnschrift Condensed" panose="020B0502040204020203" pitchFamily="34" charset="0"/>
                <a:ea typeface="Calibri" panose="020F0502020204030204" pitchFamily="34" charset="0"/>
              </a:rPr>
            </a:br>
            <a:r>
              <a:rPr lang="ru-RU" sz="2400" b="1" i="1" u="sng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Краткое </a:t>
            </a:r>
            <a:r>
              <a:rPr lang="ru-RU" sz="2400" b="1" i="1" u="sng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описание практики</a:t>
            </a:r>
            <a:r>
              <a:rPr lang="ru-RU" sz="2400" b="1" i="1" u="sng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br>
              <a:rPr lang="ru-RU" sz="2400" b="1" i="1" u="sng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u="sng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i="1" u="sng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Данная </a:t>
            </a: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технология «Скандинавская ходьба» </a:t>
            </a:r>
            <a:r>
              <a:rPr lang="ru-RU" sz="2000" b="1" i="1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используется как </a:t>
            </a: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физическая</a:t>
            </a:r>
            <a:b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реабилитация для инвалидов отделения дневного </a:t>
            </a:r>
            <a:r>
              <a:rPr lang="ru-RU" sz="2000" b="1" i="1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пребывания и </a:t>
            </a: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пользуется популярностью среди получателей социальных услуг, в том числе перенесших операции, тяжелые болезни и травмы.</a:t>
            </a:r>
            <a:b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Занятия проводятся в умеренном режиме и темпе. Участники сами определяют для себя допустимую нагрузку и дистанцию. Перед началом занятия вместе с </a:t>
            </a:r>
            <a:r>
              <a:rPr lang="ru-RU" sz="2000" b="1" i="1" dirty="0" smtClean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инструктором </a:t>
            </a: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проводится разминка – разогреваются мышцы, отрабатываются правильные движения палками для рук. </a:t>
            </a:r>
            <a:b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i="1" dirty="0">
                <a:solidFill>
                  <a:srgbClr val="54A021">
                    <a:lumMod val="75000"/>
                  </a:srgb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dirty="0">
                <a:solidFill>
                  <a:srgbClr val="90C226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646" y="344774"/>
            <a:ext cx="4646951" cy="6145968"/>
          </a:xfrm>
          <a:prstGeom prst="rect">
            <a:avLst/>
          </a:prstGeom>
          <a:scene3d>
            <a:camera prst="orthographicFront">
              <a:rot lat="0" lon="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156377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-99307"/>
            <a:ext cx="10418164" cy="3687634"/>
          </a:xfrm>
        </p:spPr>
        <p:txBody>
          <a:bodyPr/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 2022 год по данной технологии оздоровились </a:t>
            </a:r>
            <a:r>
              <a:rPr lang="ru-RU" sz="2400" b="1" i="1" dirty="0" smtClean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30 получателей </a:t>
            </a:r>
            <a: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социальных услуг.</a:t>
            </a:r>
            <a:b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Занятия </a:t>
            </a:r>
            <a:r>
              <a:rPr lang="ru-RU" sz="2400" b="1" i="1" dirty="0" smtClean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проводятся </a:t>
            </a:r>
            <a: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 раз в неделю по 60 минут в день. Заниматься можно</a:t>
            </a:r>
            <a:b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как летом, так и в зимнее </a:t>
            </a:r>
            <a:r>
              <a:rPr lang="ru-RU" sz="2400" b="1" i="1" dirty="0" smtClean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время.</a:t>
            </a:r>
            <a:br>
              <a:rPr lang="ru-RU" sz="2400" b="1" i="1" dirty="0" smtClean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ru-RU" sz="2400" b="1" i="1" dirty="0" smtClean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400" b="1" i="1" dirty="0">
                <a:solidFill>
                  <a:srgbClr val="3F7819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Данная практика не требует больших финансовых вложений. Для занятий необходимо иметь удобную обувь и специальные палки.</a:t>
            </a:r>
            <a: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527" y="3111818"/>
            <a:ext cx="3359228" cy="3425103"/>
          </a:xfrm>
          <a:prstGeom prst="rect">
            <a:avLst/>
          </a:prstGeom>
          <a:scene3d>
            <a:camera prst="orthographicFront">
              <a:rot lat="0" lon="0" rev="20999999"/>
            </a:camera>
            <a:lightRig rig="threePt" dir="t"/>
          </a:scene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82" y="2951542"/>
            <a:ext cx="3486109" cy="3585379"/>
          </a:xfrm>
          <a:prstGeom prst="rect">
            <a:avLst/>
          </a:prstGeom>
          <a:scene3d>
            <a:camera prst="orthographicFront">
              <a:rot lat="0" lon="600000" rev="6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7815599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5341" y="850006"/>
            <a:ext cx="4675031" cy="52288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-193963"/>
            <a:ext cx="5272706" cy="7301346"/>
          </a:xfrm>
        </p:spPr>
        <p:txBody>
          <a:bodyPr>
            <a:noAutofit/>
          </a:bodyPr>
          <a:lstStyle/>
          <a:p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Практика показала, что после проведения курса оздоровительных занятий у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получателей услуг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отделения дневного пребывания- граждан пожилого возраста и инвалидов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улучшается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 (уменьшение боли в спине и суставах, снижение артериального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давления), повышается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самооценка, снижается уровень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тревожности. Таким </a:t>
            </a:r>
            <a:r>
              <a:rPr lang="ru-RU" sz="24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образом происходит их физическое и психическое оздоровление на пути к активному 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долголетию.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706" y="267394"/>
            <a:ext cx="5810930" cy="6382788"/>
          </a:xfrm>
          <a:prstGeom prst="rect">
            <a:avLst/>
          </a:prstGeom>
          <a:scene3d>
            <a:camera prst="orthographicFront">
              <a:rot lat="0" lon="0" rev="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0922292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1003</TotalTime>
  <Words>319</Words>
  <Application>Microsoft Office PowerPoint</Application>
  <PresentationFormat>Широкоэкранный</PresentationFormat>
  <Paragraphs>41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Bahnschrift Condensed</vt:lpstr>
      <vt:lpstr>Calibri</vt:lpstr>
      <vt:lpstr>Times New Roman</vt:lpstr>
      <vt:lpstr>Trebuchet MS</vt:lpstr>
      <vt:lpstr>Wingdings 3</vt:lpstr>
      <vt:lpstr>Грань</vt:lpstr>
      <vt:lpstr>КУНИН  НИКОЛАЙ ВЛАДИМИРОВИЧ инструктор по адаптивной  физической культуре   ГКУ «СОЦИАЛЬНАЯ  ЗАЩИТА НАСЕЛЕНИЯ ПО АТЯШЕВСКОМУ РАЙОНУ РЕСПУБЛИКИ МОРДОВИЯ» </vt:lpstr>
      <vt:lpstr>НАЗВАНИЕ ПРАКТИКИ:  «СКАНДИНАВСКАЯ  ХОДЬБА КАК МЕТОД ЭФФЕКТИВНОЙ РЕАБИЛИТАЦИИ ИНВАЛИДОВ» *Практика направлена на формирование системы вовлечения людей старшего поколения и инвалидов к социальным видам активности через мероприятия по скандинавской ходьбе.  ОСНОВНАЯ ЦЕЛЕВАЯ АУДИТОРИЯ:  Граждане пожилого возраста и инвалиды, являющиеся получателями социальных услуг Отделения дневного пребывания ГКУ «Социальная защита населения по Атяшевскому району Республики Мордовия» </vt:lpstr>
      <vt:lpstr>Сроки реализации  практики: с 2021 года по настоящее время  </vt:lpstr>
      <vt:lpstr>ЦЕЛЬ: Содействие восстановлению, реабилитации и приобщение людей старшей возрастной группы, в том числе и инвалидов к систематическим занятиям физической культурой и спортом посредством техники скандинавской ходьбы в отделении дневного пребывания при ГКУ «Социальная защита населения по Атяшевскому району Республики Мордовия»</vt:lpstr>
      <vt:lpstr>Результаты практики (что было достигнуто)  </vt:lpstr>
      <vt:lpstr>Участники внедрения практики и их роль в процессе внедрения</vt:lpstr>
      <vt:lpstr>  Краткое описание практики:  Данная технология «Скандинавская ходьба» используется как физическая реабилитация для инвалидов отделения дневного пребывания и пользуется популярностью среди получателей социальных услуг, в том числе перенесших операции, тяжелые болезни и травмы. Занятия проводятся в умеренном режиме и темпе. Участники сами определяют для себя допустимую нагрузку и дистанцию. Перед началом занятия вместе с инструктором проводится разминка – разогреваются мышцы, отрабатываются правильные движения палками для рук.    </vt:lpstr>
      <vt:lpstr>За 2022 год по данной технологии оздоровились 30 получателей социальных услуг. Занятия проводятся 1 раз в неделю по 60 минут в день. Заниматься можно как летом, так и в зимнее время.  Данная практика не требует больших финансовых вложений. Для занятий необходимо иметь удобную обувь и специальные палки. </vt:lpstr>
      <vt:lpstr>Презентация PowerPoint</vt:lpstr>
      <vt:lpstr>Оценка возможностей тиражирования практики: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Фестиваль скандинавской ходьбы для дошкольников       Фестиваль скандинавской ходьбы для дошкольников «Будь здоров и стар, и млад!»</dc:title>
  <dc:creator>Полина</dc:creator>
  <cp:lastModifiedBy>admin</cp:lastModifiedBy>
  <cp:revision>69</cp:revision>
  <dcterms:created xsi:type="dcterms:W3CDTF">2022-05-29T10:47:43Z</dcterms:created>
  <dcterms:modified xsi:type="dcterms:W3CDTF">2023-04-24T08:27:03Z</dcterms:modified>
</cp:coreProperties>
</file>