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3" r:id="rId2"/>
    <p:sldId id="258" r:id="rId3"/>
    <p:sldId id="296" r:id="rId4"/>
    <p:sldId id="298" r:id="rId5"/>
    <p:sldId id="299" r:id="rId6"/>
    <p:sldId id="295" r:id="rId7"/>
    <p:sldId id="292" r:id="rId8"/>
    <p:sldId id="276" r:id="rId9"/>
    <p:sldId id="280" r:id="rId10"/>
    <p:sldId id="30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</p:showPr>
  <p:clrMru>
    <a:srgbClr val="CC0099"/>
    <a:srgbClr val="CC00FF"/>
    <a:srgbClr val="FF3399"/>
    <a:srgbClr val="0FD0FD"/>
    <a:srgbClr val="FEB8D3"/>
    <a:srgbClr val="F8BB42"/>
    <a:srgbClr val="D9EF07"/>
    <a:srgbClr val="EC700A"/>
    <a:srgbClr val="6FE2FD"/>
    <a:srgbClr val="A8EE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9558" autoAdjust="0"/>
  </p:normalViewPr>
  <p:slideViewPr>
    <p:cSldViewPr>
      <p:cViewPr>
        <p:scale>
          <a:sx n="89" d="100"/>
          <a:sy n="89" d="100"/>
        </p:scale>
        <p:origin x="-219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576686-94DD-4572-92AF-0D6F28649953}" type="doc">
      <dgm:prSet loTypeId="urn:microsoft.com/office/officeart/2005/8/layout/arrow4" loCatId="process" qsTypeId="urn:microsoft.com/office/officeart/2005/8/quickstyle/simple1" qsCatId="simple" csTypeId="urn:microsoft.com/office/officeart/2005/8/colors/accent6_5" csCatId="accent6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88C064B1-52E5-4AB9-9718-63313E67DE2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в ходе проведения профилактических и  информационно-тематических акций</a:t>
          </a:r>
          <a:endParaRPr lang="ru-RU" sz="1400" dirty="0">
            <a:latin typeface="Georgia" pitchFamily="18" charset="0"/>
          </a:endParaRPr>
        </a:p>
      </dgm:t>
    </dgm:pt>
    <dgm:pt modelId="{4449E0C5-7244-41BD-BC9E-B72D491015F6}" type="parTrans" cxnId="{8295CC1D-1F28-4747-9689-BC06C5BAE7A6}">
      <dgm:prSet/>
      <dgm:spPr/>
      <dgm:t>
        <a:bodyPr/>
        <a:lstStyle/>
        <a:p>
          <a:endParaRPr lang="ru-RU"/>
        </a:p>
      </dgm:t>
    </dgm:pt>
    <dgm:pt modelId="{0CBAC758-25C1-4A57-8213-C5DC953C88D2}" type="sibTrans" cxnId="{8295CC1D-1F28-4747-9689-BC06C5BAE7A6}">
      <dgm:prSet/>
      <dgm:spPr/>
      <dgm:t>
        <a:bodyPr/>
        <a:lstStyle/>
        <a:p>
          <a:endParaRPr lang="ru-RU"/>
        </a:p>
      </dgm:t>
    </dgm:pt>
    <dgm:pt modelId="{580A0E0E-2F77-4F76-97B9-3B58B8A3CB1A}">
      <dgm:prSet phldrT="[Текст]" phldr="1"/>
      <dgm:spPr/>
      <dgm:t>
        <a:bodyPr/>
        <a:lstStyle/>
        <a:p>
          <a:endParaRPr lang="ru-RU"/>
        </a:p>
      </dgm:t>
    </dgm:pt>
    <dgm:pt modelId="{84F15A38-3202-4731-ABEF-B0A82A882759}" type="parTrans" cxnId="{B88CA7A4-0D2B-453B-8AC6-E3A2986527F2}">
      <dgm:prSet/>
      <dgm:spPr/>
      <dgm:t>
        <a:bodyPr/>
        <a:lstStyle/>
        <a:p>
          <a:endParaRPr lang="ru-RU"/>
        </a:p>
      </dgm:t>
    </dgm:pt>
    <dgm:pt modelId="{E3927DCF-54BA-4EF9-81E2-FE5337498777}" type="sibTrans" cxnId="{B88CA7A4-0D2B-453B-8AC6-E3A2986527F2}">
      <dgm:prSet/>
      <dgm:spPr/>
      <dgm:t>
        <a:bodyPr/>
        <a:lstStyle/>
        <a:p>
          <a:endParaRPr lang="ru-RU"/>
        </a:p>
      </dgm:t>
    </dgm:pt>
    <dgm:pt modelId="{EF471F65-7871-4D56-9D1D-CBBA285EC94B}">
      <dgm:prSet/>
      <dgm:spPr/>
      <dgm:t>
        <a:bodyPr/>
        <a:lstStyle/>
        <a:p>
          <a:endParaRPr lang="ru-RU"/>
        </a:p>
      </dgm:t>
    </dgm:pt>
    <dgm:pt modelId="{BBCD9852-4A2E-47EA-8695-164918F0CB0A}" type="parTrans" cxnId="{A7ED9D1D-9392-4F0F-BF40-849C9E96ADC6}">
      <dgm:prSet/>
      <dgm:spPr/>
      <dgm:t>
        <a:bodyPr/>
        <a:lstStyle/>
        <a:p>
          <a:endParaRPr lang="ru-RU"/>
        </a:p>
      </dgm:t>
    </dgm:pt>
    <dgm:pt modelId="{D82C6CFD-D2ED-454D-8089-63969AE145D1}" type="sibTrans" cxnId="{A7ED9D1D-9392-4F0F-BF40-849C9E96ADC6}">
      <dgm:prSet/>
      <dgm:spPr/>
      <dgm:t>
        <a:bodyPr/>
        <a:lstStyle/>
        <a:p>
          <a:endParaRPr lang="ru-RU"/>
        </a:p>
      </dgm:t>
    </dgm:pt>
    <dgm:pt modelId="{8251F9AD-9930-4D3D-A67D-D15E5E01AA7C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на заседаниях, встречах профессиональных сообществ</a:t>
          </a:r>
          <a:endParaRPr lang="ru-RU" sz="1400" dirty="0"/>
        </a:p>
      </dgm:t>
    </dgm:pt>
    <dgm:pt modelId="{F0BD9396-5DAF-4AC6-AC90-603ABF1B025F}" type="parTrans" cxnId="{2622FCB0-852C-442C-8DE3-5975B6851C68}">
      <dgm:prSet/>
      <dgm:spPr/>
      <dgm:t>
        <a:bodyPr/>
        <a:lstStyle/>
        <a:p>
          <a:endParaRPr lang="ru-RU"/>
        </a:p>
      </dgm:t>
    </dgm:pt>
    <dgm:pt modelId="{56A0F6C9-E39A-4315-87E1-05DEEB4881B8}" type="sibTrans" cxnId="{2622FCB0-852C-442C-8DE3-5975B6851C68}">
      <dgm:prSet/>
      <dgm:spPr/>
      <dgm:t>
        <a:bodyPr/>
        <a:lstStyle/>
        <a:p>
          <a:endParaRPr lang="ru-RU"/>
        </a:p>
      </dgm:t>
    </dgm:pt>
    <dgm:pt modelId="{966C791A-4369-4718-92FA-9AD911BDF8D4}" type="pres">
      <dgm:prSet presAssocID="{E1576686-94DD-4572-92AF-0D6F2864995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F49A03-B62A-47B9-9A04-C25D59804639}" type="pres">
      <dgm:prSet presAssocID="{88C064B1-52E5-4AB9-9718-63313E67DE23}" presName="upArrow" presStyleLbl="node1" presStyleIdx="0" presStyleCnt="2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8880914-0F42-44A7-BF0E-1149CEFCB43C}" type="pres">
      <dgm:prSet presAssocID="{88C064B1-52E5-4AB9-9718-63313E67DE23}" presName="upArrowText" presStyleLbl="revTx" presStyleIdx="0" presStyleCnt="2" custAng="0" custScaleX="120510" custScaleY="52889" custLinFactNeighborX="12635" custLinFactNeighborY="-17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9CBDE-1D3C-4583-8F57-D7FD5DD84F07}" type="pres">
      <dgm:prSet presAssocID="{8251F9AD-9930-4D3D-A67D-D15E5E01AA7C}" presName="downArrow" presStyleLbl="node1" presStyleIdx="1" presStyleCnt="2"/>
      <dgm:spPr>
        <a:ln>
          <a:noFill/>
        </a:ln>
        <a:effectLst>
          <a:glow rad="228600">
            <a:schemeClr val="accent6">
              <a:satMod val="175000"/>
              <a:alpha val="40000"/>
            </a:schemeClr>
          </a:glow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E605AB8-013D-452F-95B7-9A46EB9B7741}" type="pres">
      <dgm:prSet presAssocID="{8251F9AD-9930-4D3D-A67D-D15E5E01AA7C}" presName="downArrowText" presStyleLbl="revTx" presStyleIdx="1" presStyleCnt="2" custScaleX="117963" custScaleY="39891" custLinFactNeighborX="1332" custLinFactNeighborY="-58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8EF4CA-C1EE-433B-89E9-93F333A0FA69}" type="presOf" srcId="{88C064B1-52E5-4AB9-9718-63313E67DE23}" destId="{78880914-0F42-44A7-BF0E-1149CEFCB43C}" srcOrd="0" destOrd="0" presId="urn:microsoft.com/office/officeart/2005/8/layout/arrow4"/>
    <dgm:cxn modelId="{AFA08C58-EF0E-461B-B0FD-CBFF01977D39}" type="presOf" srcId="{E1576686-94DD-4572-92AF-0D6F28649953}" destId="{966C791A-4369-4718-92FA-9AD911BDF8D4}" srcOrd="0" destOrd="0" presId="urn:microsoft.com/office/officeart/2005/8/layout/arrow4"/>
    <dgm:cxn modelId="{17877956-F64D-41C6-B590-9C8FC89E4274}" type="presOf" srcId="{8251F9AD-9930-4D3D-A67D-D15E5E01AA7C}" destId="{9E605AB8-013D-452F-95B7-9A46EB9B7741}" srcOrd="0" destOrd="0" presId="urn:microsoft.com/office/officeart/2005/8/layout/arrow4"/>
    <dgm:cxn modelId="{2622FCB0-852C-442C-8DE3-5975B6851C68}" srcId="{E1576686-94DD-4572-92AF-0D6F28649953}" destId="{8251F9AD-9930-4D3D-A67D-D15E5E01AA7C}" srcOrd="1" destOrd="0" parTransId="{F0BD9396-5DAF-4AC6-AC90-603ABF1B025F}" sibTransId="{56A0F6C9-E39A-4315-87E1-05DEEB4881B8}"/>
    <dgm:cxn modelId="{A7ED9D1D-9392-4F0F-BF40-849C9E96ADC6}" srcId="{E1576686-94DD-4572-92AF-0D6F28649953}" destId="{EF471F65-7871-4D56-9D1D-CBBA285EC94B}" srcOrd="3" destOrd="0" parTransId="{BBCD9852-4A2E-47EA-8695-164918F0CB0A}" sibTransId="{D82C6CFD-D2ED-454D-8089-63969AE145D1}"/>
    <dgm:cxn modelId="{B88CA7A4-0D2B-453B-8AC6-E3A2986527F2}" srcId="{E1576686-94DD-4572-92AF-0D6F28649953}" destId="{580A0E0E-2F77-4F76-97B9-3B58B8A3CB1A}" srcOrd="2" destOrd="0" parTransId="{84F15A38-3202-4731-ABEF-B0A82A882759}" sibTransId="{E3927DCF-54BA-4EF9-81E2-FE5337498777}"/>
    <dgm:cxn modelId="{8295CC1D-1F28-4747-9689-BC06C5BAE7A6}" srcId="{E1576686-94DD-4572-92AF-0D6F28649953}" destId="{88C064B1-52E5-4AB9-9718-63313E67DE23}" srcOrd="0" destOrd="0" parTransId="{4449E0C5-7244-41BD-BC9E-B72D491015F6}" sibTransId="{0CBAC758-25C1-4A57-8213-C5DC953C88D2}"/>
    <dgm:cxn modelId="{87CF3E8A-2B34-4DC6-8F04-6E2018FFC321}" type="presParOf" srcId="{966C791A-4369-4718-92FA-9AD911BDF8D4}" destId="{E1F49A03-B62A-47B9-9A04-C25D59804639}" srcOrd="0" destOrd="0" presId="urn:microsoft.com/office/officeart/2005/8/layout/arrow4"/>
    <dgm:cxn modelId="{FE078AA6-725A-4213-B22D-F836FA458CD7}" type="presParOf" srcId="{966C791A-4369-4718-92FA-9AD911BDF8D4}" destId="{78880914-0F42-44A7-BF0E-1149CEFCB43C}" srcOrd="1" destOrd="0" presId="urn:microsoft.com/office/officeart/2005/8/layout/arrow4"/>
    <dgm:cxn modelId="{9292577D-DE60-4A19-A41A-393BA16AAE25}" type="presParOf" srcId="{966C791A-4369-4718-92FA-9AD911BDF8D4}" destId="{F4E9CBDE-1D3C-4583-8F57-D7FD5DD84F07}" srcOrd="2" destOrd="0" presId="urn:microsoft.com/office/officeart/2005/8/layout/arrow4"/>
    <dgm:cxn modelId="{2483B15B-22A8-4BDD-ADA6-79FFB9CFBD15}" type="presParOf" srcId="{966C791A-4369-4718-92FA-9AD911BDF8D4}" destId="{9E605AB8-013D-452F-95B7-9A46EB9B7741}" srcOrd="3" destOrd="0" presId="urn:microsoft.com/office/officeart/2005/8/layout/arrow4"/>
  </dgm:cxnLst>
  <dgm:bg>
    <a:effectLst>
      <a:glow rad="139700">
        <a:schemeClr val="accent6">
          <a:satMod val="175000"/>
          <a:alpha val="40000"/>
        </a:schemeClr>
      </a:glow>
      <a:outerShdw blurRad="76200" dir="13500000" sy="23000" kx="1200000" algn="br" rotWithShape="0">
        <a:prstClr val="black">
          <a:alpha val="20000"/>
        </a:prstClr>
      </a:outerShdw>
    </a:effectLst>
  </dgm:bg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576686-94DD-4572-92AF-0D6F28649953}" type="doc">
      <dgm:prSet loTypeId="urn:microsoft.com/office/officeart/2005/8/layout/arrow4" loCatId="process" qsTypeId="urn:microsoft.com/office/officeart/2005/8/quickstyle/simple1" qsCatId="simple" csTypeId="urn:microsoft.com/office/officeart/2005/8/colors/accent3_5" csCatId="accent3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88C064B1-52E5-4AB9-9718-63313E67DE23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размещение информации на сайте Учреждения</a:t>
          </a:r>
          <a:endParaRPr lang="ru-RU" sz="1400" dirty="0"/>
        </a:p>
      </dgm:t>
    </dgm:pt>
    <dgm:pt modelId="{4449E0C5-7244-41BD-BC9E-B72D491015F6}" type="parTrans" cxnId="{8295CC1D-1F28-4747-9689-BC06C5BAE7A6}">
      <dgm:prSet/>
      <dgm:spPr/>
      <dgm:t>
        <a:bodyPr/>
        <a:lstStyle/>
        <a:p>
          <a:endParaRPr lang="ru-RU"/>
        </a:p>
      </dgm:t>
    </dgm:pt>
    <dgm:pt modelId="{0CBAC758-25C1-4A57-8213-C5DC953C88D2}" type="sibTrans" cxnId="{8295CC1D-1F28-4747-9689-BC06C5BAE7A6}">
      <dgm:prSet/>
      <dgm:spPr/>
      <dgm:t>
        <a:bodyPr/>
        <a:lstStyle/>
        <a:p>
          <a:endParaRPr lang="ru-RU"/>
        </a:p>
      </dgm:t>
    </dgm:pt>
    <dgm:pt modelId="{580A0E0E-2F77-4F76-97B9-3B58B8A3CB1A}">
      <dgm:prSet phldrT="[Текст]" phldr="1"/>
      <dgm:spPr/>
      <dgm:t>
        <a:bodyPr/>
        <a:lstStyle/>
        <a:p>
          <a:endParaRPr lang="ru-RU" dirty="0"/>
        </a:p>
      </dgm:t>
    </dgm:pt>
    <dgm:pt modelId="{84F15A38-3202-4731-ABEF-B0A82A882759}" type="parTrans" cxnId="{B88CA7A4-0D2B-453B-8AC6-E3A2986527F2}">
      <dgm:prSet/>
      <dgm:spPr/>
      <dgm:t>
        <a:bodyPr/>
        <a:lstStyle/>
        <a:p>
          <a:endParaRPr lang="ru-RU"/>
        </a:p>
      </dgm:t>
    </dgm:pt>
    <dgm:pt modelId="{E3927DCF-54BA-4EF9-81E2-FE5337498777}" type="sibTrans" cxnId="{B88CA7A4-0D2B-453B-8AC6-E3A2986527F2}">
      <dgm:prSet/>
      <dgm:spPr/>
      <dgm:t>
        <a:bodyPr/>
        <a:lstStyle/>
        <a:p>
          <a:endParaRPr lang="ru-RU"/>
        </a:p>
      </dgm:t>
    </dgm:pt>
    <dgm:pt modelId="{7BAC4A6D-4C88-4AA1-9CF3-4EF502D3237A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ru-RU" sz="1400" b="1" dirty="0" smtClean="0">
              <a:solidFill>
                <a:srgbClr val="002060"/>
              </a:solidFill>
              <a:latin typeface="Georgia" pitchFamily="18" charset="0"/>
            </a:rPr>
            <a:t>через сотрудничество с образовательными учреждениями города</a:t>
          </a:r>
          <a:endParaRPr lang="ru-RU" sz="1400" dirty="0"/>
        </a:p>
      </dgm:t>
    </dgm:pt>
    <dgm:pt modelId="{0DC7BA52-A65E-4A8C-9866-0887B6D1F3E9}" type="parTrans" cxnId="{F6C1545B-2ECF-435E-8E08-5D0B9C1E3F03}">
      <dgm:prSet/>
      <dgm:spPr/>
      <dgm:t>
        <a:bodyPr/>
        <a:lstStyle/>
        <a:p>
          <a:endParaRPr lang="ru-RU"/>
        </a:p>
      </dgm:t>
    </dgm:pt>
    <dgm:pt modelId="{3D4DF7E8-6CEE-481D-B233-7A3FC435C528}" type="sibTrans" cxnId="{F6C1545B-2ECF-435E-8E08-5D0B9C1E3F03}">
      <dgm:prSet/>
      <dgm:spPr/>
      <dgm:t>
        <a:bodyPr/>
        <a:lstStyle/>
        <a:p>
          <a:endParaRPr lang="ru-RU"/>
        </a:p>
      </dgm:t>
    </dgm:pt>
    <dgm:pt modelId="{89AE95A8-5067-4456-A9D3-F49CDFEA03BA}">
      <dgm:prSet phldrT="[Текст]"/>
      <dgm:spPr/>
      <dgm:t>
        <a:bodyPr/>
        <a:lstStyle/>
        <a:p>
          <a:endParaRPr lang="ru-RU" dirty="0"/>
        </a:p>
      </dgm:t>
    </dgm:pt>
    <dgm:pt modelId="{7B554D40-92CA-4F3D-91C3-FD0CA0D28602}" type="parTrans" cxnId="{30664D11-FC30-4BAE-9E14-8EC82660E07A}">
      <dgm:prSet/>
      <dgm:spPr/>
      <dgm:t>
        <a:bodyPr/>
        <a:lstStyle/>
        <a:p>
          <a:endParaRPr lang="ru-RU"/>
        </a:p>
      </dgm:t>
    </dgm:pt>
    <dgm:pt modelId="{E19E7766-710D-4C87-8B13-8C266A4A4DDB}" type="sibTrans" cxnId="{30664D11-FC30-4BAE-9E14-8EC82660E07A}">
      <dgm:prSet/>
      <dgm:spPr/>
      <dgm:t>
        <a:bodyPr/>
        <a:lstStyle/>
        <a:p>
          <a:endParaRPr lang="ru-RU"/>
        </a:p>
      </dgm:t>
    </dgm:pt>
    <dgm:pt modelId="{966C791A-4369-4718-92FA-9AD911BDF8D4}" type="pres">
      <dgm:prSet presAssocID="{E1576686-94DD-4572-92AF-0D6F2864995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F49A03-B62A-47B9-9A04-C25D59804639}" type="pres">
      <dgm:prSet presAssocID="{88C064B1-52E5-4AB9-9718-63313E67DE23}" presName="upArrow" presStyleLbl="node1" presStyleIdx="0" presStyleCnt="2"/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78880914-0F42-44A7-BF0E-1149CEFCB43C}" type="pres">
      <dgm:prSet presAssocID="{88C064B1-52E5-4AB9-9718-63313E67DE23}" presName="upArrowText" presStyleLbl="revTx" presStyleIdx="0" presStyleCnt="2" custScaleX="107877" custScaleY="41606" custLinFactNeighborX="3159" custLinFactNeighborY="-2043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9FA509-6470-4568-B415-D3971B89C89C}" type="pres">
      <dgm:prSet presAssocID="{7BAC4A6D-4C88-4AA1-9CF3-4EF502D3237A}" presName="downArrow" presStyleLbl="node1" presStyleIdx="1" presStyleCnt="2"/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76200" dir="18900000" sy="23000" kx="-1200000" algn="bl" rotWithShape="0">
            <a:prstClr val="black">
              <a:alpha val="20000"/>
            </a:prst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3757037-C30E-48A7-8FAA-BCEBAC009809}" type="pres">
      <dgm:prSet presAssocID="{7BAC4A6D-4C88-4AA1-9CF3-4EF502D3237A}" presName="downArrowText" presStyleLbl="revTx" presStyleIdx="1" presStyleCnt="2" custScaleX="106395" custScaleY="59124" custLinFactNeighborX="-4185" custLinFactNeighborY="-90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64D11-FC30-4BAE-9E14-8EC82660E07A}" srcId="{E1576686-94DD-4572-92AF-0D6F28649953}" destId="{89AE95A8-5067-4456-A9D3-F49CDFEA03BA}" srcOrd="2" destOrd="0" parTransId="{7B554D40-92CA-4F3D-91C3-FD0CA0D28602}" sibTransId="{E19E7766-710D-4C87-8B13-8C266A4A4DDB}"/>
    <dgm:cxn modelId="{F6C1545B-2ECF-435E-8E08-5D0B9C1E3F03}" srcId="{E1576686-94DD-4572-92AF-0D6F28649953}" destId="{7BAC4A6D-4C88-4AA1-9CF3-4EF502D3237A}" srcOrd="1" destOrd="0" parTransId="{0DC7BA52-A65E-4A8C-9866-0887B6D1F3E9}" sibTransId="{3D4DF7E8-6CEE-481D-B233-7A3FC435C528}"/>
    <dgm:cxn modelId="{62F9607C-3EE7-46DD-8622-827A45DCF4E5}" type="presOf" srcId="{88C064B1-52E5-4AB9-9718-63313E67DE23}" destId="{78880914-0F42-44A7-BF0E-1149CEFCB43C}" srcOrd="0" destOrd="0" presId="urn:microsoft.com/office/officeart/2005/8/layout/arrow4"/>
    <dgm:cxn modelId="{A29A6A33-495E-4860-A990-33DB052CF9A1}" type="presOf" srcId="{7BAC4A6D-4C88-4AA1-9CF3-4EF502D3237A}" destId="{A3757037-C30E-48A7-8FAA-BCEBAC009809}" srcOrd="0" destOrd="0" presId="urn:microsoft.com/office/officeart/2005/8/layout/arrow4"/>
    <dgm:cxn modelId="{B88CA7A4-0D2B-453B-8AC6-E3A2986527F2}" srcId="{E1576686-94DD-4572-92AF-0D6F28649953}" destId="{580A0E0E-2F77-4F76-97B9-3B58B8A3CB1A}" srcOrd="3" destOrd="0" parTransId="{84F15A38-3202-4731-ABEF-B0A82A882759}" sibTransId="{E3927DCF-54BA-4EF9-81E2-FE5337498777}"/>
    <dgm:cxn modelId="{8295CC1D-1F28-4747-9689-BC06C5BAE7A6}" srcId="{E1576686-94DD-4572-92AF-0D6F28649953}" destId="{88C064B1-52E5-4AB9-9718-63313E67DE23}" srcOrd="0" destOrd="0" parTransId="{4449E0C5-7244-41BD-BC9E-B72D491015F6}" sibTransId="{0CBAC758-25C1-4A57-8213-C5DC953C88D2}"/>
    <dgm:cxn modelId="{96BD9384-E344-426D-8354-1B58E85C1EB0}" type="presOf" srcId="{E1576686-94DD-4572-92AF-0D6F28649953}" destId="{966C791A-4369-4718-92FA-9AD911BDF8D4}" srcOrd="0" destOrd="0" presId="urn:microsoft.com/office/officeart/2005/8/layout/arrow4"/>
    <dgm:cxn modelId="{0473995B-E8A9-457B-8DAB-CB8EB72A55D1}" type="presParOf" srcId="{966C791A-4369-4718-92FA-9AD911BDF8D4}" destId="{E1F49A03-B62A-47B9-9A04-C25D59804639}" srcOrd="0" destOrd="0" presId="urn:microsoft.com/office/officeart/2005/8/layout/arrow4"/>
    <dgm:cxn modelId="{617983CE-49D6-40E2-BBC8-B9EF335CE0B4}" type="presParOf" srcId="{966C791A-4369-4718-92FA-9AD911BDF8D4}" destId="{78880914-0F42-44A7-BF0E-1149CEFCB43C}" srcOrd="1" destOrd="0" presId="urn:microsoft.com/office/officeart/2005/8/layout/arrow4"/>
    <dgm:cxn modelId="{77A0C3AC-417C-4808-9C4D-A8D993A5A1F5}" type="presParOf" srcId="{966C791A-4369-4718-92FA-9AD911BDF8D4}" destId="{7D9FA509-6470-4568-B415-D3971B89C89C}" srcOrd="2" destOrd="0" presId="urn:microsoft.com/office/officeart/2005/8/layout/arrow4"/>
    <dgm:cxn modelId="{52D3EE12-41C8-4C7F-BDF7-5DBF6FF54A88}" type="presParOf" srcId="{966C791A-4369-4718-92FA-9AD911BDF8D4}" destId="{A3757037-C30E-48A7-8FAA-BCEBAC009809}" srcOrd="3" destOrd="0" presId="urn:microsoft.com/office/officeart/2005/8/layout/arrow4"/>
  </dgm:cxnLst>
  <dgm:bg>
    <a:noFill/>
  </dgm:bg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FF3F07-2630-4803-9049-86ABA16536A5}" type="doc">
      <dgm:prSet loTypeId="urn:microsoft.com/office/officeart/2005/8/layout/hProcess9" loCatId="process" qsTypeId="urn:microsoft.com/office/officeart/2005/8/quickstyle/3d1" qsCatId="3D" csTypeId="urn:microsoft.com/office/officeart/2005/8/colors/accent3_4" csCatId="accent3" phldr="1"/>
      <dgm:spPr/>
    </dgm:pt>
    <dgm:pt modelId="{D11918DF-93DA-4441-AF80-73941B37BC7A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Georgia" pitchFamily="18" charset="0"/>
              <a:ea typeface="+mn-ea"/>
              <a:cs typeface="Times New Roman" pitchFamily="18" charset="0"/>
            </a:rPr>
            <a:t>Увеличение количества обращений несовершеннолетних на детский телефон доверия.</a:t>
          </a:r>
          <a:endParaRPr lang="ru-RU" sz="1200" b="1" dirty="0" smtClean="0">
            <a:solidFill>
              <a:srgbClr val="002060"/>
            </a:solidFill>
            <a:latin typeface="Georgia" pitchFamily="18" charset="0"/>
            <a:ea typeface="+mn-ea"/>
            <a:cs typeface="Times New Roman" pitchFamily="18" charset="0"/>
          </a:endParaRPr>
        </a:p>
      </dgm:t>
    </dgm:pt>
    <dgm:pt modelId="{30B37A67-83F5-4521-8D02-37FCE85CECEF}" type="parTrans" cxnId="{71EAA84E-78CA-401C-8749-B2CCEA6AD916}">
      <dgm:prSet/>
      <dgm:spPr/>
      <dgm:t>
        <a:bodyPr/>
        <a:lstStyle/>
        <a:p>
          <a:endParaRPr lang="ru-RU"/>
        </a:p>
      </dgm:t>
    </dgm:pt>
    <dgm:pt modelId="{35E530DA-3922-4C72-AAE9-6F507F438306}" type="sibTrans" cxnId="{71EAA84E-78CA-401C-8749-B2CCEA6AD916}">
      <dgm:prSet/>
      <dgm:spPr/>
      <dgm:t>
        <a:bodyPr/>
        <a:lstStyle/>
        <a:p>
          <a:endParaRPr lang="ru-RU"/>
        </a:p>
      </dgm:t>
    </dgm:pt>
    <dgm:pt modelId="{DEF8E2FA-115D-42C0-BCB7-01D5C321CC26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Georgia" pitchFamily="18" charset="0"/>
              <a:ea typeface="+mn-ea"/>
              <a:cs typeface="Times New Roman" pitchFamily="18" charset="0"/>
            </a:rPr>
            <a:t>Снижение психологического напряжения и профилактика негативных тенденций в подростковой среде</a:t>
          </a:r>
          <a:r>
            <a:rPr lang="ru-RU" sz="1150" b="1" dirty="0" smtClean="0">
              <a:solidFill>
                <a:srgbClr val="002060"/>
              </a:solidFill>
              <a:latin typeface="Georgia" pitchFamily="18" charset="0"/>
              <a:ea typeface="+mn-ea"/>
              <a:cs typeface="Times New Roman" pitchFamily="18" charset="0"/>
            </a:rPr>
            <a:t>.</a:t>
          </a:r>
          <a:endParaRPr lang="ru-RU" sz="1150" b="1" dirty="0" smtClean="0">
            <a:solidFill>
              <a:srgbClr val="002060"/>
            </a:solidFill>
            <a:latin typeface="Georgia" pitchFamily="18" charset="0"/>
            <a:ea typeface="+mn-ea"/>
            <a:cs typeface="Times New Roman" pitchFamily="18" charset="0"/>
          </a:endParaRPr>
        </a:p>
      </dgm:t>
    </dgm:pt>
    <dgm:pt modelId="{8C55760D-3078-4AF0-89D8-F0971B32F45D}" type="parTrans" cxnId="{18FFF811-9AC1-4DB1-AF40-47180D2FE47F}">
      <dgm:prSet/>
      <dgm:spPr/>
      <dgm:t>
        <a:bodyPr/>
        <a:lstStyle/>
        <a:p>
          <a:endParaRPr lang="ru-RU"/>
        </a:p>
      </dgm:t>
    </dgm:pt>
    <dgm:pt modelId="{A2584124-2F45-4FC5-9E18-77E77D9C7E2A}" type="sibTrans" cxnId="{18FFF811-9AC1-4DB1-AF40-47180D2FE47F}">
      <dgm:prSet/>
      <dgm:spPr/>
      <dgm:t>
        <a:bodyPr/>
        <a:lstStyle/>
        <a:p>
          <a:endParaRPr lang="ru-RU"/>
        </a:p>
      </dgm:t>
    </dgm:pt>
    <dgm:pt modelId="{88BA0598-2383-4184-93F6-095869EF0F88}">
      <dgm:prSet custT="1"/>
      <dgm:spPr/>
      <dgm:t>
        <a:bodyPr/>
        <a:lstStyle/>
        <a:p>
          <a:pPr rtl="0"/>
          <a:r>
            <a:rPr lang="ru-RU" sz="1200" b="1" dirty="0" smtClean="0">
              <a:solidFill>
                <a:srgbClr val="002060"/>
              </a:solidFill>
              <a:latin typeface="Georgia" pitchFamily="18" charset="0"/>
              <a:ea typeface="+mn-ea"/>
              <a:cs typeface="Times New Roman" pitchFamily="18" charset="0"/>
            </a:rPr>
            <a:t>Повышение психологической грамотности  несовершеннолетних </a:t>
          </a:r>
          <a:endParaRPr lang="ru-RU" sz="1200" b="1" dirty="0" smtClean="0">
            <a:solidFill>
              <a:srgbClr val="002060"/>
            </a:solidFill>
            <a:latin typeface="Georgia" pitchFamily="18" charset="0"/>
            <a:ea typeface="+mn-ea"/>
            <a:cs typeface="Times New Roman" pitchFamily="18" charset="0"/>
          </a:endParaRPr>
        </a:p>
      </dgm:t>
    </dgm:pt>
    <dgm:pt modelId="{E1EEDE85-5B5D-4D00-89BB-9CA90D738F61}" type="parTrans" cxnId="{A2A8B17E-1F82-46CE-A73C-A10E5FA288A8}">
      <dgm:prSet/>
      <dgm:spPr/>
      <dgm:t>
        <a:bodyPr/>
        <a:lstStyle/>
        <a:p>
          <a:endParaRPr lang="ru-RU"/>
        </a:p>
      </dgm:t>
    </dgm:pt>
    <dgm:pt modelId="{E8D4AF53-3B2F-488A-B1EF-ABCBECC9E918}" type="sibTrans" cxnId="{A2A8B17E-1F82-46CE-A73C-A10E5FA288A8}">
      <dgm:prSet/>
      <dgm:spPr/>
      <dgm:t>
        <a:bodyPr/>
        <a:lstStyle/>
        <a:p>
          <a:endParaRPr lang="ru-RU"/>
        </a:p>
      </dgm:t>
    </dgm:pt>
    <dgm:pt modelId="{C9A591ED-12B7-4E79-90DE-472C34D02CD3}">
      <dgm:prSet custT="1"/>
      <dgm:spPr/>
      <dgm:t>
        <a:bodyPr/>
        <a:lstStyle/>
        <a:p>
          <a:r>
            <a:rPr lang="ru-RU" sz="1200" b="1" dirty="0" smtClean="0">
              <a:solidFill>
                <a:srgbClr val="002060"/>
              </a:solidFill>
              <a:latin typeface="Georgia" pitchFamily="18" charset="0"/>
              <a:ea typeface="+mn-ea"/>
              <a:cs typeface="Times New Roman" pitchFamily="18" charset="0"/>
            </a:rPr>
            <a:t>Формирование активной социальной позиции и развитие волонтёрской деятельности</a:t>
          </a:r>
          <a:r>
            <a:rPr lang="ru-RU" sz="1400" dirty="0" smtClean="0">
              <a:solidFill>
                <a:srgbClr val="002060"/>
              </a:solidFill>
              <a:latin typeface="Georgia" pitchFamily="18" charset="0"/>
              <a:ea typeface="+mn-ea"/>
              <a:cs typeface="Times New Roman" pitchFamily="18" charset="0"/>
            </a:rPr>
            <a:t>.</a:t>
          </a:r>
          <a:endParaRPr lang="ru-RU" sz="1400" dirty="0">
            <a:solidFill>
              <a:srgbClr val="002060"/>
            </a:solidFill>
            <a:latin typeface="Georgia" pitchFamily="18" charset="0"/>
            <a:cs typeface="Times New Roman" pitchFamily="18" charset="0"/>
          </a:endParaRPr>
        </a:p>
      </dgm:t>
    </dgm:pt>
    <dgm:pt modelId="{B8422E3A-4CE6-440E-AEF1-DD5B3C075A11}" type="parTrans" cxnId="{7FB84C10-2E9A-406B-B7CD-357A920B2184}">
      <dgm:prSet/>
      <dgm:spPr/>
      <dgm:t>
        <a:bodyPr/>
        <a:lstStyle/>
        <a:p>
          <a:endParaRPr lang="ru-RU"/>
        </a:p>
      </dgm:t>
    </dgm:pt>
    <dgm:pt modelId="{CC4F7B53-23DD-468B-9548-8473398DBBC0}" type="sibTrans" cxnId="{7FB84C10-2E9A-406B-B7CD-357A920B2184}">
      <dgm:prSet/>
      <dgm:spPr/>
      <dgm:t>
        <a:bodyPr/>
        <a:lstStyle/>
        <a:p>
          <a:endParaRPr lang="ru-RU"/>
        </a:p>
      </dgm:t>
    </dgm:pt>
    <dgm:pt modelId="{A27F6551-DD5B-4B70-BC96-59F49AC6DAB2}" type="pres">
      <dgm:prSet presAssocID="{45FF3F07-2630-4803-9049-86ABA16536A5}" presName="CompostProcess" presStyleCnt="0">
        <dgm:presLayoutVars>
          <dgm:dir/>
          <dgm:resizeHandles val="exact"/>
        </dgm:presLayoutVars>
      </dgm:prSet>
      <dgm:spPr/>
    </dgm:pt>
    <dgm:pt modelId="{06352836-9A46-44DD-92DE-2419D78A49C6}" type="pres">
      <dgm:prSet presAssocID="{45FF3F07-2630-4803-9049-86ABA16536A5}" presName="arrow" presStyleLbl="bgShp" presStyleIdx="0" presStyleCnt="1"/>
      <dgm:spPr/>
    </dgm:pt>
    <dgm:pt modelId="{D429A356-674A-4EFC-81A1-5B4BF0880A7D}" type="pres">
      <dgm:prSet presAssocID="{45FF3F07-2630-4803-9049-86ABA16536A5}" presName="linearProcess" presStyleCnt="0"/>
      <dgm:spPr/>
    </dgm:pt>
    <dgm:pt modelId="{7A4F4F61-C2BF-4A18-9EA6-45A6636F1D0E}" type="pres">
      <dgm:prSet presAssocID="{D11918DF-93DA-4441-AF80-73941B37BC7A}" presName="textNode" presStyleLbl="node1" presStyleIdx="0" presStyleCnt="4" custLinFactNeighborX="-923" custLinFactNeighborY="-2215">
        <dgm:presLayoutVars>
          <dgm:bulletEnabled val="1"/>
        </dgm:presLayoutVars>
      </dgm:prSet>
      <dgm:spPr/>
    </dgm:pt>
    <dgm:pt modelId="{C8891086-05A0-4EC4-86E9-A1785457C97A}" type="pres">
      <dgm:prSet presAssocID="{35E530DA-3922-4C72-AAE9-6F507F438306}" presName="sibTrans" presStyleCnt="0"/>
      <dgm:spPr/>
    </dgm:pt>
    <dgm:pt modelId="{FF79C6D4-D7BA-490C-AA63-A755DE47796A}" type="pres">
      <dgm:prSet presAssocID="{DEF8E2FA-115D-42C0-BCB7-01D5C321CC26}" presName="textNode" presStyleLbl="node1" presStyleIdx="1" presStyleCnt="4">
        <dgm:presLayoutVars>
          <dgm:bulletEnabled val="1"/>
        </dgm:presLayoutVars>
      </dgm:prSet>
      <dgm:spPr/>
    </dgm:pt>
    <dgm:pt modelId="{A08FD73C-1033-44FC-B7D7-E78892C7708F}" type="pres">
      <dgm:prSet presAssocID="{A2584124-2F45-4FC5-9E18-77E77D9C7E2A}" presName="sibTrans" presStyleCnt="0"/>
      <dgm:spPr/>
    </dgm:pt>
    <dgm:pt modelId="{F27F8F23-3DD4-4CE8-9734-EC51FF6912E5}" type="pres">
      <dgm:prSet presAssocID="{88BA0598-2383-4184-93F6-095869EF0F88}" presName="textNode" presStyleLbl="node1" presStyleIdx="2" presStyleCnt="4">
        <dgm:presLayoutVars>
          <dgm:bulletEnabled val="1"/>
        </dgm:presLayoutVars>
      </dgm:prSet>
      <dgm:spPr/>
    </dgm:pt>
    <dgm:pt modelId="{DD506AE1-5740-46DC-A4EA-D2E36F3F9757}" type="pres">
      <dgm:prSet presAssocID="{E8D4AF53-3B2F-488A-B1EF-ABCBECC9E918}" presName="sibTrans" presStyleCnt="0"/>
      <dgm:spPr/>
    </dgm:pt>
    <dgm:pt modelId="{7939B313-5DB6-47D7-ACF5-1F64B7E92A6B}" type="pres">
      <dgm:prSet presAssocID="{C9A591ED-12B7-4E79-90DE-472C34D02CD3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7FB84C10-2E9A-406B-B7CD-357A920B2184}" srcId="{45FF3F07-2630-4803-9049-86ABA16536A5}" destId="{C9A591ED-12B7-4E79-90DE-472C34D02CD3}" srcOrd="3" destOrd="0" parTransId="{B8422E3A-4CE6-440E-AEF1-DD5B3C075A11}" sibTransId="{CC4F7B53-23DD-468B-9548-8473398DBBC0}"/>
    <dgm:cxn modelId="{B43F9392-4E40-4AE8-9266-86D65C9A2C52}" type="presOf" srcId="{DEF8E2FA-115D-42C0-BCB7-01D5C321CC26}" destId="{FF79C6D4-D7BA-490C-AA63-A755DE47796A}" srcOrd="0" destOrd="0" presId="urn:microsoft.com/office/officeart/2005/8/layout/hProcess9"/>
    <dgm:cxn modelId="{18FFF811-9AC1-4DB1-AF40-47180D2FE47F}" srcId="{45FF3F07-2630-4803-9049-86ABA16536A5}" destId="{DEF8E2FA-115D-42C0-BCB7-01D5C321CC26}" srcOrd="1" destOrd="0" parTransId="{8C55760D-3078-4AF0-89D8-F0971B32F45D}" sibTransId="{A2584124-2F45-4FC5-9E18-77E77D9C7E2A}"/>
    <dgm:cxn modelId="{A2A8B17E-1F82-46CE-A73C-A10E5FA288A8}" srcId="{45FF3F07-2630-4803-9049-86ABA16536A5}" destId="{88BA0598-2383-4184-93F6-095869EF0F88}" srcOrd="2" destOrd="0" parTransId="{E1EEDE85-5B5D-4D00-89BB-9CA90D738F61}" sibTransId="{E8D4AF53-3B2F-488A-B1EF-ABCBECC9E918}"/>
    <dgm:cxn modelId="{FF7CE6F8-A2A3-49A0-AAB9-61C7CE0041DA}" type="presOf" srcId="{88BA0598-2383-4184-93F6-095869EF0F88}" destId="{F27F8F23-3DD4-4CE8-9734-EC51FF6912E5}" srcOrd="0" destOrd="0" presId="urn:microsoft.com/office/officeart/2005/8/layout/hProcess9"/>
    <dgm:cxn modelId="{F672D4B5-A685-4B18-B89E-027654EAC82D}" type="presOf" srcId="{45FF3F07-2630-4803-9049-86ABA16536A5}" destId="{A27F6551-DD5B-4B70-BC96-59F49AC6DAB2}" srcOrd="0" destOrd="0" presId="urn:microsoft.com/office/officeart/2005/8/layout/hProcess9"/>
    <dgm:cxn modelId="{71EAA84E-78CA-401C-8749-B2CCEA6AD916}" srcId="{45FF3F07-2630-4803-9049-86ABA16536A5}" destId="{D11918DF-93DA-4441-AF80-73941B37BC7A}" srcOrd="0" destOrd="0" parTransId="{30B37A67-83F5-4521-8D02-37FCE85CECEF}" sibTransId="{35E530DA-3922-4C72-AAE9-6F507F438306}"/>
    <dgm:cxn modelId="{EF3A75FA-7FE6-4BA4-BBCC-6312070C12C8}" type="presOf" srcId="{C9A591ED-12B7-4E79-90DE-472C34D02CD3}" destId="{7939B313-5DB6-47D7-ACF5-1F64B7E92A6B}" srcOrd="0" destOrd="0" presId="urn:microsoft.com/office/officeart/2005/8/layout/hProcess9"/>
    <dgm:cxn modelId="{9AFB6E73-BAE9-48EC-BBD1-8E985E1C8B05}" type="presOf" srcId="{D11918DF-93DA-4441-AF80-73941B37BC7A}" destId="{7A4F4F61-C2BF-4A18-9EA6-45A6636F1D0E}" srcOrd="0" destOrd="0" presId="urn:microsoft.com/office/officeart/2005/8/layout/hProcess9"/>
    <dgm:cxn modelId="{4CF10BC9-9C22-49C0-A7DD-B172EE22341B}" type="presParOf" srcId="{A27F6551-DD5B-4B70-BC96-59F49AC6DAB2}" destId="{06352836-9A46-44DD-92DE-2419D78A49C6}" srcOrd="0" destOrd="0" presId="urn:microsoft.com/office/officeart/2005/8/layout/hProcess9"/>
    <dgm:cxn modelId="{AC7F77C5-5D6D-43D7-A905-5D694456B9F5}" type="presParOf" srcId="{A27F6551-DD5B-4B70-BC96-59F49AC6DAB2}" destId="{D429A356-674A-4EFC-81A1-5B4BF0880A7D}" srcOrd="1" destOrd="0" presId="urn:microsoft.com/office/officeart/2005/8/layout/hProcess9"/>
    <dgm:cxn modelId="{2E13CE28-4599-44AB-87AD-BC81706CA0F4}" type="presParOf" srcId="{D429A356-674A-4EFC-81A1-5B4BF0880A7D}" destId="{7A4F4F61-C2BF-4A18-9EA6-45A6636F1D0E}" srcOrd="0" destOrd="0" presId="urn:microsoft.com/office/officeart/2005/8/layout/hProcess9"/>
    <dgm:cxn modelId="{93ED29FD-3701-4AC7-A4CE-25A12D328D72}" type="presParOf" srcId="{D429A356-674A-4EFC-81A1-5B4BF0880A7D}" destId="{C8891086-05A0-4EC4-86E9-A1785457C97A}" srcOrd="1" destOrd="0" presId="urn:microsoft.com/office/officeart/2005/8/layout/hProcess9"/>
    <dgm:cxn modelId="{EC15A910-CF78-46EC-80BA-22DCD089D714}" type="presParOf" srcId="{D429A356-674A-4EFC-81A1-5B4BF0880A7D}" destId="{FF79C6D4-D7BA-490C-AA63-A755DE47796A}" srcOrd="2" destOrd="0" presId="urn:microsoft.com/office/officeart/2005/8/layout/hProcess9"/>
    <dgm:cxn modelId="{536B25AA-56CF-44E4-8063-24CA76AE1499}" type="presParOf" srcId="{D429A356-674A-4EFC-81A1-5B4BF0880A7D}" destId="{A08FD73C-1033-44FC-B7D7-E78892C7708F}" srcOrd="3" destOrd="0" presId="urn:microsoft.com/office/officeart/2005/8/layout/hProcess9"/>
    <dgm:cxn modelId="{9717991D-5604-4C2C-AE13-A35B018A2E30}" type="presParOf" srcId="{D429A356-674A-4EFC-81A1-5B4BF0880A7D}" destId="{F27F8F23-3DD4-4CE8-9734-EC51FF6912E5}" srcOrd="4" destOrd="0" presId="urn:microsoft.com/office/officeart/2005/8/layout/hProcess9"/>
    <dgm:cxn modelId="{4F50ED05-1643-4D18-A446-C7736F3548BD}" type="presParOf" srcId="{D429A356-674A-4EFC-81A1-5B4BF0880A7D}" destId="{DD506AE1-5740-46DC-A4EA-D2E36F3F9757}" srcOrd="5" destOrd="0" presId="urn:microsoft.com/office/officeart/2005/8/layout/hProcess9"/>
    <dgm:cxn modelId="{209ECE2C-498F-478E-B661-76F1F2135C23}" type="presParOf" srcId="{D429A356-674A-4EFC-81A1-5B4BF0880A7D}" destId="{7939B313-5DB6-47D7-ACF5-1F64B7E92A6B}" srcOrd="6" destOrd="0" presId="urn:microsoft.com/office/officeart/2005/8/layout/hProcess9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007FFA-7FED-4ADF-9D1D-93488F5D6567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2F6429-A49E-4FA4-9088-3D238219062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Время реализации проекта</a:t>
          </a:r>
        </a:p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2017-2023год 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33388453-0BF2-49C7-B5CE-C2509DE1AFAD}" type="parTrans" cxnId="{4BB5BD19-A309-4480-8430-2CD55EAF2BC2}">
      <dgm:prSet/>
      <dgm:spPr/>
      <dgm:t>
        <a:bodyPr/>
        <a:lstStyle/>
        <a:p>
          <a:endParaRPr lang="ru-RU"/>
        </a:p>
      </dgm:t>
    </dgm:pt>
    <dgm:pt modelId="{C4DE2AAE-3631-47A1-BE52-E04D6D4FC91F}" type="sibTrans" cxnId="{4BB5BD19-A309-4480-8430-2CD55EAF2BC2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/>
        </a:p>
      </dgm:t>
    </dgm:pt>
    <dgm:pt modelId="{01510965-2D27-4AC2-8EF8-052F353899C2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Волонтерами распространено  более 3500  материалов  о детском телефоне доверия 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48C10932-B3C1-4545-BC1D-F8571722FE3B}" type="parTrans" cxnId="{812081F8-00C3-4EB8-9480-2A536F3C3B48}">
      <dgm:prSet/>
      <dgm:spPr/>
      <dgm:t>
        <a:bodyPr/>
        <a:lstStyle/>
        <a:p>
          <a:endParaRPr lang="ru-RU"/>
        </a:p>
      </dgm:t>
    </dgm:pt>
    <dgm:pt modelId="{DE032BD3-7887-491D-89FD-8915D38857AC}" type="sibTrans" cxnId="{812081F8-00C3-4EB8-9480-2A536F3C3B48}">
      <dgm:prSet/>
      <dgm:spPr/>
      <dgm:t>
        <a:bodyPr/>
        <a:lstStyle/>
        <a:p>
          <a:endParaRPr lang="ru-RU"/>
        </a:p>
      </dgm:t>
    </dgm:pt>
    <dgm:pt modelId="{3368B063-DADF-4C68-85EB-1E9047348CF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3000" dirty="0" smtClean="0"/>
            <a:t> </a:t>
          </a:r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Участники проекта провели свыше  2870 индивидуальных и групповых  информационных консультаций о ДТД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4576C20C-A1A2-478E-B2F3-B329757E164C}" type="parTrans" cxnId="{16CB9A23-EBFA-46C8-A52C-1F8C8B388CAE}">
      <dgm:prSet/>
      <dgm:spPr/>
      <dgm:t>
        <a:bodyPr/>
        <a:lstStyle/>
        <a:p>
          <a:endParaRPr lang="ru-RU"/>
        </a:p>
      </dgm:t>
    </dgm:pt>
    <dgm:pt modelId="{4A0B12E5-61EC-47C2-AED8-349695440B92}" type="sibTrans" cxnId="{16CB9A23-EBFA-46C8-A52C-1F8C8B388CAE}">
      <dgm:prSet/>
      <dgm:spPr/>
      <dgm:t>
        <a:bodyPr/>
        <a:lstStyle/>
        <a:p>
          <a:endParaRPr lang="ru-RU"/>
        </a:p>
      </dgm:t>
    </dgm:pt>
    <dgm:pt modelId="{52E33685-4CF9-496E-8E37-F3FCEE382A1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С   участием волонтёров  проведено  11 полномасштабных  информационно –тематических акций, в которых приняли участие около 1200 респондентов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0D9E6B09-0F16-4F75-92AC-70D7BD52CB35}" type="parTrans" cxnId="{DD0D6155-EE33-4E29-810E-B453CA4DD1F4}">
      <dgm:prSet/>
      <dgm:spPr/>
      <dgm:t>
        <a:bodyPr/>
        <a:lstStyle/>
        <a:p>
          <a:endParaRPr lang="ru-RU"/>
        </a:p>
      </dgm:t>
    </dgm:pt>
    <dgm:pt modelId="{B57DB4CD-3432-4BE0-AC22-169FD17BEAF9}" type="sibTrans" cxnId="{DD0D6155-EE33-4E29-810E-B453CA4DD1F4}">
      <dgm:prSet/>
      <dgm:spPr/>
      <dgm:t>
        <a:bodyPr/>
        <a:lstStyle/>
        <a:p>
          <a:endParaRPr lang="ru-RU"/>
        </a:p>
      </dgm:t>
    </dgm:pt>
    <dgm:pt modelId="{29651A24-833E-427C-BF75-607204C4AF3C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rPr>
            <a:t>В проекте приняло участие   170 подростков</a:t>
          </a:r>
          <a:endParaRPr lang="ru-RU" sz="1400" b="1" dirty="0">
            <a:solidFill>
              <a:schemeClr val="accent1">
                <a:lumMod val="50000"/>
              </a:schemeClr>
            </a:solidFill>
            <a:latin typeface="Georgia" pitchFamily="18" charset="0"/>
          </a:endParaRPr>
        </a:p>
      </dgm:t>
    </dgm:pt>
    <dgm:pt modelId="{089D9AA0-AB53-4BB3-957B-03E4B251FBCD}" type="parTrans" cxnId="{27FE33F8-AB72-4908-A86A-6779F3E10DB6}">
      <dgm:prSet/>
      <dgm:spPr/>
      <dgm:t>
        <a:bodyPr/>
        <a:lstStyle/>
        <a:p>
          <a:endParaRPr lang="ru-RU"/>
        </a:p>
      </dgm:t>
    </dgm:pt>
    <dgm:pt modelId="{19D2B5C1-0BD4-46CF-9AC5-36FB2714C699}" type="sibTrans" cxnId="{27FE33F8-AB72-4908-A86A-6779F3E10DB6}">
      <dgm:prSet/>
      <dgm:spPr/>
      <dgm:t>
        <a:bodyPr/>
        <a:lstStyle/>
        <a:p>
          <a:endParaRPr lang="ru-RU"/>
        </a:p>
      </dgm:t>
    </dgm:pt>
    <dgm:pt modelId="{53E46136-1AC9-4113-B7CC-41AF35E1B077}" type="pres">
      <dgm:prSet presAssocID="{6E007FFA-7FED-4ADF-9D1D-93488F5D65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9A9127-6ED2-43B0-9811-D41B5C953F1F}" type="pres">
      <dgm:prSet presAssocID="{6E007FFA-7FED-4ADF-9D1D-93488F5D6567}" presName="cycle" presStyleCnt="0"/>
      <dgm:spPr/>
      <dgm:t>
        <a:bodyPr/>
        <a:lstStyle/>
        <a:p>
          <a:endParaRPr lang="ru-RU"/>
        </a:p>
      </dgm:t>
    </dgm:pt>
    <dgm:pt modelId="{92EDCB28-3461-4106-9056-402280A66656}" type="pres">
      <dgm:prSet presAssocID="{702F6429-A49E-4FA4-9088-3D2382190625}" presName="nodeFirstNode" presStyleLbl="node1" presStyleIdx="0" presStyleCnt="5" custScaleY="102147" custRadScaleRad="103091" custRadScaleInc="52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AFBCF-9707-47C7-B205-A9C4402EDA56}" type="pres">
      <dgm:prSet presAssocID="{C4DE2AAE-3631-47A1-BE52-E04D6D4FC91F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91CDE45D-2B7C-427E-8785-A282BC2A897A}" type="pres">
      <dgm:prSet presAssocID="{01510965-2D27-4AC2-8EF8-052F353899C2}" presName="nodeFollowingNodes" presStyleLbl="node1" presStyleIdx="1" presStyleCnt="5" custScaleY="124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F7507-E715-4E70-BDC5-38EC05953176}" type="pres">
      <dgm:prSet presAssocID="{3368B063-DADF-4C68-85EB-1E9047348CFA}" presName="nodeFollowingNodes" presStyleLbl="node1" presStyleIdx="2" presStyleCnt="5" custScaleY="182832" custRadScaleRad="97958" custRadScaleInc="-18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7B912-8A66-4835-869C-34B5AD44A41F}" type="pres">
      <dgm:prSet presAssocID="{52E33685-4CF9-496E-8E37-F3FCEE382A1C}" presName="nodeFollowingNodes" presStyleLbl="node1" presStyleIdx="3" presStyleCnt="5" custScaleY="184383" custRadScaleRad="95824" custRadScaleInc="158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096623-4B8C-4AE7-932B-87F4FD355061}" type="pres">
      <dgm:prSet presAssocID="{29651A24-833E-427C-BF75-607204C4AF3C}" presName="nodeFollowingNodes" presStyleLbl="node1" presStyleIdx="4" presStyleCnt="5" custScaleY="111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AF466-EC72-4595-86A9-95BFE2D63FAB}" type="presOf" srcId="{702F6429-A49E-4FA4-9088-3D2382190625}" destId="{92EDCB28-3461-4106-9056-402280A66656}" srcOrd="0" destOrd="0" presId="urn:microsoft.com/office/officeart/2005/8/layout/cycle3"/>
    <dgm:cxn modelId="{F1894A5A-B445-4545-981E-BFD7A52EEDD6}" type="presOf" srcId="{6E007FFA-7FED-4ADF-9D1D-93488F5D6567}" destId="{53E46136-1AC9-4113-B7CC-41AF35E1B077}" srcOrd="0" destOrd="0" presId="urn:microsoft.com/office/officeart/2005/8/layout/cycle3"/>
    <dgm:cxn modelId="{C4AD03A7-DDC5-4D0A-9E28-194A483BEE76}" type="presOf" srcId="{3368B063-DADF-4C68-85EB-1E9047348CFA}" destId="{6A3F7507-E715-4E70-BDC5-38EC05953176}" srcOrd="0" destOrd="0" presId="urn:microsoft.com/office/officeart/2005/8/layout/cycle3"/>
    <dgm:cxn modelId="{B9B2BDE7-35C2-43B7-A703-53F4F7A7F3BF}" type="presOf" srcId="{52E33685-4CF9-496E-8E37-F3FCEE382A1C}" destId="{BD97B912-8A66-4835-869C-34B5AD44A41F}" srcOrd="0" destOrd="0" presId="urn:microsoft.com/office/officeart/2005/8/layout/cycle3"/>
    <dgm:cxn modelId="{CB6BDF35-15EF-4A40-99C0-45AB052E1189}" type="presOf" srcId="{29651A24-833E-427C-BF75-607204C4AF3C}" destId="{14096623-4B8C-4AE7-932B-87F4FD355061}" srcOrd="0" destOrd="0" presId="urn:microsoft.com/office/officeart/2005/8/layout/cycle3"/>
    <dgm:cxn modelId="{812081F8-00C3-4EB8-9480-2A536F3C3B48}" srcId="{6E007FFA-7FED-4ADF-9D1D-93488F5D6567}" destId="{01510965-2D27-4AC2-8EF8-052F353899C2}" srcOrd="1" destOrd="0" parTransId="{48C10932-B3C1-4545-BC1D-F8571722FE3B}" sibTransId="{DE032BD3-7887-491D-89FD-8915D38857AC}"/>
    <dgm:cxn modelId="{4BB5BD19-A309-4480-8430-2CD55EAF2BC2}" srcId="{6E007FFA-7FED-4ADF-9D1D-93488F5D6567}" destId="{702F6429-A49E-4FA4-9088-3D2382190625}" srcOrd="0" destOrd="0" parTransId="{33388453-0BF2-49C7-B5CE-C2509DE1AFAD}" sibTransId="{C4DE2AAE-3631-47A1-BE52-E04D6D4FC91F}"/>
    <dgm:cxn modelId="{27FE33F8-AB72-4908-A86A-6779F3E10DB6}" srcId="{6E007FFA-7FED-4ADF-9D1D-93488F5D6567}" destId="{29651A24-833E-427C-BF75-607204C4AF3C}" srcOrd="4" destOrd="0" parTransId="{089D9AA0-AB53-4BB3-957B-03E4B251FBCD}" sibTransId="{19D2B5C1-0BD4-46CF-9AC5-36FB2714C699}"/>
    <dgm:cxn modelId="{FCEB97D3-2686-4D5A-AC6C-7F562AC439FE}" type="presOf" srcId="{C4DE2AAE-3631-47A1-BE52-E04D6D4FC91F}" destId="{CB6AFBCF-9707-47C7-B205-A9C4402EDA56}" srcOrd="0" destOrd="0" presId="urn:microsoft.com/office/officeart/2005/8/layout/cycle3"/>
    <dgm:cxn modelId="{5F219A07-961B-4ECC-8D9D-3EB7131B0A8A}" type="presOf" srcId="{01510965-2D27-4AC2-8EF8-052F353899C2}" destId="{91CDE45D-2B7C-427E-8785-A282BC2A897A}" srcOrd="0" destOrd="0" presId="urn:microsoft.com/office/officeart/2005/8/layout/cycle3"/>
    <dgm:cxn modelId="{16CB9A23-EBFA-46C8-A52C-1F8C8B388CAE}" srcId="{6E007FFA-7FED-4ADF-9D1D-93488F5D6567}" destId="{3368B063-DADF-4C68-85EB-1E9047348CFA}" srcOrd="2" destOrd="0" parTransId="{4576C20C-A1A2-478E-B2F3-B329757E164C}" sibTransId="{4A0B12E5-61EC-47C2-AED8-349695440B92}"/>
    <dgm:cxn modelId="{DD0D6155-EE33-4E29-810E-B453CA4DD1F4}" srcId="{6E007FFA-7FED-4ADF-9D1D-93488F5D6567}" destId="{52E33685-4CF9-496E-8E37-F3FCEE382A1C}" srcOrd="3" destOrd="0" parTransId="{0D9E6B09-0F16-4F75-92AC-70D7BD52CB35}" sibTransId="{B57DB4CD-3432-4BE0-AC22-169FD17BEAF9}"/>
    <dgm:cxn modelId="{33B22773-2347-40B1-8D19-E6F02D4BAEA3}" type="presParOf" srcId="{53E46136-1AC9-4113-B7CC-41AF35E1B077}" destId="{C19A9127-6ED2-43B0-9811-D41B5C953F1F}" srcOrd="0" destOrd="0" presId="urn:microsoft.com/office/officeart/2005/8/layout/cycle3"/>
    <dgm:cxn modelId="{F4783EFA-9884-41CA-AD8A-F6094C824764}" type="presParOf" srcId="{C19A9127-6ED2-43B0-9811-D41B5C953F1F}" destId="{92EDCB28-3461-4106-9056-402280A66656}" srcOrd="0" destOrd="0" presId="urn:microsoft.com/office/officeart/2005/8/layout/cycle3"/>
    <dgm:cxn modelId="{4ADE54A0-0547-4BEB-B4A1-F8CB54FE35C3}" type="presParOf" srcId="{C19A9127-6ED2-43B0-9811-D41B5C953F1F}" destId="{CB6AFBCF-9707-47C7-B205-A9C4402EDA56}" srcOrd="1" destOrd="0" presId="urn:microsoft.com/office/officeart/2005/8/layout/cycle3"/>
    <dgm:cxn modelId="{F75670C0-9182-41A5-8D19-2311BE4B53BC}" type="presParOf" srcId="{C19A9127-6ED2-43B0-9811-D41B5C953F1F}" destId="{91CDE45D-2B7C-427E-8785-A282BC2A897A}" srcOrd="2" destOrd="0" presId="urn:microsoft.com/office/officeart/2005/8/layout/cycle3"/>
    <dgm:cxn modelId="{3BCFAAC6-E842-4F7F-AF6B-8ADDF5143F60}" type="presParOf" srcId="{C19A9127-6ED2-43B0-9811-D41B5C953F1F}" destId="{6A3F7507-E715-4E70-BDC5-38EC05953176}" srcOrd="3" destOrd="0" presId="urn:microsoft.com/office/officeart/2005/8/layout/cycle3"/>
    <dgm:cxn modelId="{DF8A2009-B5AA-471A-A7B1-329C0DAF4D26}" type="presParOf" srcId="{C19A9127-6ED2-43B0-9811-D41B5C953F1F}" destId="{BD97B912-8A66-4835-869C-34B5AD44A41F}" srcOrd="4" destOrd="0" presId="urn:microsoft.com/office/officeart/2005/8/layout/cycle3"/>
    <dgm:cxn modelId="{271AFE14-7BBD-40AF-907A-111C52F400CE}" type="presParOf" srcId="{C19A9127-6ED2-43B0-9811-D41B5C953F1F}" destId="{14096623-4B8C-4AE7-932B-87F4FD355061}" srcOrd="5" destOrd="0" presId="urn:microsoft.com/office/officeart/2005/8/layout/cycle3"/>
  </dgm:cxnLst>
  <dgm:bg>
    <a:solidFill>
      <a:schemeClr val="accent5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7CC9C2-D5F9-40A3-AE1E-595394EFB7AF}" type="doc">
      <dgm:prSet loTypeId="urn:microsoft.com/office/officeart/2005/8/layout/venn3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1AE9B6B-942C-45FE-8116-347ED1CFD68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Georgia" pitchFamily="18" charset="0"/>
            </a:rPr>
            <a:t>Социальные сети</a:t>
          </a:r>
          <a:endParaRPr lang="ru-RU" sz="1400" b="1" dirty="0">
            <a:solidFill>
              <a:schemeClr val="bg1"/>
            </a:solidFill>
            <a:latin typeface="Georgia" pitchFamily="18" charset="0"/>
          </a:endParaRPr>
        </a:p>
      </dgm:t>
    </dgm:pt>
    <dgm:pt modelId="{FE5AFDF9-73E8-4D18-BFB2-FAD87C01F2E3}" type="parTrans" cxnId="{226C766C-525B-4345-B24A-AB762E45DAF2}">
      <dgm:prSet/>
      <dgm:spPr/>
      <dgm:t>
        <a:bodyPr/>
        <a:lstStyle/>
        <a:p>
          <a:endParaRPr lang="ru-RU"/>
        </a:p>
      </dgm:t>
    </dgm:pt>
    <dgm:pt modelId="{423974A3-2939-40C3-9AD2-F9AFC73DFB06}" type="sibTrans" cxnId="{226C766C-525B-4345-B24A-AB762E45DAF2}">
      <dgm:prSet/>
      <dgm:spPr/>
      <dgm:t>
        <a:bodyPr/>
        <a:lstStyle/>
        <a:p>
          <a:endParaRPr lang="ru-RU"/>
        </a:p>
      </dgm:t>
    </dgm:pt>
    <dgm:pt modelId="{1BA19F97-9A65-448A-8AEC-3723762E680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Georgia" pitchFamily="18" charset="0"/>
            </a:rPr>
            <a:t>Сайт учреждения</a:t>
          </a:r>
          <a:endParaRPr lang="ru-RU" sz="1400" b="1" dirty="0">
            <a:solidFill>
              <a:schemeClr val="bg1"/>
            </a:solidFill>
            <a:latin typeface="Georgia" pitchFamily="18" charset="0"/>
          </a:endParaRPr>
        </a:p>
      </dgm:t>
    </dgm:pt>
    <dgm:pt modelId="{739534FA-4E55-48BA-A42B-C7A831DEA442}" type="parTrans" cxnId="{E717E848-2E98-4B65-9A94-3CB4D81F264C}">
      <dgm:prSet/>
      <dgm:spPr/>
      <dgm:t>
        <a:bodyPr/>
        <a:lstStyle/>
        <a:p>
          <a:endParaRPr lang="ru-RU"/>
        </a:p>
      </dgm:t>
    </dgm:pt>
    <dgm:pt modelId="{BF5AE1CD-DE50-4BD0-8849-855427A98780}" type="sibTrans" cxnId="{E717E848-2E98-4B65-9A94-3CB4D81F264C}">
      <dgm:prSet/>
      <dgm:spPr/>
      <dgm:t>
        <a:bodyPr/>
        <a:lstStyle/>
        <a:p>
          <a:endParaRPr lang="ru-RU"/>
        </a:p>
      </dgm:t>
    </dgm:pt>
    <dgm:pt modelId="{716923CF-6F15-44D8-95F8-8DBD23DB7D9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Georgia" pitchFamily="18" charset="0"/>
            </a:rPr>
            <a:t>Печатные СМИ</a:t>
          </a:r>
          <a:endParaRPr lang="ru-RU" sz="1400" b="1" dirty="0">
            <a:solidFill>
              <a:schemeClr val="bg1"/>
            </a:solidFill>
            <a:latin typeface="Georgia" pitchFamily="18" charset="0"/>
          </a:endParaRPr>
        </a:p>
      </dgm:t>
    </dgm:pt>
    <dgm:pt modelId="{1EC22E72-2E22-4F44-AF5E-BB70867F61B5}" type="parTrans" cxnId="{35498BCD-D102-4AA5-92C6-8626A9343C4C}">
      <dgm:prSet/>
      <dgm:spPr/>
      <dgm:t>
        <a:bodyPr/>
        <a:lstStyle/>
        <a:p>
          <a:endParaRPr lang="ru-RU"/>
        </a:p>
      </dgm:t>
    </dgm:pt>
    <dgm:pt modelId="{085B12FC-634C-43A4-8B85-7B73D8176C0B}" type="sibTrans" cxnId="{35498BCD-D102-4AA5-92C6-8626A9343C4C}">
      <dgm:prSet/>
      <dgm:spPr/>
      <dgm:t>
        <a:bodyPr/>
        <a:lstStyle/>
        <a:p>
          <a:endParaRPr lang="ru-RU"/>
        </a:p>
      </dgm:t>
    </dgm:pt>
    <dgm:pt modelId="{6614E7E1-D4D8-4C9C-B4D7-D53796AFB26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Georgia" pitchFamily="18" charset="0"/>
            </a:rPr>
            <a:t>Сайт министерство труда и социальной защиты Саратовской области</a:t>
          </a:r>
          <a:endParaRPr lang="ru-RU" sz="1400" b="1" dirty="0">
            <a:solidFill>
              <a:schemeClr val="bg1"/>
            </a:solidFill>
            <a:latin typeface="Georgia" pitchFamily="18" charset="0"/>
          </a:endParaRPr>
        </a:p>
      </dgm:t>
    </dgm:pt>
    <dgm:pt modelId="{B5BC50D1-2DE2-42DD-B8E6-371C84EC82AF}" type="parTrans" cxnId="{4E79A538-5701-4FCF-BCC0-FCE4687A0D83}">
      <dgm:prSet/>
      <dgm:spPr/>
      <dgm:t>
        <a:bodyPr/>
        <a:lstStyle/>
        <a:p>
          <a:endParaRPr lang="ru-RU"/>
        </a:p>
      </dgm:t>
    </dgm:pt>
    <dgm:pt modelId="{0E848578-0D83-49C2-A58B-64554268CAE9}" type="sibTrans" cxnId="{4E79A538-5701-4FCF-BCC0-FCE4687A0D83}">
      <dgm:prSet/>
      <dgm:spPr/>
      <dgm:t>
        <a:bodyPr/>
        <a:lstStyle/>
        <a:p>
          <a:endParaRPr lang="ru-RU"/>
        </a:p>
      </dgm:t>
    </dgm:pt>
    <dgm:pt modelId="{D405AE16-714F-4043-990C-E86B767AA078}" type="pres">
      <dgm:prSet presAssocID="{A57CC9C2-D5F9-40A3-AE1E-595394EFB7AF}" presName="Name0" presStyleCnt="0">
        <dgm:presLayoutVars>
          <dgm:dir/>
          <dgm:resizeHandles val="exact"/>
        </dgm:presLayoutVars>
      </dgm:prSet>
      <dgm:spPr/>
    </dgm:pt>
    <dgm:pt modelId="{0363D075-D9D2-4753-AE6A-63EF368C730B}" type="pres">
      <dgm:prSet presAssocID="{51AE9B6B-942C-45FE-8116-347ED1CFD681}" presName="Name5" presStyleLbl="vennNode1" presStyleIdx="0" presStyleCnt="4" custScaleX="101792" custLinFactNeighborX="-13390" custLinFactNeighborY="-44">
        <dgm:presLayoutVars>
          <dgm:bulletEnabled val="1"/>
        </dgm:presLayoutVars>
      </dgm:prSet>
      <dgm:spPr/>
    </dgm:pt>
    <dgm:pt modelId="{7D4B50F6-551E-4F0B-AA23-CBF3DE74196A}" type="pres">
      <dgm:prSet presAssocID="{423974A3-2939-40C3-9AD2-F9AFC73DFB06}" presName="space" presStyleCnt="0"/>
      <dgm:spPr/>
    </dgm:pt>
    <dgm:pt modelId="{37B12C39-397D-47D5-B5C6-664E021177ED}" type="pres">
      <dgm:prSet presAssocID="{1BA19F97-9A65-448A-8AEC-3723762E6806}" presName="Name5" presStyleLbl="vennNode1" presStyleIdx="1" presStyleCnt="4">
        <dgm:presLayoutVars>
          <dgm:bulletEnabled val="1"/>
        </dgm:presLayoutVars>
      </dgm:prSet>
      <dgm:spPr/>
    </dgm:pt>
    <dgm:pt modelId="{C6DC728B-DDBB-4381-B7BE-D76BF53E0256}" type="pres">
      <dgm:prSet presAssocID="{BF5AE1CD-DE50-4BD0-8849-855427A98780}" presName="space" presStyleCnt="0"/>
      <dgm:spPr/>
    </dgm:pt>
    <dgm:pt modelId="{347A4678-8D61-4940-83E6-399C0BA759C8}" type="pres">
      <dgm:prSet presAssocID="{716923CF-6F15-44D8-95F8-8DBD23DB7D98}" presName="Name5" presStyleLbl="vennNode1" presStyleIdx="2" presStyleCnt="4">
        <dgm:presLayoutVars>
          <dgm:bulletEnabled val="1"/>
        </dgm:presLayoutVars>
      </dgm:prSet>
      <dgm:spPr/>
    </dgm:pt>
    <dgm:pt modelId="{DA4129F4-BDCB-410C-B76B-AE45A5188F4B}" type="pres">
      <dgm:prSet presAssocID="{085B12FC-634C-43A4-8B85-7B73D8176C0B}" presName="space" presStyleCnt="0"/>
      <dgm:spPr/>
    </dgm:pt>
    <dgm:pt modelId="{A2E2EE3E-1DD1-44E2-8F61-9CCE2A9D7F4E}" type="pres">
      <dgm:prSet presAssocID="{6614E7E1-D4D8-4C9C-B4D7-D53796AFB261}" presName="Name5" presStyleLbl="vennNode1" presStyleIdx="3" presStyleCnt="4" custScaleX="112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B01CD-0C49-4504-A736-DF42365206DA}" type="presOf" srcId="{716923CF-6F15-44D8-95F8-8DBD23DB7D98}" destId="{347A4678-8D61-4940-83E6-399C0BA759C8}" srcOrd="0" destOrd="0" presId="urn:microsoft.com/office/officeart/2005/8/layout/venn3"/>
    <dgm:cxn modelId="{226C766C-525B-4345-B24A-AB762E45DAF2}" srcId="{A57CC9C2-D5F9-40A3-AE1E-595394EFB7AF}" destId="{51AE9B6B-942C-45FE-8116-347ED1CFD681}" srcOrd="0" destOrd="0" parTransId="{FE5AFDF9-73E8-4D18-BFB2-FAD87C01F2E3}" sibTransId="{423974A3-2939-40C3-9AD2-F9AFC73DFB06}"/>
    <dgm:cxn modelId="{F2193343-C688-4F70-8274-AE102A37E416}" type="presOf" srcId="{51AE9B6B-942C-45FE-8116-347ED1CFD681}" destId="{0363D075-D9D2-4753-AE6A-63EF368C730B}" srcOrd="0" destOrd="0" presId="urn:microsoft.com/office/officeart/2005/8/layout/venn3"/>
    <dgm:cxn modelId="{B8665FA5-3F09-4EB8-8CE5-0376CB34F119}" type="presOf" srcId="{6614E7E1-D4D8-4C9C-B4D7-D53796AFB261}" destId="{A2E2EE3E-1DD1-44E2-8F61-9CCE2A9D7F4E}" srcOrd="0" destOrd="0" presId="urn:microsoft.com/office/officeart/2005/8/layout/venn3"/>
    <dgm:cxn modelId="{E717E848-2E98-4B65-9A94-3CB4D81F264C}" srcId="{A57CC9C2-D5F9-40A3-AE1E-595394EFB7AF}" destId="{1BA19F97-9A65-448A-8AEC-3723762E6806}" srcOrd="1" destOrd="0" parTransId="{739534FA-4E55-48BA-A42B-C7A831DEA442}" sibTransId="{BF5AE1CD-DE50-4BD0-8849-855427A98780}"/>
    <dgm:cxn modelId="{E7294DA8-0ED3-43BE-AF37-9EBF15F8086D}" type="presOf" srcId="{1BA19F97-9A65-448A-8AEC-3723762E6806}" destId="{37B12C39-397D-47D5-B5C6-664E021177ED}" srcOrd="0" destOrd="0" presId="urn:microsoft.com/office/officeart/2005/8/layout/venn3"/>
    <dgm:cxn modelId="{35498BCD-D102-4AA5-92C6-8626A9343C4C}" srcId="{A57CC9C2-D5F9-40A3-AE1E-595394EFB7AF}" destId="{716923CF-6F15-44D8-95F8-8DBD23DB7D98}" srcOrd="2" destOrd="0" parTransId="{1EC22E72-2E22-4F44-AF5E-BB70867F61B5}" sibTransId="{085B12FC-634C-43A4-8B85-7B73D8176C0B}"/>
    <dgm:cxn modelId="{4E79A538-5701-4FCF-BCC0-FCE4687A0D83}" srcId="{A57CC9C2-D5F9-40A3-AE1E-595394EFB7AF}" destId="{6614E7E1-D4D8-4C9C-B4D7-D53796AFB261}" srcOrd="3" destOrd="0" parTransId="{B5BC50D1-2DE2-42DD-B8E6-371C84EC82AF}" sibTransId="{0E848578-0D83-49C2-A58B-64554268CAE9}"/>
    <dgm:cxn modelId="{3EB14EF6-E1B0-4070-85F9-A6DE4DFD91ED}" type="presOf" srcId="{A57CC9C2-D5F9-40A3-AE1E-595394EFB7AF}" destId="{D405AE16-714F-4043-990C-E86B767AA078}" srcOrd="0" destOrd="0" presId="urn:microsoft.com/office/officeart/2005/8/layout/venn3"/>
    <dgm:cxn modelId="{268DE9F0-0891-4827-AC5E-C6EBFC31FB51}" type="presParOf" srcId="{D405AE16-714F-4043-990C-E86B767AA078}" destId="{0363D075-D9D2-4753-AE6A-63EF368C730B}" srcOrd="0" destOrd="0" presId="urn:microsoft.com/office/officeart/2005/8/layout/venn3"/>
    <dgm:cxn modelId="{2CFDB6EC-10AF-430D-8B26-D9468C16DF4B}" type="presParOf" srcId="{D405AE16-714F-4043-990C-E86B767AA078}" destId="{7D4B50F6-551E-4F0B-AA23-CBF3DE74196A}" srcOrd="1" destOrd="0" presId="urn:microsoft.com/office/officeart/2005/8/layout/venn3"/>
    <dgm:cxn modelId="{B40E4A1D-ABD6-4A0C-8D68-E79542BC66AE}" type="presParOf" srcId="{D405AE16-714F-4043-990C-E86B767AA078}" destId="{37B12C39-397D-47D5-B5C6-664E021177ED}" srcOrd="2" destOrd="0" presId="urn:microsoft.com/office/officeart/2005/8/layout/venn3"/>
    <dgm:cxn modelId="{E739BB6F-3701-462E-A5C3-2C2D15C0B443}" type="presParOf" srcId="{D405AE16-714F-4043-990C-E86B767AA078}" destId="{C6DC728B-DDBB-4381-B7BE-D76BF53E0256}" srcOrd="3" destOrd="0" presId="urn:microsoft.com/office/officeart/2005/8/layout/venn3"/>
    <dgm:cxn modelId="{39D90DAB-C1F1-4DA4-9656-E23A80307B8F}" type="presParOf" srcId="{D405AE16-714F-4043-990C-E86B767AA078}" destId="{347A4678-8D61-4940-83E6-399C0BA759C8}" srcOrd="4" destOrd="0" presId="urn:microsoft.com/office/officeart/2005/8/layout/venn3"/>
    <dgm:cxn modelId="{ADB45493-53FC-466C-9986-2BC7B310FF34}" type="presParOf" srcId="{D405AE16-714F-4043-990C-E86B767AA078}" destId="{DA4129F4-BDCB-410C-B76B-AE45A5188F4B}" srcOrd="5" destOrd="0" presId="urn:microsoft.com/office/officeart/2005/8/layout/venn3"/>
    <dgm:cxn modelId="{C7E8A9CD-1FD3-40EF-BA22-6DC2EFBB7498}" type="presParOf" srcId="{D405AE16-714F-4043-990C-E86B767AA078}" destId="{A2E2EE3E-1DD1-44E2-8F61-9CCE2A9D7F4E}" srcOrd="6" destOrd="0" presId="urn:microsoft.com/office/officeart/2005/8/layout/venn3"/>
  </dgm:cxnLst>
  <dgm:bg/>
  <dgm:whole/>
</dgm:dataModel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7F1340-F17A-428D-BB45-1EBBF3E13FA1}">
      <dsp:nvSpPr>
        <dsp:cNvPr id="0" name=""/>
        <dsp:cNvSpPr/>
      </dsp:nvSpPr>
      <dsp:spPr>
        <a:xfrm>
          <a:off x="0" y="0"/>
          <a:ext cx="7310446" cy="1423993"/>
        </a:xfrm>
        <a:prstGeom prst="rect">
          <a:avLst/>
        </a:prstGeom>
        <a:gradFill rotWithShape="1">
          <a:gsLst>
            <a:gs pos="0">
              <a:schemeClr val="accent5">
                <a:tint val="10000"/>
                <a:satMod val="300000"/>
              </a:schemeClr>
            </a:gs>
            <a:gs pos="34000">
              <a:schemeClr val="accent5">
                <a:tint val="13500"/>
                <a:satMod val="250000"/>
              </a:schemeClr>
            </a:gs>
            <a:gs pos="100000">
              <a:schemeClr val="accent5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5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</a:rPr>
            <a:t>Проведение полномасштабных акций </a:t>
          </a:r>
          <a:endParaRPr lang="ru-RU" sz="3200" kern="1200" dirty="0">
            <a:solidFill>
              <a:srgbClr val="002060"/>
            </a:solidFill>
          </a:endParaRPr>
        </a:p>
      </dsp:txBody>
      <dsp:txXfrm>
        <a:off x="0" y="0"/>
        <a:ext cx="7310446" cy="1423993"/>
      </dsp:txXfrm>
    </dsp:sp>
    <dsp:sp modelId="{7BAB9B5B-9757-4A5C-9284-885B4E8DE5CD}">
      <dsp:nvSpPr>
        <dsp:cNvPr id="0" name=""/>
        <dsp:cNvSpPr/>
      </dsp:nvSpPr>
      <dsp:spPr>
        <a:xfrm>
          <a:off x="0" y="1357322"/>
          <a:ext cx="1827611" cy="3186764"/>
        </a:xfrm>
        <a:prstGeom prst="rect">
          <a:avLst/>
        </a:prstGeom>
        <a:solidFill>
          <a:srgbClr val="D9FB6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002060"/>
              </a:solidFill>
            </a:rPr>
            <a:t>«Мир без насилия»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0" y="1357322"/>
        <a:ext cx="1827611" cy="3186764"/>
      </dsp:txXfrm>
    </dsp:sp>
    <dsp:sp modelId="{8318D587-5CA0-4A41-92F1-17883602BA3D}">
      <dsp:nvSpPr>
        <dsp:cNvPr id="0" name=""/>
        <dsp:cNvSpPr/>
      </dsp:nvSpPr>
      <dsp:spPr>
        <a:xfrm>
          <a:off x="1827611" y="1423993"/>
          <a:ext cx="1827611" cy="2990385"/>
        </a:xfrm>
        <a:prstGeom prst="rect">
          <a:avLst/>
        </a:prstGeom>
        <a:solidFill>
          <a:srgbClr val="F8BB4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r>
            <a:rPr lang="ru-RU" sz="2200" kern="1200" dirty="0" smtClean="0">
              <a:solidFill>
                <a:srgbClr val="002060"/>
              </a:solidFill>
            </a:rPr>
            <a:t>«</a:t>
          </a:r>
          <a:r>
            <a:rPr lang="ru-RU" sz="2200" b="1" kern="1200" dirty="0" smtClean="0">
              <a:solidFill>
                <a:srgbClr val="002060"/>
              </a:solidFill>
            </a:rPr>
            <a:t>Безопасный интернет»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1827611" y="1423993"/>
        <a:ext cx="1827611" cy="2990385"/>
      </dsp:txXfrm>
    </dsp:sp>
    <dsp:sp modelId="{40B6A21B-B26A-454E-B8B9-1D3A95B33423}">
      <dsp:nvSpPr>
        <dsp:cNvPr id="0" name=""/>
        <dsp:cNvSpPr/>
      </dsp:nvSpPr>
      <dsp:spPr>
        <a:xfrm>
          <a:off x="3655222" y="1423993"/>
          <a:ext cx="1827611" cy="2990385"/>
        </a:xfrm>
        <a:prstGeom prst="rect">
          <a:avLst/>
        </a:prstGeom>
        <a:solidFill>
          <a:srgbClr val="6FE2F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r>
            <a:rPr lang="ru-RU" sz="2200" kern="1200" dirty="0" smtClean="0">
              <a:solidFill>
                <a:srgbClr val="002060"/>
              </a:solidFill>
            </a:rPr>
            <a:t>«</a:t>
          </a:r>
          <a:r>
            <a:rPr lang="ru-RU" sz="2200" b="1" kern="1200" dirty="0" smtClean="0">
              <a:solidFill>
                <a:srgbClr val="002060"/>
              </a:solidFill>
            </a:rPr>
            <a:t>Мы за здоровый образ жизни»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3655222" y="1423993"/>
        <a:ext cx="1827611" cy="2990385"/>
      </dsp:txXfrm>
    </dsp:sp>
    <dsp:sp modelId="{4CA8B475-E626-4F1F-BE7B-FB52CC112F5E}">
      <dsp:nvSpPr>
        <dsp:cNvPr id="0" name=""/>
        <dsp:cNvSpPr/>
      </dsp:nvSpPr>
      <dsp:spPr>
        <a:xfrm>
          <a:off x="5482834" y="1357322"/>
          <a:ext cx="1827611" cy="3053871"/>
        </a:xfrm>
        <a:prstGeom prst="rect">
          <a:avLst/>
        </a:prstGeom>
        <a:solidFill>
          <a:srgbClr val="FEB8D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</a:t>
          </a:r>
          <a:r>
            <a:rPr lang="ru-RU" sz="2200" kern="1200" dirty="0" smtClean="0">
              <a:solidFill>
                <a:srgbClr val="002060"/>
              </a:solidFill>
            </a:rPr>
            <a:t>«</a:t>
          </a:r>
          <a:r>
            <a:rPr lang="ru-RU" sz="2200" b="1" kern="1200" dirty="0" smtClean="0">
              <a:solidFill>
                <a:srgbClr val="002060"/>
              </a:solidFill>
            </a:rPr>
            <a:t>Скажи телефону доверия : «ДА!»</a:t>
          </a:r>
          <a:endParaRPr lang="ru-RU" sz="2200" b="1" kern="1200" dirty="0">
            <a:solidFill>
              <a:srgbClr val="002060"/>
            </a:solidFill>
          </a:endParaRPr>
        </a:p>
      </dsp:txBody>
      <dsp:txXfrm>
        <a:off x="5482834" y="1357322"/>
        <a:ext cx="1827611" cy="3053871"/>
      </dsp:txXfrm>
    </dsp:sp>
    <dsp:sp modelId="{C1149DA8-C33F-4A33-8FC1-7066F200806D}">
      <dsp:nvSpPr>
        <dsp:cNvPr id="0" name=""/>
        <dsp:cNvSpPr/>
      </dsp:nvSpPr>
      <dsp:spPr>
        <a:xfrm>
          <a:off x="0" y="4414378"/>
          <a:ext cx="7310446" cy="332265"/>
        </a:xfrm>
        <a:prstGeom prst="rect">
          <a:avLst/>
        </a:prstGeom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6AFBCF-9707-47C7-B205-A9C4402EDA56}">
      <dsp:nvSpPr>
        <dsp:cNvPr id="0" name=""/>
        <dsp:cNvSpPr/>
      </dsp:nvSpPr>
      <dsp:spPr>
        <a:xfrm>
          <a:off x="909634" y="92506"/>
          <a:ext cx="5593869" cy="5593869"/>
        </a:xfrm>
        <a:prstGeom prst="circularArrow">
          <a:avLst>
            <a:gd name="adj1" fmla="val 5544"/>
            <a:gd name="adj2" fmla="val 330680"/>
            <a:gd name="adj3" fmla="val 13791147"/>
            <a:gd name="adj4" fmla="val 17376707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DCB28-3461-4106-9056-402280A66656}">
      <dsp:nvSpPr>
        <dsp:cNvPr id="0" name=""/>
        <dsp:cNvSpPr/>
      </dsp:nvSpPr>
      <dsp:spPr>
        <a:xfrm>
          <a:off x="2405477" y="-148274"/>
          <a:ext cx="2602184" cy="1850817"/>
        </a:xfrm>
        <a:prstGeom prst="roundRect">
          <a:avLst/>
        </a:prstGeom>
        <a:gradFill rotWithShape="1">
          <a:gsLst>
            <a:gs pos="0">
              <a:schemeClr val="accent4">
                <a:tint val="10000"/>
                <a:satMod val="300000"/>
              </a:schemeClr>
            </a:gs>
            <a:gs pos="34000">
              <a:schemeClr val="accent4">
                <a:tint val="13500"/>
                <a:satMod val="250000"/>
              </a:schemeClr>
            </a:gs>
            <a:gs pos="100000">
              <a:schemeClr val="accent4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4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Время реализации проекта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2017-2023год 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405477" y="-148274"/>
        <a:ext cx="2602184" cy="1850817"/>
      </dsp:txXfrm>
    </dsp:sp>
    <dsp:sp modelId="{91CDE45D-2B7C-427E-8785-A282BC2A897A}">
      <dsp:nvSpPr>
        <dsp:cNvPr id="0" name=""/>
        <dsp:cNvSpPr/>
      </dsp:nvSpPr>
      <dsp:spPr>
        <a:xfrm>
          <a:off x="4539500" y="1774890"/>
          <a:ext cx="2602184" cy="1301092"/>
        </a:xfrm>
        <a:prstGeom prst="roundRect">
          <a:avLst/>
        </a:prstGeom>
        <a:gradFill rotWithShape="1">
          <a:gsLst>
            <a:gs pos="0">
              <a:schemeClr val="accent2">
                <a:tint val="10000"/>
                <a:satMod val="300000"/>
              </a:schemeClr>
            </a:gs>
            <a:gs pos="34000">
              <a:schemeClr val="accent2">
                <a:tint val="13500"/>
                <a:satMod val="250000"/>
              </a:schemeClr>
            </a:gs>
            <a:gs pos="100000">
              <a:schemeClr val="accent2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2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Волонтерами распространено  более 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3500  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материалов  о детском телефоне доверия 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4539500" y="1774890"/>
        <a:ext cx="2602184" cy="1301092"/>
      </dsp:txXfrm>
    </dsp:sp>
    <dsp:sp modelId="{6A3F7507-E715-4E70-BDC5-38EC05953176}">
      <dsp:nvSpPr>
        <dsp:cNvPr id="0" name=""/>
        <dsp:cNvSpPr/>
      </dsp:nvSpPr>
      <dsp:spPr>
        <a:xfrm>
          <a:off x="3643773" y="3580744"/>
          <a:ext cx="2602184" cy="2378813"/>
        </a:xfrm>
        <a:prstGeom prst="roundRect">
          <a:avLst/>
        </a:prstGeom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3000" kern="1200" dirty="0" smtClean="0"/>
            <a:t> 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Участники проекта провели свыше  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2870 индивидуальных 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и групповых  информационных консультаций о ДТД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3643773" y="3580744"/>
        <a:ext cx="2602184" cy="2378813"/>
      </dsp:txXfrm>
    </dsp:sp>
    <dsp:sp modelId="{BD97B912-8A66-4835-869C-34B5AD44A41F}">
      <dsp:nvSpPr>
        <dsp:cNvPr id="0" name=""/>
        <dsp:cNvSpPr/>
      </dsp:nvSpPr>
      <dsp:spPr>
        <a:xfrm>
          <a:off x="875780" y="3559666"/>
          <a:ext cx="2602184" cy="2398993"/>
        </a:xfrm>
        <a:prstGeom prst="roundRect">
          <a:avLst/>
        </a:prstGeom>
        <a:gradFill rotWithShape="1">
          <a:gsLst>
            <a:gs pos="0">
              <a:schemeClr val="accent1">
                <a:tint val="10000"/>
                <a:satMod val="300000"/>
              </a:schemeClr>
            </a:gs>
            <a:gs pos="34000">
              <a:schemeClr val="accent1">
                <a:tint val="13500"/>
                <a:satMod val="250000"/>
              </a:schemeClr>
            </a:gs>
            <a:gs pos="100000">
              <a:schemeClr val="accent1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1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С   участием волонтёров  проведено  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11 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полномасштабных  информационно –тематических акций, в которых приняли участие около </a:t>
          </a:r>
          <a:r>
            <a:rPr lang="ru-RU" sz="1600" b="1" kern="1200" dirty="0" smtClean="0">
              <a:solidFill>
                <a:schemeClr val="tx2">
                  <a:lumMod val="50000"/>
                </a:schemeClr>
              </a:solidFill>
            </a:rPr>
            <a:t>1200 респондентов</a:t>
          </a:r>
          <a:endParaRPr lang="ru-RU" sz="16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875780" y="3559666"/>
        <a:ext cx="2602184" cy="2398993"/>
      </dsp:txXfrm>
    </dsp:sp>
    <dsp:sp modelId="{14096623-4B8C-4AE7-932B-87F4FD355061}">
      <dsp:nvSpPr>
        <dsp:cNvPr id="0" name=""/>
        <dsp:cNvSpPr/>
      </dsp:nvSpPr>
      <dsp:spPr>
        <a:xfrm>
          <a:off x="2114" y="1774890"/>
          <a:ext cx="2602184" cy="1301092"/>
        </a:xfrm>
        <a:prstGeom prst="roundRect">
          <a:avLst/>
        </a:prstGeom>
        <a:gradFill rotWithShape="1">
          <a:gsLst>
            <a:gs pos="0">
              <a:schemeClr val="accent2">
                <a:tint val="10000"/>
                <a:satMod val="300000"/>
              </a:schemeClr>
            </a:gs>
            <a:gs pos="34000">
              <a:schemeClr val="accent2">
                <a:tint val="13500"/>
                <a:satMod val="250000"/>
              </a:schemeClr>
            </a:gs>
            <a:gs pos="100000">
              <a:schemeClr val="accent2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ln w="9525" cap="flat" cmpd="sng" algn="ctr">
          <a:solidFill>
            <a:schemeClr val="accent2">
              <a:satMod val="120000"/>
            </a:schemeClr>
          </a:solidFill>
          <a:prstDash val="solid"/>
        </a:ln>
        <a:effectLst>
          <a:outerShdw blurRad="63500" dist="25400" dir="14700000" algn="t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В проекте приняло участие   </a:t>
          </a:r>
          <a:r>
            <a:rPr lang="ru-RU" sz="1800" b="1" kern="1200" dirty="0" smtClean="0">
              <a:solidFill>
                <a:schemeClr val="tx2">
                  <a:lumMod val="50000"/>
                </a:schemeClr>
              </a:solidFill>
            </a:rPr>
            <a:t>170 подростков</a:t>
          </a:r>
          <a:endParaRPr lang="ru-RU" sz="1800" b="1" kern="1200" dirty="0">
            <a:solidFill>
              <a:schemeClr val="tx2">
                <a:lumMod val="50000"/>
              </a:schemeClr>
            </a:solidFill>
          </a:endParaRPr>
        </a:p>
      </dsp:txBody>
      <dsp:txXfrm>
        <a:off x="2114" y="1774890"/>
        <a:ext cx="2602184" cy="1301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223D2-FFE9-49E3-9EC6-702A0FE54C6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0FCCC-9CAC-449C-9056-D7D8379EDB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30FCCC-9CAC-449C-9056-D7D8379EDB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diagramData" Target="../diagrams/data5.xml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2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0.jpeg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jpeg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microsoft.com/office/2007/relationships/diagramDrawing" Target="../diagrams/drawing4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diagramData" Target="../diagrams/data3.xml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-500090"/>
            <a:ext cx="8286808" cy="3671912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/>
          </a:bodyPr>
          <a:lstStyle/>
          <a:p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Саратовская область, г. Саратов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Государственное автономное учреждение  Саратовской области </a:t>
            </a:r>
            <a:b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r>
              <a:rPr lang="ru-RU" sz="1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«Социально –реабилитационный центр для несовершеннолетних «Возвращение»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endParaRPr lang="ru-RU" sz="1600" b="1" dirty="0">
              <a:solidFill>
                <a:srgbClr val="CC0099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1032" y="285728"/>
            <a:ext cx="871296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ru-RU" sz="2000" b="1" dirty="0" smtClean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</a:t>
            </a:r>
            <a:endParaRPr lang="ru-RU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42852"/>
            <a:ext cx="1260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Desktop\ру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2286016" cy="2714644"/>
          </a:xfrm>
          <a:prstGeom prst="rect">
            <a:avLst/>
          </a:prstGeom>
          <a:noFill/>
        </p:spPr>
      </p:pic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4000496" y="2786058"/>
            <a:ext cx="5000660" cy="3786214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r>
              <a:rPr lang="ru-RU" sz="3600" b="1" dirty="0" smtClean="0">
                <a:solidFill>
                  <a:schemeClr val="accent2"/>
                </a:solidFill>
                <a:latin typeface="Georgia" pitchFamily="18" charset="0"/>
              </a:rPr>
              <a:t>Проект</a:t>
            </a:r>
          </a:p>
          <a:p>
            <a:r>
              <a:rPr lang="ru-RU" sz="3600" b="1" dirty="0" smtClean="0">
                <a:solidFill>
                  <a:schemeClr val="accent2"/>
                </a:solidFill>
                <a:latin typeface="Georgia" pitchFamily="18" charset="0"/>
              </a:rPr>
              <a:t>Волонтёрское объединение </a:t>
            </a:r>
          </a:p>
          <a:p>
            <a:r>
              <a:rPr lang="ru-RU" sz="3600" b="1" dirty="0" smtClean="0">
                <a:solidFill>
                  <a:schemeClr val="accent2"/>
                </a:solidFill>
                <a:latin typeface="Georgia" pitchFamily="18" charset="0"/>
              </a:rPr>
              <a:t>«ЮВЕНТА»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034" y="214290"/>
            <a:ext cx="7786742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Освещение о реализации проекта в  СМИ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42852"/>
            <a:ext cx="1260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хема 5"/>
          <p:cNvGraphicFramePr/>
          <p:nvPr/>
        </p:nvGraphicFramePr>
        <p:xfrm>
          <a:off x="285720" y="1142984"/>
          <a:ext cx="8643998" cy="2000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IMG_015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3214686"/>
            <a:ext cx="1571636" cy="1928802"/>
          </a:xfrm>
          <a:prstGeom prst="rect">
            <a:avLst/>
          </a:prstGeom>
        </p:spPr>
      </p:pic>
      <p:pic>
        <p:nvPicPr>
          <p:cNvPr id="8" name="Рисунок 7" descr="C:\Users\Мониторинг\Desktop\Downloads\2023-10-26_14-23-12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5072074"/>
            <a:ext cx="2357454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3357562"/>
            <a:ext cx="2428892" cy="15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57818" y="3214686"/>
            <a:ext cx="1594547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4282" y="4643446"/>
            <a:ext cx="157163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72396" y="3000372"/>
            <a:ext cx="1428760" cy="188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76" y="4814908"/>
            <a:ext cx="1500198" cy="204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29454" y="4662735"/>
            <a:ext cx="1542641" cy="219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D:\Desktop\волонтёры\фото 11.11.17\IMG_25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28736"/>
            <a:ext cx="2571768" cy="1928826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0" name="Содержимое 9" descr="IMG_259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1428736"/>
            <a:ext cx="2428892" cy="1857388"/>
          </a:xfrm>
          <a:ln w="38100">
            <a:noFill/>
          </a:ln>
        </p:spPr>
      </p:pic>
      <p:pic>
        <p:nvPicPr>
          <p:cNvPr id="8" name="Picture 7" descr="D:\Desktop\волонтёры\фото 11.11.17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736"/>
            <a:ext cx="2786082" cy="178595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9" name="Picture 8" descr="D:\Desktop\волонтёры\фото 11.11.17\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29322" y="3357562"/>
            <a:ext cx="2928958" cy="1428760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3" name="Picture 3" descr="D:\Desktop\волонтёры\фото 11.11.17\IMG_25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4929198"/>
            <a:ext cx="3071834" cy="1785950"/>
          </a:xfrm>
          <a:prstGeom prst="rect">
            <a:avLst/>
          </a:prstGeom>
          <a:noFill/>
          <a:ln w="38100">
            <a:noFill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428596" y="428604"/>
            <a:ext cx="3714776" cy="8572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Старт проекта «ЮВЕНТА»   - 2017 год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286248" y="428604"/>
            <a:ext cx="3571900" cy="85725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Целевая аудитория – подростки 13 -17 лет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42852"/>
            <a:ext cx="1260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кругленный прямоугольник 17"/>
          <p:cNvSpPr/>
          <p:nvPr/>
        </p:nvSpPr>
        <p:spPr>
          <a:xfrm>
            <a:off x="428596" y="3714752"/>
            <a:ext cx="5000660" cy="30003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2"/>
                </a:solidFill>
                <a:latin typeface="Georgia" pitchFamily="18" charset="0"/>
              </a:rPr>
              <a:t>Цель проекта </a:t>
            </a:r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- развитие социальной активности подростков в деле популяризации и продвижения общероссийского детского телефона доверия как ресурса психологической помощи и поддержки детей в трудной жизненной ситуации.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00034" y="285728"/>
            <a:ext cx="7500990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Команда</a:t>
            </a:r>
            <a:endParaRPr lang="ru-RU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42852"/>
            <a:ext cx="1260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2000263" cy="254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929066"/>
            <a:ext cx="1981950" cy="2681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1428736"/>
            <a:ext cx="2609832" cy="195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2428860" y="1500174"/>
            <a:ext cx="3286148" cy="192882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571737" y="1357298"/>
            <a:ext cx="31432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Казанцева  Инна Александровна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Стаж работы: 29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лет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Должность: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заведующая отделением экстренной помощи  по телефону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доверия.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Роль в практике: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лидер практики, ответственный за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реализацию волонтерского  проекта «</a:t>
            </a:r>
            <a:r>
              <a:rPr lang="ru-RU" sz="12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Ювента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»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4357694"/>
            <a:ext cx="3286148" cy="2000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71736" y="4643446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Антропова Ирина Витальевна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Стаж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работы: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1 год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Должность: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психолог отделения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экстренной помощи  по телефону доверия.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Роль в практике: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наставник  практики.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 rot="5400000">
            <a:off x="6357950" y="3071810"/>
            <a:ext cx="2000264" cy="28575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72198" y="3429000"/>
            <a:ext cx="2571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endParaRPr lang="ru-RU" sz="1200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1200" b="1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Нарыкова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Наталия Юрьевна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Стаж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работы: </a:t>
            </a:r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4 года</a:t>
            </a:r>
            <a:endParaRPr lang="ru-RU" sz="12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Должность: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психолог отделения экстренной помощи  по телефону доверия.</a:t>
            </a:r>
          </a:p>
          <a:p>
            <a:pPr algn="just"/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Роль в практике: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 наставник  практики.</a:t>
            </a:r>
            <a:endParaRPr lang="ru-RU" sz="1200" dirty="0" smtClean="0">
              <a:latin typeface="Georgia" pitchFamily="18" charset="0"/>
            </a:endParaRPr>
          </a:p>
          <a:p>
            <a:endParaRPr lang="ru-RU" sz="12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571472" y="1285860"/>
          <a:ext cx="3714776" cy="347604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14776"/>
              </a:tblGrid>
              <a:tr h="68363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I 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этап –Информационно-организационный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3081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Информирование о проекте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97662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Заключение договоров с образовательными учреждениями  о совместной деятельности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737891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Проведение установочных встреч среди потенциальных участников проекта  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5470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Формирование команды волонтёров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Содержимое 14"/>
          <p:cNvGraphicFramePr>
            <a:graphicFrameLocks noGrp="1"/>
          </p:cNvGraphicFramePr>
          <p:nvPr>
            <p:ph sz="half" idx="2"/>
          </p:nvPr>
        </p:nvGraphicFramePr>
        <p:xfrm>
          <a:off x="4714876" y="1214422"/>
          <a:ext cx="3857652" cy="36433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57652"/>
              </a:tblGrid>
              <a:tr h="1176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Georgia" pitchFamily="18" charset="0"/>
                        </a:rPr>
                        <a:t>II </a:t>
                      </a: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Georgia" pitchFamily="18" charset="0"/>
                        </a:rPr>
                        <a:t>этап –Методический.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С волонтёрами проводится специальная подготовка, направленная на:</a:t>
                      </a:r>
                      <a:endParaRPr lang="ru-RU" sz="16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8102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Расширение представления о деятельности общероссийского детского телефона доверия 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90214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Формирование  и развитие навыка проведения рекламных акций  по продвижению детского телефона доверия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75487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Популяризация идей добровольчества в подростковой среде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Овал 7"/>
          <p:cNvSpPr/>
          <p:nvPr/>
        </p:nvSpPr>
        <p:spPr>
          <a:xfrm>
            <a:off x="142844" y="5500702"/>
            <a:ext cx="1928826" cy="100013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Учащиеся  учебных учреждений</a:t>
            </a:r>
            <a:endParaRPr lang="ru-RU" sz="14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214546" y="5500702"/>
            <a:ext cx="2286016" cy="100013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Georgia" pitchFamily="18" charset="0"/>
              </a:rPr>
              <a:t>Воспитанники  ГАУ СО  СРЦ «Возвращение»</a:t>
            </a:r>
            <a:endParaRPr lang="ru-RU" sz="1400" dirty="0">
              <a:solidFill>
                <a:srgbClr val="002060"/>
              </a:solidFill>
              <a:latin typeface="Georgia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035819" y="4893479"/>
            <a:ext cx="71438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1571604" y="4643446"/>
            <a:ext cx="1071570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285720" y="142852"/>
            <a:ext cx="7500990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Этапы реализации проекта</a:t>
            </a:r>
            <a:endParaRPr lang="ru-RU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3525" y="142852"/>
            <a:ext cx="1260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Мониторинг\Desktop\Downloads\photo_2023-06-26_12-50-02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929198"/>
            <a:ext cx="242889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D:\Desktop\ТД\акции\Акция от 25.11.17\IMG_26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7345" y="4929198"/>
            <a:ext cx="2087262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285720" y="142852"/>
            <a:ext cx="7500990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eorgia" pitchFamily="18" charset="0"/>
              </a:rPr>
              <a:t>Этапы реализации проекта</a:t>
            </a:r>
            <a:endParaRPr lang="ru-RU" sz="2000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3525" y="142852"/>
            <a:ext cx="1260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Содержимое 6"/>
          <p:cNvGraphicFramePr>
            <a:graphicFrameLocks/>
          </p:cNvGraphicFramePr>
          <p:nvPr/>
        </p:nvGraphicFramePr>
        <p:xfrm>
          <a:off x="642910" y="1285860"/>
          <a:ext cx="3786214" cy="2714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86214"/>
              </a:tblGrid>
              <a:tr h="727001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III 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этап –Практический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8764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Волонтёры отряда «ЮВЕНТА» участвуют в    информационно-рекламных акциях по продвижению общероссийского детского телефона доверия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rgbClr val="FF0000"/>
                          </a:solidFill>
                          <a:latin typeface="Georgia" pitchFamily="18" charset="0"/>
                        </a:rPr>
                        <a:t>8-800-2000-122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Содержимое 6"/>
          <p:cNvGraphicFramePr>
            <a:graphicFrameLocks/>
          </p:cNvGraphicFramePr>
          <p:nvPr/>
        </p:nvGraphicFramePr>
        <p:xfrm>
          <a:off x="4929190" y="1285860"/>
          <a:ext cx="3214710" cy="164307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214710"/>
              </a:tblGrid>
              <a:tr h="642942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IV 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этап –</a:t>
                      </a:r>
                      <a:r>
                        <a:rPr lang="en-US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Georgia" pitchFamily="18" charset="0"/>
                        </a:rPr>
                        <a:t>Заключительный</a:t>
                      </a:r>
                      <a:endParaRPr lang="ru-RU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Georgia" pitchFamily="18" charset="0"/>
                        </a:rPr>
                        <a:t>Подведение итогов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 descr="D:\Desktop\волонтёры\закл. встреча\фото для релиза\3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72198" y="4643446"/>
            <a:ext cx="2887827" cy="207170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19" name="Picture 4" descr="D:\Desktop\ТД\Фото\IMG_35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500570"/>
            <a:ext cx="2928926" cy="2214578"/>
          </a:xfrm>
          <a:prstGeom prst="rect">
            <a:avLst/>
          </a:prstGeom>
          <a:noFill/>
        </p:spPr>
      </p:pic>
      <p:pic>
        <p:nvPicPr>
          <p:cNvPr id="20" name="Picture 3" descr="D:\Desktop\ТД\акции\Акция от 25.11.17\IMG_26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500570"/>
            <a:ext cx="2571768" cy="2143140"/>
          </a:xfrm>
          <a:prstGeom prst="rect">
            <a:avLst/>
          </a:prstGeom>
          <a:noFill/>
        </p:spPr>
      </p:pic>
      <p:pic>
        <p:nvPicPr>
          <p:cNvPr id="21" name="Picture 5" descr="D:\Desktop\ТД\акции\Акция от 25.11.17\IMG_267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000372"/>
            <a:ext cx="2786082" cy="1576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571472" y="285728"/>
            <a:ext cx="7786742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Информирование о проекте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23042" y="1"/>
            <a:ext cx="1120958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Содержимое 34"/>
          <p:cNvGraphicFramePr>
            <a:graphicFrameLocks noGrp="1"/>
          </p:cNvGraphicFramePr>
          <p:nvPr>
            <p:ph sz="half" idx="1"/>
          </p:nvPr>
        </p:nvGraphicFramePr>
        <p:xfrm>
          <a:off x="500034" y="1071546"/>
          <a:ext cx="4038600" cy="505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Содержимое 34"/>
          <p:cNvGraphicFramePr>
            <a:graphicFrameLocks noGrp="1"/>
          </p:cNvGraphicFramePr>
          <p:nvPr>
            <p:ph sz="half" idx="1"/>
          </p:nvPr>
        </p:nvGraphicFramePr>
        <p:xfrm>
          <a:off x="4714876" y="1142984"/>
          <a:ext cx="4038600" cy="5097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" name="Picture 3" descr="D:\Desktop\ТД\Фото\IMG_52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57356" y="2285992"/>
            <a:ext cx="2571768" cy="1857388"/>
          </a:xfrm>
          <a:prstGeom prst="rect">
            <a:avLst/>
          </a:prstGeom>
          <a:noFill/>
        </p:spPr>
      </p:pic>
      <p:pic>
        <p:nvPicPr>
          <p:cNvPr id="42" name="Рисунок 41" descr="C:\Users\Мониторинг\Desktop\Downloads\2023-10-26_14-23-12.pn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43636" y="2214554"/>
            <a:ext cx="285752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DSC0271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071670" y="5143512"/>
            <a:ext cx="3000396" cy="1571636"/>
          </a:xfrm>
          <a:prstGeom prst="rect">
            <a:avLst/>
          </a:prstGeom>
          <a:ln>
            <a:solidFill>
              <a:srgbClr val="0FD0FD"/>
            </a:solidFill>
          </a:ln>
        </p:spPr>
      </p:pic>
      <p:pic>
        <p:nvPicPr>
          <p:cNvPr id="46" name="Рисунок 45" descr="IMG-20191121-WA0004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29388" y="5072074"/>
            <a:ext cx="2571768" cy="16430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Desktop\ТД\Фото\IMG_2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4714884"/>
            <a:ext cx="2714644" cy="1964545"/>
          </a:xfrm>
          <a:prstGeom prst="rect">
            <a:avLst/>
          </a:prstGeom>
          <a:noFill/>
        </p:spPr>
      </p:pic>
      <p:pic>
        <p:nvPicPr>
          <p:cNvPr id="10" name="Picture 2" descr="D:\Desktop\ТД\Фото\IMG_3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714884"/>
            <a:ext cx="2862781" cy="2000264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500034" y="214290"/>
            <a:ext cx="7786742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Деятельность в рамках проекта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83525" y="0"/>
            <a:ext cx="1260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Мониторинг\Desktop\Downloads\230-_2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786322"/>
            <a:ext cx="285752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00034" y="2071678"/>
          <a:ext cx="4000528" cy="23164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000528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«Мир без насилия»</a:t>
                      </a:r>
                    </a:p>
                    <a:p>
                      <a:endParaRPr lang="ru-RU" sz="1600" dirty="0">
                        <a:solidFill>
                          <a:schemeClr val="tx2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«Безопасный интернет»</a:t>
                      </a:r>
                    </a:p>
                    <a:p>
                      <a:endParaRPr lang="ru-RU" sz="1600" dirty="0">
                        <a:solidFill>
                          <a:schemeClr val="tx2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 «Мы за здоровый образ жизни»</a:t>
                      </a:r>
                    </a:p>
                    <a:p>
                      <a:endParaRPr lang="ru-RU" sz="1600" dirty="0">
                        <a:solidFill>
                          <a:schemeClr val="tx2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 «Скажи телефону доверия : «ДА!»</a:t>
                      </a:r>
                    </a:p>
                    <a:p>
                      <a:endParaRPr lang="ru-RU" sz="1600" dirty="0">
                        <a:solidFill>
                          <a:schemeClr val="tx2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Скругленный прямоугольник 16"/>
          <p:cNvSpPr/>
          <p:nvPr/>
        </p:nvSpPr>
        <p:spPr>
          <a:xfrm>
            <a:off x="500034" y="1142984"/>
            <a:ext cx="3929090" cy="85725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Проведение полномасштабных акций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72000" y="1142984"/>
            <a:ext cx="4357718" cy="8572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 smtClean="0">
                <a:solidFill>
                  <a:schemeClr val="tx2"/>
                </a:solidFill>
                <a:latin typeface="Georgia" pitchFamily="18" charset="0"/>
              </a:rPr>
              <a:t>Проведение рекламных консультаций в малых группах</a:t>
            </a:r>
          </a:p>
          <a:p>
            <a:pPr lvl="0" algn="ctr"/>
            <a:r>
              <a:rPr lang="ru-RU" sz="1600" b="1" dirty="0" smtClean="0">
                <a:solidFill>
                  <a:schemeClr val="tx2"/>
                </a:solidFill>
                <a:latin typeface="Georgia" pitchFamily="18" charset="0"/>
              </a:rPr>
              <a:t> или индивидуально </a:t>
            </a:r>
            <a:endParaRPr lang="ru-RU" sz="1600" b="1" dirty="0">
              <a:solidFill>
                <a:schemeClr val="tx2"/>
              </a:solidFill>
              <a:latin typeface="Georgia" pitchFamily="18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4643438" y="2071679"/>
          <a:ext cx="4286280" cy="19288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86280"/>
              </a:tblGrid>
              <a:tr h="45720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В школах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Georgia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Во дворах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  <a:tr h="10144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В неформальных подростковых группах, в т.ч. среди подростков с риском социальной </a:t>
                      </a:r>
                      <a:r>
                        <a:rPr lang="ru-RU" sz="1600" b="0" dirty="0" err="1" smtClean="0">
                          <a:solidFill>
                            <a:schemeClr val="tx2"/>
                          </a:solidFill>
                          <a:latin typeface="Georgia" pitchFamily="18" charset="0"/>
                        </a:rPr>
                        <a:t>дезадаптации</a:t>
                      </a:r>
                      <a:endParaRPr lang="ru-RU" sz="1600" b="0" dirty="0">
                        <a:solidFill>
                          <a:schemeClr val="tx2"/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0034" y="214290"/>
            <a:ext cx="7786742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Georgia" pitchFamily="18" charset="0"/>
              </a:rPr>
              <a:t>Ожидаемый социальный эффект внедрения</a:t>
            </a:r>
            <a:endParaRPr lang="ru-RU" dirty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42852"/>
            <a:ext cx="1260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357158" y="857232"/>
          <a:ext cx="8572560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5" descr="D:\Desktop\волонтёры\закл. встреча\фото для релиза\IMG_2723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357158" y="5143512"/>
            <a:ext cx="2071702" cy="1555007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2" name="Picture 6" descr="D:\Desktop\IMG_266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143512"/>
            <a:ext cx="2000242" cy="1500182"/>
          </a:xfrm>
          <a:prstGeom prst="rect">
            <a:avLst/>
          </a:prstGeom>
          <a:noFill/>
          <a:ln w="38100">
            <a:noFill/>
          </a:ln>
        </p:spPr>
      </p:pic>
      <p:pic>
        <p:nvPicPr>
          <p:cNvPr id="13" name="Picture 4" descr="D:\Downloads\0-02-0a-e2d85f03efdcdcdfb895a27a681932242b6e6b059db8a37516f446ed6ae69eea_229c44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43702" y="5143512"/>
            <a:ext cx="2286016" cy="1568835"/>
          </a:xfrm>
          <a:prstGeom prst="rect">
            <a:avLst/>
          </a:prstGeom>
          <a:noFill/>
          <a:ln w="2857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14348" y="1285860"/>
          <a:ext cx="71438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00034" y="214290"/>
            <a:ext cx="7786742" cy="71438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Основные показатели реализации проекта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142852"/>
            <a:ext cx="1260475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450</Words>
  <Application>Microsoft Office PowerPoint</Application>
  <PresentationFormat>Экран (4:3)</PresentationFormat>
  <Paragraphs>81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Саратовская область, г. Саратов   Государственное автономное учреждение  Саратовской области  «Социально –реабилитационный центр для несовершеннолетних «Возвращение»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Мониторинг</cp:lastModifiedBy>
  <cp:revision>312</cp:revision>
  <dcterms:created xsi:type="dcterms:W3CDTF">2013-04-25T05:28:42Z</dcterms:created>
  <dcterms:modified xsi:type="dcterms:W3CDTF">2023-10-27T05:37:24Z</dcterms:modified>
</cp:coreProperties>
</file>