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60" r:id="rId3"/>
    <p:sldId id="282" r:id="rId4"/>
    <p:sldId id="287" r:id="rId5"/>
    <p:sldId id="277" r:id="rId6"/>
    <p:sldId id="288" r:id="rId7"/>
    <p:sldId id="279" r:id="rId8"/>
    <p:sldId id="286" r:id="rId9"/>
    <p:sldId id="289" r:id="rId10"/>
    <p:sldId id="285" r:id="rId11"/>
    <p:sldId id="292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08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8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115FAD"/>
    <a:srgbClr val="ED1C24"/>
    <a:srgbClr val="37C2F2"/>
    <a:srgbClr val="5D317D"/>
    <a:srgbClr val="FBAC18"/>
    <a:srgbClr val="F47920"/>
    <a:srgbClr val="7B3DA8"/>
    <a:srgbClr val="8F368B"/>
    <a:srgbClr val="0391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52"/>
    <p:restoredTop sz="94637"/>
  </p:normalViewPr>
  <p:slideViewPr>
    <p:cSldViewPr snapToGrid="0">
      <p:cViewPr varScale="1">
        <p:scale>
          <a:sx n="90" d="100"/>
          <a:sy n="90" d="100"/>
        </p:scale>
        <p:origin x="420" y="72"/>
      </p:cViewPr>
      <p:guideLst>
        <p:guide pos="408"/>
        <p:guide orient="horz" pos="1620"/>
        <p:guide pos="48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74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1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47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04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3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76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8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2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21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27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86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3D19A-9E6A-4C50-B8CD-B7CE346BFE7B}" type="datetimeFigureOut">
              <a:rPr lang="ru-RU" smtClean="0"/>
              <a:pPr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E4AC-23BD-468A-8215-BF74E0038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18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2892F8C-7B7B-4003-8EA8-E77514AEDDAC}"/>
              </a:ext>
            </a:extLst>
          </p:cNvPr>
          <p:cNvSpPr txBox="1"/>
          <p:nvPr/>
        </p:nvSpPr>
        <p:spPr>
          <a:xfrm>
            <a:off x="6099559" y="451993"/>
            <a:ext cx="1483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11 - 13 октября 2023 г.</a:t>
            </a:r>
          </a:p>
          <a:p>
            <a:r>
              <a:rPr lang="ru-RU" sz="1000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г. Нижний Новгород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95DE0-4731-9D55-8A9B-9CA304CA0BAA}"/>
              </a:ext>
            </a:extLst>
          </p:cNvPr>
          <p:cNvSpPr txBox="1"/>
          <p:nvPr/>
        </p:nvSpPr>
        <p:spPr>
          <a:xfrm>
            <a:off x="591383" y="1780628"/>
            <a:ext cx="689824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</a:rPr>
              <a:t>Наставничество подростков и молодежи, находящейся в трудной жизненной ситуации для преодоления трудностей и решения проблем социальной адаптации, преодоления социальной исключительности молодых людей, имеющих статус лица из числа детей-сирот, детей, оставшихся без попечения родителей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8D676F-4845-6253-FFC1-2A4E6AFAAAA4}"/>
              </a:ext>
            </a:extLst>
          </p:cNvPr>
          <p:cNvSpPr txBox="1"/>
          <p:nvPr/>
        </p:nvSpPr>
        <p:spPr>
          <a:xfrm>
            <a:off x="591383" y="3922262"/>
            <a:ext cx="53585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 err="1">
                <a:solidFill>
                  <a:srgbClr val="5D317D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Маймусова</a:t>
            </a:r>
            <a:r>
              <a:rPr lang="ru-RU" sz="1200" b="1" dirty="0">
                <a:solidFill>
                  <a:srgbClr val="5D317D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 Татьяна Дмитриевна,</a:t>
            </a:r>
          </a:p>
          <a:p>
            <a:r>
              <a:rPr lang="ru-RU" sz="1200" b="1" dirty="0">
                <a:solidFill>
                  <a:srgbClr val="5D317D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заведующая ИМО ГБУ КО «Содействие»,</a:t>
            </a:r>
          </a:p>
          <a:p>
            <a:r>
              <a:rPr lang="ru-RU" sz="1200" b="1" dirty="0">
                <a:solidFill>
                  <a:srgbClr val="5D317D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тьютор программ наставничества АНО «Старт в будущее»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206" y="6133"/>
            <a:ext cx="1467794" cy="51435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75" y="419015"/>
            <a:ext cx="2642152" cy="69530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DCD76F6-561F-4440-9429-15BCBA668705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4494739" y="419015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F95680D-D7DA-4A8B-95AA-444ED3DA23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266" y="355890"/>
            <a:ext cx="737207" cy="77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795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0E6800-6767-4BA9-A5E0-853295438C68}"/>
              </a:ext>
            </a:extLst>
          </p:cNvPr>
          <p:cNvSpPr txBox="1"/>
          <p:nvPr/>
        </p:nvSpPr>
        <p:spPr>
          <a:xfrm>
            <a:off x="1331651" y="263001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667D7-C03F-4272-B0E5-22E96C23447D}"/>
              </a:ext>
            </a:extLst>
          </p:cNvPr>
          <p:cNvSpPr txBox="1"/>
          <p:nvPr/>
        </p:nvSpPr>
        <p:spPr>
          <a:xfrm>
            <a:off x="559878" y="1348883"/>
            <a:ext cx="5750009" cy="37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ЭФФЕКТЫ ОТ РЕАЛИЗАЦИИ ПРОЕКТА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359F8F-5840-414C-B1A5-176831A78C03}"/>
              </a:ext>
            </a:extLst>
          </p:cNvPr>
          <p:cNvSpPr txBox="1"/>
          <p:nvPr/>
        </p:nvSpPr>
        <p:spPr>
          <a:xfrm>
            <a:off x="551329" y="1889312"/>
            <a:ext cx="800745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Привлечение некоммерческих организаций в решении социальных проблем качественно дополняет деятельность государственных структур, которые свою результативность определяют статистическими показателями, не отражающими то, как объем услуг помог решить проблему конкретного человека.  </a:t>
            </a: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Данная практика позволит подросткам и молодежи с низкими стартовыми возможностями получить доступ к услуге сопровождения в синергии с образовательными и социальными услугами.</a:t>
            </a: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Государство предоставит поддержку провайдерам, которые обладают ресурсами</a:t>
            </a: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для оказания помощи молодым людям, без расширения обязанностей и нагрузки специалистов  государственных организаций и преодоления пассивного противодействия.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50EE220-F1EC-429D-8CE2-EF47AA18D6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086BB90-9C10-43FD-9286-9071C44124F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BC5ECB2-85F5-4629-BB91-6FA107C751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04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2892F8C-7B7B-4003-8EA8-E77514AEDDAC}"/>
              </a:ext>
            </a:extLst>
          </p:cNvPr>
          <p:cNvSpPr txBox="1"/>
          <p:nvPr/>
        </p:nvSpPr>
        <p:spPr>
          <a:xfrm>
            <a:off x="2848497" y="2703188"/>
            <a:ext cx="41617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+7 (4842)57-51-44</a:t>
            </a:r>
            <a:endParaRPr lang="ru-RU" sz="1200" dirty="0"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200" dirty="0"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psycholog050@yandex.ru</a:t>
            </a:r>
          </a:p>
          <a:p>
            <a:endParaRPr lang="en-US" sz="1200" dirty="0">
              <a:solidFill>
                <a:srgbClr val="5D317D"/>
              </a:solidFill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200" dirty="0">
              <a:solidFill>
                <a:srgbClr val="5D317D"/>
              </a:solidFill>
              <a:latin typeface="Montserrat Medium" panose="00000600000000000000" pitchFamily="2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95DE0-4731-9D55-8A9B-9CA304CA0BAA}"/>
              </a:ext>
            </a:extLst>
          </p:cNvPr>
          <p:cNvSpPr txBox="1"/>
          <p:nvPr/>
        </p:nvSpPr>
        <p:spPr>
          <a:xfrm>
            <a:off x="559878" y="1269847"/>
            <a:ext cx="6252686" cy="619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32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СПАСИБО ЗА ВНИМАНИЕ!</a:t>
            </a:r>
            <a:endParaRPr lang="ru-RU" sz="32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8D676F-4845-6253-FFC1-2A4E6AFAAAA4}"/>
              </a:ext>
            </a:extLst>
          </p:cNvPr>
          <p:cNvSpPr txBox="1"/>
          <p:nvPr/>
        </p:nvSpPr>
        <p:spPr>
          <a:xfrm>
            <a:off x="2803730" y="2123111"/>
            <a:ext cx="41617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5D317D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Маймусова</a:t>
            </a:r>
            <a:r>
              <a:rPr lang="ru-RU" b="1" dirty="0">
                <a:solidFill>
                  <a:srgbClr val="5D317D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 Татьяна Дмитриевна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206" y="0"/>
            <a:ext cx="1467794" cy="51435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76" y="2145860"/>
            <a:ext cx="1506163" cy="231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F790D16-C92D-46A6-81D7-F3052B6692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260F2E6-45ED-4803-BDB2-DC2A90C24CE4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F7BCDB-C5DF-461D-BD2A-0A68B26D18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7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0E6800-6767-4BA9-A5E0-853295438C68}"/>
              </a:ext>
            </a:extLst>
          </p:cNvPr>
          <p:cNvSpPr txBox="1"/>
          <p:nvPr/>
        </p:nvSpPr>
        <p:spPr>
          <a:xfrm>
            <a:off x="1331651" y="263001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667D7-C03F-4272-B0E5-22E96C23447D}"/>
              </a:ext>
            </a:extLst>
          </p:cNvPr>
          <p:cNvSpPr txBox="1"/>
          <p:nvPr/>
        </p:nvSpPr>
        <p:spPr>
          <a:xfrm>
            <a:off x="540000" y="1328334"/>
            <a:ext cx="3247159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ПРОБЛЕМА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359F8F-5840-414C-B1A5-176831A78C03}"/>
              </a:ext>
            </a:extLst>
          </p:cNvPr>
          <p:cNvSpPr txBox="1"/>
          <p:nvPr/>
        </p:nvSpPr>
        <p:spPr>
          <a:xfrm>
            <a:off x="540000" y="2012148"/>
            <a:ext cx="8182018" cy="1538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Необходима деятельность, позволяющая подросткам проявлять активность и, безопасно для себя и окружающих, самоутверждаться, преодолевать внутриличностные проблемы, выстраивать конструктивные отношения, использовать возможности и помощь социума для развития, с ответственным отношением к качеству взаимодействия с окружением</a:t>
            </a:r>
            <a:r>
              <a:rPr lang="ru-RU" sz="1200" dirty="0">
                <a:solidFill>
                  <a:srgbClr val="4F4F4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ru-RU" sz="1200" dirty="0">
              <a:solidFill>
                <a:srgbClr val="4F4F4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9C7C633-449B-4D74-B3F6-8A0A04BD5BBF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D86391C-E6DF-4943-8B15-A389AD652F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42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3914570" y="1809599"/>
            <a:ext cx="1817204" cy="303144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92673" y="1809599"/>
            <a:ext cx="1817204" cy="303144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667D7-C03F-4272-B0E5-22E96C23447D}"/>
              </a:ext>
            </a:extLst>
          </p:cNvPr>
          <p:cNvSpPr txBox="1"/>
          <p:nvPr/>
        </p:nvSpPr>
        <p:spPr>
          <a:xfrm>
            <a:off x="554789" y="1233496"/>
            <a:ext cx="3247159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О ПРОЕКТЕ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359F8F-5840-414C-B1A5-176831A78C03}"/>
              </a:ext>
            </a:extLst>
          </p:cNvPr>
          <p:cNvSpPr txBox="1"/>
          <p:nvPr/>
        </p:nvSpPr>
        <p:spPr>
          <a:xfrm>
            <a:off x="714020" y="1785738"/>
            <a:ext cx="2457347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ЦЕЛИ ПРОЕКТА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CEBFBC-2B31-3415-0B7A-92E95AF80FAE}"/>
              </a:ext>
            </a:extLst>
          </p:cNvPr>
          <p:cNvSpPr txBox="1"/>
          <p:nvPr/>
        </p:nvSpPr>
        <p:spPr>
          <a:xfrm>
            <a:off x="564729" y="2325893"/>
            <a:ext cx="3237219" cy="1695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0000"/>
              </a:lnSpc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Преодоление проблем общей средовой дезорганизации подростков, с низкими стартовыми возможностями.</a:t>
            </a:r>
          </a:p>
          <a:p>
            <a:pPr marL="171450" indent="-171450">
              <a:lnSpc>
                <a:spcPct val="120000"/>
              </a:lnSpc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lnSpc>
                <a:spcPct val="120000"/>
              </a:lnSpc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Успешная социальная интеграция, благодаря непосредственному или опосредованному влиянию группового  или индивидуального наставника.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39E0B6-EC8E-4D3C-A492-FF48EEBB2EC1}"/>
              </a:ext>
            </a:extLst>
          </p:cNvPr>
          <p:cNvSpPr txBox="1"/>
          <p:nvPr/>
        </p:nvSpPr>
        <p:spPr>
          <a:xfrm>
            <a:off x="4016296" y="1787423"/>
            <a:ext cx="2095932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СУТЬ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28EB41-95AB-7832-045B-7F01D2ECAEF7}"/>
              </a:ext>
            </a:extLst>
          </p:cNvPr>
          <p:cNvSpPr txBox="1"/>
          <p:nvPr/>
        </p:nvSpPr>
        <p:spPr>
          <a:xfrm>
            <a:off x="3833812" y="2310922"/>
            <a:ext cx="49078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1.Создание для подростков, нуждающихся в помощи, поддерживающей среды из числа людей, имеющих опыт социальной успешности.</a:t>
            </a:r>
          </a:p>
          <a:p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2. Совершенствование модели группового наставничества через занятия в мастерских, творческие встречи, мастер- классы, игры активного взаимодействия, походы, для формирования доверительных отношений и сети социальных контактов, развитие социальных навыков в процессе общения и совместной деятельности, стажировки на рабочих местах, обеспечивающих условия для осознанного выбора профессии, или трудовой активности.</a:t>
            </a:r>
          </a:p>
          <a:p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3. Оценка жизненной ситуации и перспективы, осознанный выбор индивидуального наставника, для решения актуальной проблемы.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F19F631-FDAD-4925-B244-0DBD8B4E80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FF894F39-7A86-4E8C-97D0-900CD130111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09627812-0353-4C2C-BADE-1ABF99B11A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04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0E6800-6767-4BA9-A5E0-853295438C68}"/>
              </a:ext>
            </a:extLst>
          </p:cNvPr>
          <p:cNvSpPr txBox="1"/>
          <p:nvPr/>
        </p:nvSpPr>
        <p:spPr>
          <a:xfrm>
            <a:off x="1331651" y="263001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667D7-C03F-4272-B0E5-22E96C23447D}"/>
              </a:ext>
            </a:extLst>
          </p:cNvPr>
          <p:cNvSpPr txBox="1"/>
          <p:nvPr/>
        </p:nvSpPr>
        <p:spPr>
          <a:xfrm>
            <a:off x="559878" y="1382993"/>
            <a:ext cx="6137526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АНАЛИЗ РЫНКА, ЦЕЛЕВЫЕ СЕГМЕНТЫ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8CF212-BB8A-BCC3-5504-06DB0DB2730D}"/>
              </a:ext>
            </a:extLst>
          </p:cNvPr>
          <p:cNvSpPr txBox="1"/>
          <p:nvPr/>
        </p:nvSpPr>
        <p:spPr>
          <a:xfrm>
            <a:off x="507761" y="1963179"/>
            <a:ext cx="8133319" cy="2284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0000"/>
              </a:lnSpc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solidFill>
                  <a:srgbClr val="4F4F4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Нарушение горизонтальной коммуникации между НКО и Центрами содействия семейному воспитанию может является следствием закрытости уникального опыта НКО, что не формирует потребности получать знания и снижает доверие к коллегам.</a:t>
            </a:r>
          </a:p>
          <a:p>
            <a:pPr marL="171450" indent="-171450">
              <a:lnSpc>
                <a:spcPct val="120000"/>
              </a:lnSpc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Если не хватает каналов коммуникации, поддержанных властью, то работа на «теплых связях» не позволяет выстраивать равноправные отношения, минимизировать недостаток кадровых ресурсов специалистов,  запускает деструктивную конкуренцию. </a:t>
            </a:r>
          </a:p>
          <a:p>
            <a:pPr marL="171450" indent="-171450">
              <a:lnSpc>
                <a:spcPct val="120000"/>
              </a:lnSpc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Деструктивная конкуренция между НКО и государственными организациями, оказывающим услуги одним и тем же группам </a:t>
            </a:r>
            <a:r>
              <a:rPr lang="ru-RU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благополучателей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в ситуации дефицита ресурсов и отсутствии поддержки органов власти, не позволяет договориться о разделении ответственности и выстраивании конструктивного сотрудничества.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B9C796A-B64C-4703-A639-F391C0D0C4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4BA62EB-AEE6-4CAD-B846-440179039FD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2EE4C18-E99E-4268-A934-D95412DC3D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875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638735" y="1775011"/>
            <a:ext cx="2189320" cy="306271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778939" y="1778138"/>
            <a:ext cx="1941715" cy="303144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2. Этап внедрения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563550" y="1778138"/>
            <a:ext cx="1941715" cy="303144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667D7-C03F-4272-B0E5-22E96C23447D}"/>
              </a:ext>
            </a:extLst>
          </p:cNvPr>
          <p:cNvSpPr txBox="1"/>
          <p:nvPr/>
        </p:nvSpPr>
        <p:spPr>
          <a:xfrm>
            <a:off x="544970" y="1200740"/>
            <a:ext cx="4332789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ПЛАН РЕАЛИЗАЦИИ ПРОЕКТА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E0009B-483C-34D1-BE78-676798BC4852}"/>
              </a:ext>
            </a:extLst>
          </p:cNvPr>
          <p:cNvSpPr txBox="1"/>
          <p:nvPr/>
        </p:nvSpPr>
        <p:spPr>
          <a:xfrm>
            <a:off x="1465252" y="2977515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77CB79-E5E3-028F-CB62-E660F5D50B76}"/>
              </a:ext>
            </a:extLst>
          </p:cNvPr>
          <p:cNvSpPr txBox="1"/>
          <p:nvPr/>
        </p:nvSpPr>
        <p:spPr>
          <a:xfrm>
            <a:off x="625289" y="1768288"/>
            <a:ext cx="2212040" cy="309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1. Подготовительный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9C109-D6C2-DC37-AB3B-40BF421ED2F5}"/>
              </a:ext>
            </a:extLst>
          </p:cNvPr>
          <p:cNvSpPr txBox="1"/>
          <p:nvPr/>
        </p:nvSpPr>
        <p:spPr>
          <a:xfrm>
            <a:off x="6596770" y="1772316"/>
            <a:ext cx="2160000" cy="309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2" charset="-52"/>
                <a:ea typeface="Verdana" panose="020B0604030504040204" pitchFamily="34" charset="0"/>
                <a:cs typeface="Verdana" panose="020B0604030504040204" pitchFamily="34" charset="0"/>
              </a:rPr>
              <a:t>3. Аналитический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CEBFBC-2B31-3415-0B7A-92E95AF80FAE}"/>
              </a:ext>
            </a:extLst>
          </p:cNvPr>
          <p:cNvSpPr txBox="1"/>
          <p:nvPr/>
        </p:nvSpPr>
        <p:spPr>
          <a:xfrm>
            <a:off x="2926081" y="2205430"/>
            <a:ext cx="348336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Разработка и информирование потенциальных участников о проектах. 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Работа с потенциальными участниками, в том числе и с добровольцами, в режиме мастер-классов, игр активного взаимодействия, творческих встреч.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Заключение договоров.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Торжественный запуск проекта, освещение мероприятия в СМИ.  Реализация проектных мероприятий. 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Подготовка и проведение итогового мероприятия с приглашением представителей профильных министерств, СМИ, потенциальных партнеров, участников будущих проектов.</a:t>
            </a:r>
          </a:p>
          <a:p>
            <a:pPr marL="171450" indent="-171450" algn="just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solidFill>
                <a:srgbClr val="4F4F4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solidFill>
                <a:srgbClr val="4F4F4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CEBFBC-2B31-3415-0B7A-92E95AF80FAE}"/>
              </a:ext>
            </a:extLst>
          </p:cNvPr>
          <p:cNvSpPr txBox="1"/>
          <p:nvPr/>
        </p:nvSpPr>
        <p:spPr>
          <a:xfrm>
            <a:off x="6468259" y="2217058"/>
            <a:ext cx="223148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Обобщение  полученного опыта и удовлетворенности от достижения поставленных целей. Анализ обратной связи от наставников и социальных эффектов от данной практики.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C66D65-21EB-A711-88FC-24FD40F610B9}"/>
              </a:ext>
            </a:extLst>
          </p:cNvPr>
          <p:cNvSpPr txBox="1"/>
          <p:nvPr/>
        </p:nvSpPr>
        <p:spPr>
          <a:xfrm>
            <a:off x="544970" y="2217058"/>
            <a:ext cx="223148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Изучение потребностей молодежи, нуждающейся в помощи и поддержке.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Изучение затруднений специалистов, работающих с данной категорией.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Сложности замещающих родителей на этапе взросления и выхода в самостоятельную жизнь их воспитанников.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0FF9C53-AD5A-4457-98CC-39E2A77A52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6232128D-85AF-442E-B018-A5CB6C67A67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1040D4C0-36E3-4663-A625-48F370C91A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4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0E6800-6767-4BA9-A5E0-853295438C68}"/>
              </a:ext>
            </a:extLst>
          </p:cNvPr>
          <p:cNvSpPr txBox="1"/>
          <p:nvPr/>
        </p:nvSpPr>
        <p:spPr>
          <a:xfrm>
            <a:off x="1331651" y="3146845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667D7-C03F-4272-B0E5-22E96C23447D}"/>
              </a:ext>
            </a:extLst>
          </p:cNvPr>
          <p:cNvSpPr txBox="1"/>
          <p:nvPr/>
        </p:nvSpPr>
        <p:spPr>
          <a:xfrm>
            <a:off x="524670" y="1285327"/>
            <a:ext cx="4475753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1800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КЛЮЧЕВЫЕ РЕЗУЛЬТАТЫ ПРОЕКТА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F58209-5A4F-1AE0-1245-C6C59C769F43}"/>
              </a:ext>
            </a:extLst>
          </p:cNvPr>
          <p:cNvSpPr txBox="1"/>
          <p:nvPr/>
        </p:nvSpPr>
        <p:spPr>
          <a:xfrm>
            <a:off x="524670" y="1776864"/>
            <a:ext cx="39635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15FAD"/>
              </a:buClr>
              <a:buSzPct val="200000"/>
            </a:pPr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</a:rPr>
              <a:t>Качественные результаты:</a:t>
            </a:r>
          </a:p>
          <a:p>
            <a:pPr>
              <a:buClr>
                <a:srgbClr val="115FAD"/>
              </a:buClr>
              <a:buSzPct val="200000"/>
            </a:pPr>
            <a:endParaRPr lang="ru-RU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Уровень удовлетворенности наставляемых от участия в программе наставничества (отношение количества наставляемых, удовлетворенных участием в программе наставничества, к общему количеству наставляемых, принявших участие в программе) – 100%;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Уровень удовлетворенности наставников участием в программе наставничества(отношение количества наставников, удовлетворенных участием в программе наставничества, к общему количеству наставников, принявших участие в программе) - 93%.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B485E3-5D99-1950-6262-8F993BB32BEF}"/>
              </a:ext>
            </a:extLst>
          </p:cNvPr>
          <p:cNvSpPr txBox="1"/>
          <p:nvPr/>
        </p:nvSpPr>
        <p:spPr>
          <a:xfrm>
            <a:off x="4772768" y="477069"/>
            <a:ext cx="420580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115FAD"/>
              </a:buClr>
              <a:buSzPct val="200000"/>
            </a:pPr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Количественные показатели:</a:t>
            </a:r>
          </a:p>
          <a:p>
            <a:pPr algn="just">
              <a:buClr>
                <a:srgbClr val="115FAD"/>
              </a:buClr>
              <a:buSzPct val="200000"/>
            </a:pPr>
            <a:endParaRPr lang="ru-RU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Получили информацию о практике – 277 человек;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Количество подростков/молодых людей – 60 участников программ группового наставничества; из них 24 человека-подростки, стоявшие на учете в КДН и ЗП за совершение правонарушений;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Количество подростков/молодых людей, участников программ индивидуального наставничества - 87 человек; из них 29 человек –подростки, стоявшие  на учете в КДН и ЗП, за совершение правонарушений;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Доля выпускников Центров содействия семейному воспитанию, вошедших в программы в роли наставляемых (отношение количества выпускников социальных Центров, содействия семейному воспитанию, вошедших в проект, к общему количеству выпускников данных центров) – 102 человека;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Количество наставников, вовлеченных в проект –72 человека;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Количество добровольцев, участвующих в мероприятиях проекта - 28 человек;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Количество реализованных программ/циклов программ группового наставничества – 4.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solidFill>
                <a:srgbClr val="4F4F4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 algn="just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solidFill>
                <a:srgbClr val="4F4F4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8B9CF89-6180-459E-AD18-7791C295CC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546" y="444895"/>
            <a:ext cx="1972957" cy="519199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6170062-914E-42D0-96E7-A4247EB6FDA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424270" y="4159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6CE76CF5-E38C-4FCC-8B9E-13444CC329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245" y="385830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51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206" y="0"/>
            <a:ext cx="1467794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0E6800-6767-4BA9-A5E0-853295438C68}"/>
              </a:ext>
            </a:extLst>
          </p:cNvPr>
          <p:cNvSpPr txBox="1"/>
          <p:nvPr/>
        </p:nvSpPr>
        <p:spPr>
          <a:xfrm>
            <a:off x="1331651" y="263001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667D7-C03F-4272-B0E5-22E96C23447D}"/>
              </a:ext>
            </a:extLst>
          </p:cNvPr>
          <p:cNvSpPr txBox="1"/>
          <p:nvPr/>
        </p:nvSpPr>
        <p:spPr>
          <a:xfrm>
            <a:off x="523081" y="1127688"/>
            <a:ext cx="5045821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b="1" dirty="0">
                <a:solidFill>
                  <a:srgbClr val="5D317D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Проекты, получившие признание</a:t>
            </a:r>
            <a:endParaRPr lang="ru-RU" sz="1800" dirty="0">
              <a:solidFill>
                <a:srgbClr val="5D317D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359F8F-5840-414C-B1A5-176831A78C03}"/>
              </a:ext>
            </a:extLst>
          </p:cNvPr>
          <p:cNvSpPr txBox="1"/>
          <p:nvPr/>
        </p:nvSpPr>
        <p:spPr>
          <a:xfrm>
            <a:off x="577650" y="1576392"/>
            <a:ext cx="3920929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285"/>
              </a:spcAft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«Наставники: не рядом, а вместе» (совместно с АСИ)- проект индивидуального наставничества, в качестве наставников выступили представители органов власти Калужской области (2018-2019г)</a:t>
            </a:r>
          </a:p>
          <a:p>
            <a:pPr lvl="0">
              <a:spcBef>
                <a:spcPts val="600"/>
              </a:spcBef>
              <a:spcAft>
                <a:spcPts val="285"/>
              </a:spcAft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 «Искатели приключений» (методическая поддержка НКО «Мое будущее») – проект группового наставничества. </a:t>
            </a:r>
          </a:p>
          <a:p>
            <a:pPr lvl="0">
              <a:spcBef>
                <a:spcPts val="600"/>
              </a:spcBef>
              <a:spcAft>
                <a:spcPts val="285"/>
              </a:spcAft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Сопровождаемое трудоустройство молодых людей с низкими стартовыми возможностями (при методической поддержке БФ Рауль - с 2021г.) - проект индивидуального наставничества.</a:t>
            </a:r>
          </a:p>
          <a:p>
            <a:pPr>
              <a:spcBef>
                <a:spcPts val="600"/>
              </a:spcBef>
              <a:spcAft>
                <a:spcPts val="285"/>
              </a:spcAft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Проект группового наставничества «Путь к себе» (российская программа наставничества, автор Анна </a:t>
            </a:r>
            <a:r>
              <a:rPr lang="ru-RU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Елясова</a:t>
            </a: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), при участии Калужских предпринимателей  сообщества «Нежный бизнес».</a:t>
            </a:r>
          </a:p>
        </p:txBody>
      </p:sp>
      <p:pic>
        <p:nvPicPr>
          <p:cNvPr id="9" name="Picture 2" descr="https://asi.ru/upload/medialibrary/a96/n3q_b_lcmx8.jpg">
            <a:extLst>
              <a:ext uri="{FF2B5EF4-FFF2-40B4-BE49-F238E27FC236}">
                <a16:creationId xmlns:a16="http://schemas.microsoft.com/office/drawing/2014/main" id="{BACF06B7-EDB8-4A0A-B5D4-ACBBF95EB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506" y="1087172"/>
            <a:ext cx="2502417" cy="187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sun9-44.userapi.com/impg/q6J0ROr803RnhV4wswKWrQ_ADR0BZTOezvuDBg/saY48b-GLj4.jpg?size=1280x818&amp;quality=95&amp;sign=bde08e3207e8287a032380f2805d223c&amp;type=album">
            <a:extLst>
              <a:ext uri="{FF2B5EF4-FFF2-40B4-BE49-F238E27FC236}">
                <a16:creationId xmlns:a16="http://schemas.microsoft.com/office/drawing/2014/main" id="{04D67632-92AB-4EED-8C9B-71EE294E1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047" y="3069933"/>
            <a:ext cx="2546692" cy="162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4A56963-2252-4050-96F8-912AFC0ACA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5D55779-5045-4011-BAB6-06CAB39A396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1CC6EE8-3BA7-47ED-B0C6-AB62B97F52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072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7EF079-0A74-4ED2-E3FE-04C555BDCD46}"/>
              </a:ext>
            </a:extLst>
          </p:cNvPr>
          <p:cNvSpPr txBox="1"/>
          <p:nvPr/>
        </p:nvSpPr>
        <p:spPr>
          <a:xfrm>
            <a:off x="4926363" y="3021212"/>
            <a:ext cx="400736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115FAD"/>
              </a:buClr>
              <a:buSzPct val="200000"/>
            </a:pPr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</a:rPr>
              <a:t>Методические ресурсы:</a:t>
            </a:r>
          </a:p>
          <a:p>
            <a:pPr>
              <a:buClr>
                <a:srgbClr val="115FAD"/>
              </a:buClr>
              <a:buSzPct val="200000"/>
            </a:pPr>
            <a:endParaRPr lang="ru-RU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Руководство наставника.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Технология жизненного цикла трудоустройства воспитанников и выпускников детских домов и коррекционных школ и молодых людей с инвалидностью.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Методические документы по организации проекта корпоративного волонтерства.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EEC9FF-3411-AFCA-2ED3-DDF85ADF57F9}"/>
              </a:ext>
            </a:extLst>
          </p:cNvPr>
          <p:cNvSpPr txBox="1"/>
          <p:nvPr/>
        </p:nvSpPr>
        <p:spPr>
          <a:xfrm>
            <a:off x="4917219" y="964095"/>
            <a:ext cx="4016509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115FAD"/>
              </a:buClr>
              <a:buSzPct val="200000"/>
            </a:pPr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</a:rPr>
              <a:t>Материальные ресурсы:</a:t>
            </a:r>
          </a:p>
          <a:p>
            <a:pPr>
              <a:buClr>
                <a:srgbClr val="115FAD"/>
              </a:buClr>
              <a:buSzPct val="200000"/>
            </a:pPr>
            <a:endParaRPr lang="ru-RU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Наличие оборудованных помещений для индивидуальных встреч и групповой работы,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Компьютерная техника, мультимедийное оборудование, спортивный туристический инвентарь для полевых лагерей и многодневных походов, байдарки.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Оборудованы пространства для мастер-классов по кулинарии, прикладному творчеству, швейная мастерская, АРТКЕРАМА ПРОСТРАНСТВО.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A42CD8-A55D-16E1-3F27-666B6BBCA89C}"/>
              </a:ext>
            </a:extLst>
          </p:cNvPr>
          <p:cNvSpPr txBox="1"/>
          <p:nvPr/>
        </p:nvSpPr>
        <p:spPr>
          <a:xfrm>
            <a:off x="561684" y="1608380"/>
            <a:ext cx="4016509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115FAD"/>
              </a:buClr>
              <a:buSzPct val="200000"/>
            </a:pPr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</a:rPr>
              <a:t>Организационные и управленческие ресурсы:</a:t>
            </a:r>
          </a:p>
          <a:p>
            <a:pPr algn="just">
              <a:buClr>
                <a:srgbClr val="115FAD"/>
              </a:buClr>
              <a:buSzPct val="200000"/>
            </a:pPr>
            <a:endParaRPr lang="ru-RU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На уровне руководящих органов власти создан Совет по вопросам попечительства в социальной сфере.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Управление процессом применения практики осуществляется АНО «ЦСПП «Старт в будущее», который является ресурсным опорным центром, владеет практикой, может выступать ив качестве организатора, и в качестве исполнителя, имеет Пул постоянных добровольцев, способных выступить в роли наставника, и успешный опыт взаимодействия с корпоративными волонтерами.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ГБУ КО «Содействие», имеет, штат психологов, способных участвовать подготовке специалистов,  экспертизе трудных случаев, методической поддержке и </a:t>
            </a:r>
            <a:r>
              <a:rPr lang="ru-RU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тьюторстве</a:t>
            </a: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7F84876-748B-4414-87C7-BC2F9FF9DE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E883A18-7DEC-49DF-97EC-5CE0EE091C9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783AFBC-0D63-4D8E-ACCD-6A0A82E3B3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769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701611" y="1301138"/>
            <a:ext cx="1941715" cy="361532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59490" y="1301138"/>
            <a:ext cx="2597727" cy="361532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E0009B-483C-34D1-BE78-676798BC4852}"/>
              </a:ext>
            </a:extLst>
          </p:cNvPr>
          <p:cNvSpPr txBox="1"/>
          <p:nvPr/>
        </p:nvSpPr>
        <p:spPr>
          <a:xfrm>
            <a:off x="1465253" y="2596948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013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77CB79-E5E3-028F-CB62-E660F5D50B76}"/>
              </a:ext>
            </a:extLst>
          </p:cNvPr>
          <p:cNvSpPr txBox="1"/>
          <p:nvPr/>
        </p:nvSpPr>
        <p:spPr>
          <a:xfrm>
            <a:off x="1202446" y="1306804"/>
            <a:ext cx="2231481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b="1" dirty="0">
                <a:solidFill>
                  <a:schemeClr val="bg1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РИСКИ</a:t>
            </a:r>
            <a:endParaRPr lang="ru-RU" sz="1400" b="1" dirty="0">
              <a:solidFill>
                <a:schemeClr val="bg1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E85C8B-99B0-4F0C-1DF5-48436E7011F1}"/>
              </a:ext>
            </a:extLst>
          </p:cNvPr>
          <p:cNvSpPr txBox="1"/>
          <p:nvPr/>
        </p:nvSpPr>
        <p:spPr>
          <a:xfrm>
            <a:off x="4721878" y="1307507"/>
            <a:ext cx="3729655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b="1" dirty="0">
                <a:solidFill>
                  <a:schemeClr val="bg1"/>
                </a:solidFill>
                <a:latin typeface="Actay Wide Bd" pitchFamily="50" charset="-52"/>
                <a:ea typeface="Verdana" panose="020B0604030504040204" pitchFamily="34" charset="0"/>
                <a:cs typeface="Verdana" panose="020B0604030504040204" pitchFamily="34" charset="0"/>
              </a:rPr>
              <a:t>ОГРАНИЧЕНИЯ</a:t>
            </a:r>
            <a:endParaRPr lang="ru-RU" sz="1400" b="1" dirty="0">
              <a:solidFill>
                <a:schemeClr val="bg1"/>
              </a:solidFill>
              <a:latin typeface="Actay Wide Bd" pitchFamily="50" charset="-52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CEBFBC-2B31-3415-0B7A-92E95AF80FAE}"/>
              </a:ext>
            </a:extLst>
          </p:cNvPr>
          <p:cNvSpPr txBox="1"/>
          <p:nvPr/>
        </p:nvSpPr>
        <p:spPr>
          <a:xfrm>
            <a:off x="557784" y="1900337"/>
            <a:ext cx="3034194" cy="2821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Смещение цели деятельности наставника с поддержки сопровождаемого на деятельность самого наставника.</a:t>
            </a: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Среда на процесс изменений может оказывать как негативное, так и позитивное влияние. Благодаря наставнику подростки могут включиться в процесс развития, но это не гарантирует,  что они будут демонстрировать образцовое поведение в том окружении, где проживают, если ситуация не меняется.</a:t>
            </a:r>
          </a:p>
          <a:p>
            <a:pPr marL="171450" indent="-171450" algn="just">
              <a:lnSpc>
                <a:spcPct val="120000"/>
              </a:lnSpc>
              <a:buClr>
                <a:srgbClr val="115FAD"/>
              </a:buClr>
              <a:buSzPct val="200000"/>
              <a:buFont typeface="Verdana" panose="020B0604030504040204" pitchFamily="34" charset="0"/>
              <a:buChar char="·"/>
            </a:pPr>
            <a:endParaRPr lang="ru-RU" sz="11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4970720"/>
            <a:ext cx="7667626" cy="172779"/>
          </a:xfrm>
          <a:prstGeom prst="rect">
            <a:avLst/>
          </a:prstGeom>
          <a:solidFill>
            <a:srgbClr val="115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667626" y="4970720"/>
            <a:ext cx="1476374" cy="17277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149762" y="1854617"/>
            <a:ext cx="450046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Для работы с особыми категориями детей необходима специальная подготовка наставника. Целенаправленный поиск наставника по заданным требованиям может не дать требуемый результат. Поэтому отбор наставников возможен только в процессе деятельности, проходящей в зрелой </a:t>
            </a:r>
            <a:r>
              <a:rPr lang="ru-RU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социокультурной</a:t>
            </a: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 среде, в которой есть атмосфера сотрудничества. </a:t>
            </a:r>
          </a:p>
          <a:p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И подростков и наставников надо «доращивать» до участия в индивидуальных программах наставничества, например через групповую деятельность в проектах </a:t>
            </a:r>
            <a:r>
              <a:rPr lang="ru-RU" sz="1100" dirty="0" err="1">
                <a:latin typeface="Verdana" panose="020B0604030504040204" pitchFamily="34" charset="0"/>
                <a:ea typeface="Verdana" panose="020B0604030504040204" pitchFamily="34" charset="0"/>
              </a:rPr>
              <a:t>Флэш-наставничества</a:t>
            </a: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 .</a:t>
            </a:r>
          </a:p>
          <a:p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</a:rPr>
              <a:t>Важен многоуровневый подход к организации сети профессионалов и построению отношений, который помогает участникам быстро определить людей с общими целями и взаимными интересами, то есть важно объединять усилия государственных организаций для детей, НКО , при поддержке инициатив органами власти.</a:t>
            </a:r>
            <a:endParaRPr lang="ru-RU" sz="1100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2FCC616-E842-41C8-95A6-83896296A3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15" y="444896"/>
            <a:ext cx="1972957" cy="519199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2B72D666-A127-4BAF-B4E4-0C2F4371C823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t="31405" r="44696" b="30578"/>
          <a:stretch/>
        </p:blipFill>
        <p:spPr bwMode="auto">
          <a:xfrm>
            <a:off x="589971" y="444896"/>
            <a:ext cx="1483360" cy="617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A2D4D080-B3CE-49BE-89D0-946FD490FD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526" y="395886"/>
            <a:ext cx="602607" cy="63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1491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1798</TotalTime>
  <Words>1186</Words>
  <Application>Microsoft Office PowerPoint</Application>
  <PresentationFormat>Экран (16:9)</PresentationFormat>
  <Paragraphs>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Actay Wide Bd</vt:lpstr>
      <vt:lpstr>Arial</vt:lpstr>
      <vt:lpstr>Calibri</vt:lpstr>
      <vt:lpstr>Calibri Light</vt:lpstr>
      <vt:lpstr>Montserrat Medium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Petr Maymusov</cp:lastModifiedBy>
  <cp:revision>168</cp:revision>
  <dcterms:created xsi:type="dcterms:W3CDTF">2022-08-21T12:36:01Z</dcterms:created>
  <dcterms:modified xsi:type="dcterms:W3CDTF">2023-09-20T09:07:34Z</dcterms:modified>
</cp:coreProperties>
</file>