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olors6.xml" ContentType="application/vnd.ms-office.chartcolor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7.xml" ContentType="application/vnd.ms-office.chartstyle+xml"/>
  <Override PartName="/ppt/charts/style8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026" userDrawn="1">
          <p15:clr>
            <a:srgbClr val="A4A3A4"/>
          </p15:clr>
        </p15:guide>
        <p15:guide id="4" pos="565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-630" y="-96"/>
      </p:cViewPr>
      <p:guideLst>
        <p:guide orient="horz" pos="2160"/>
        <p:guide pos="3840"/>
        <p:guide pos="2026"/>
        <p:guide pos="56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Девушки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delete val="1"/>
          </c:dLbls>
          <c:cat>
            <c:strRef>
              <c:f>Лист1!$A$2</c:f>
              <c:strCache>
                <c:ptCount val="1"/>
                <c:pt idx="0">
                  <c:v>Вовлечённые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D69-4193-86D4-E624C979107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Юноши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elete val="1"/>
          </c:dLbls>
          <c:cat>
            <c:strRef>
              <c:f>Лист1!$A$2</c:f>
              <c:strCache>
                <c:ptCount val="1"/>
                <c:pt idx="0">
                  <c:v>Вовлечённые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D69-4193-86D4-E624C9791071}"/>
            </c:ext>
          </c:extLst>
        </c:ser>
        <c:dLbls>
          <c:showVal val="1"/>
        </c:dLbls>
        <c:overlap val="100"/>
        <c:axId val="49670784"/>
        <c:axId val="89997696"/>
      </c:barChart>
      <c:catAx>
        <c:axId val="49670784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89997696"/>
        <c:crosses val="autoZero"/>
        <c:auto val="1"/>
        <c:lblAlgn val="ctr"/>
        <c:lblOffset val="100"/>
      </c:catAx>
      <c:valAx>
        <c:axId val="89997696"/>
        <c:scaling>
          <c:orientation val="minMax"/>
        </c:scaling>
        <c:delete val="1"/>
        <c:axPos val="b"/>
        <c:numFmt formatCode="0%" sourceLinked="1"/>
        <c:majorTickMark val="none"/>
        <c:tickLblPos val="nextTo"/>
        <c:crossAx val="49670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accent2"/>
                </a:solidFill>
              </a:rPr>
              <a:t>Возраст </a:t>
            </a:r>
            <a:r>
              <a:rPr lang="ru-RU" sz="2000" b="1" dirty="0" err="1">
                <a:solidFill>
                  <a:schemeClr val="accent2"/>
                </a:solidFill>
              </a:rPr>
              <a:t>благополучателей</a:t>
            </a:r>
            <a:endParaRPr lang="ru-RU" sz="2000" b="1" dirty="0">
              <a:solidFill>
                <a:schemeClr val="accent2"/>
              </a:solidFill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24 года и старше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2.2044638483550254E-3"/>
                  <c:y val="-3.166575589525367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31656E3-364C-4464-95FE-407096511C02}" type="VALUE">
                      <a:rPr lang="en-US" sz="1800" smtClean="0">
                        <a:solidFill>
                          <a:schemeClr val="accent4"/>
                        </a:solidFill>
                      </a:rPr>
                      <a:pPr>
                        <a:defRPr sz="1800" b="1" i="0" u="none" strike="noStrike" kern="1200" baseline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r>
                      <a:rPr lang="en-US" sz="1800">
                        <a:solidFill>
                          <a:schemeClr val="accent4"/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D2B5-4B94-BEEC-8F8EAB043F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accent4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Возраст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2B5-4B94-BEEC-8F8EAB043F1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18-23 года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47%</a:t>
                    </a:r>
                  </a:p>
                </c:rich>
              </c:tx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D2B5-4B94-BEEC-8F8EAB043F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Возраст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2B5-4B94-BEEC-8F8EAB043F1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16-17 лет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fld id="{DBAE8E40-0C24-47FD-90C2-0505734579F3}" type="VALUE">
                      <a:rPr lang="en-US" smtClean="0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D2B5-4B94-BEEC-8F8EAB043F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Возраст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2B5-4B94-BEEC-8F8EAB043F1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14-15 лет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36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8258D5B-4329-456C-8914-F2550945823E}" type="VALUE">
                      <a:rPr lang="en-US" sz="3600" smtClean="0"/>
                      <a:pPr>
                        <a:defRPr sz="360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r>
                      <a:rPr lang="en-US" sz="360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D2B5-4B94-BEEC-8F8EAB043F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Возраст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2B5-4B94-BEEC-8F8EAB043F1C}"/>
            </c:ext>
          </c:extLst>
        </c:ser>
        <c:dLbls>
          <c:showVal val="1"/>
        </c:dLbls>
        <c:overlap val="100"/>
        <c:axId val="142145792"/>
        <c:axId val="49631232"/>
      </c:barChart>
      <c:catAx>
        <c:axId val="142145792"/>
        <c:scaling>
          <c:orientation val="minMax"/>
        </c:scaling>
        <c:delete val="1"/>
        <c:axPos val="b"/>
        <c:numFmt formatCode="General" sourceLinked="1"/>
        <c:majorTickMark val="none"/>
        <c:tickLblPos val="nextTo"/>
        <c:crossAx val="49631232"/>
        <c:crosses val="autoZero"/>
        <c:auto val="1"/>
        <c:lblAlgn val="ctr"/>
        <c:lblOffset val="100"/>
      </c:catAx>
      <c:valAx>
        <c:axId val="49631232"/>
        <c:scaling>
          <c:orientation val="minMax"/>
        </c:scaling>
        <c:delete val="1"/>
        <c:axPos val="l"/>
        <c:numFmt formatCode="0%" sourceLinked="1"/>
        <c:tickLblPos val="nextTo"/>
        <c:crossAx val="14214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Девушки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delete val="1"/>
          </c:dLbls>
          <c:cat>
            <c:strRef>
              <c:f>Лист1!$A$2</c:f>
              <c:strCache>
                <c:ptCount val="1"/>
                <c:pt idx="0">
                  <c:v>Вовлечённые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D69-4193-86D4-E624C979107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Юноши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elete val="1"/>
          </c:dLbls>
          <c:cat>
            <c:strRef>
              <c:f>Лист1!$A$2</c:f>
              <c:strCache>
                <c:ptCount val="1"/>
                <c:pt idx="0">
                  <c:v>Вовлечённые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D69-4193-86D4-E624C9791071}"/>
            </c:ext>
          </c:extLst>
        </c:ser>
        <c:dLbls>
          <c:showVal val="1"/>
        </c:dLbls>
        <c:overlap val="100"/>
        <c:axId val="51188480"/>
        <c:axId val="51190016"/>
      </c:barChart>
      <c:catAx>
        <c:axId val="51188480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51190016"/>
        <c:crosses val="autoZero"/>
        <c:auto val="1"/>
        <c:lblAlgn val="ctr"/>
        <c:lblOffset val="100"/>
      </c:catAx>
      <c:valAx>
        <c:axId val="51190016"/>
        <c:scaling>
          <c:orientation val="minMax"/>
        </c:scaling>
        <c:delete val="1"/>
        <c:axPos val="b"/>
        <c:numFmt formatCode="0%" sourceLinked="1"/>
        <c:majorTickMark val="none"/>
        <c:tickLblPos val="nextTo"/>
        <c:crossAx val="51188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accent2"/>
                </a:solidFill>
              </a:rPr>
              <a:t>Возраст </a:t>
            </a:r>
            <a:r>
              <a:rPr lang="ru-RU" sz="2000" b="1" dirty="0" err="1">
                <a:solidFill>
                  <a:schemeClr val="accent2"/>
                </a:solidFill>
              </a:rPr>
              <a:t>благополучателей</a:t>
            </a:r>
            <a:endParaRPr lang="ru-RU" sz="2000" b="1" dirty="0">
              <a:solidFill>
                <a:schemeClr val="accent2"/>
              </a:solidFill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24 года и старше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2.2044638483550254E-3"/>
                  <c:y val="-3.166575589525367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31656E3-364C-4464-95FE-407096511C02}" type="VALUE">
                      <a:rPr lang="en-US" sz="1800" smtClean="0">
                        <a:solidFill>
                          <a:schemeClr val="accent4"/>
                        </a:solidFill>
                      </a:rPr>
                      <a:pPr>
                        <a:defRPr sz="1800" b="1" i="0" u="none" strike="noStrike" kern="1200" baseline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r>
                      <a:rPr lang="en-US" sz="1800">
                        <a:solidFill>
                          <a:schemeClr val="accent4"/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D2B5-4B94-BEEC-8F8EAB043F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accent4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Возраст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2B5-4B94-BEEC-8F8EAB043F1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18-23 года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45%</a:t>
                    </a:r>
                  </a:p>
                </c:rich>
              </c:tx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D2B5-4B94-BEEC-8F8EAB043F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Возраст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2B5-4B94-BEEC-8F8EAB043F1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16-17 лет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33%</a:t>
                    </a:r>
                  </a:p>
                </c:rich>
              </c:tx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D2B5-4B94-BEEC-8F8EAB043F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Возраст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2B5-4B94-BEEC-8F8EAB043F1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14-15 лет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36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3600" dirty="0"/>
                      <a:t>20%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D2B5-4B94-BEEC-8F8EAB043F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Возраст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2B5-4B94-BEEC-8F8EAB043F1C}"/>
            </c:ext>
          </c:extLst>
        </c:ser>
        <c:dLbls>
          <c:showVal val="1"/>
        </c:dLbls>
        <c:overlap val="100"/>
        <c:axId val="90957696"/>
        <c:axId val="90959232"/>
      </c:barChart>
      <c:catAx>
        <c:axId val="90957696"/>
        <c:scaling>
          <c:orientation val="minMax"/>
        </c:scaling>
        <c:delete val="1"/>
        <c:axPos val="b"/>
        <c:numFmt formatCode="General" sourceLinked="1"/>
        <c:majorTickMark val="none"/>
        <c:tickLblPos val="nextTo"/>
        <c:crossAx val="90959232"/>
        <c:crosses val="autoZero"/>
        <c:auto val="1"/>
        <c:lblAlgn val="ctr"/>
        <c:lblOffset val="100"/>
      </c:catAx>
      <c:valAx>
        <c:axId val="90959232"/>
        <c:scaling>
          <c:orientation val="minMax"/>
        </c:scaling>
        <c:delete val="1"/>
        <c:axPos val="l"/>
        <c:numFmt formatCode="0%" sourceLinked="1"/>
        <c:tickLblPos val="nextTo"/>
        <c:crossAx val="90957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3C2-4229-9FE3-F17158B5AF39}"/>
              </c:ext>
            </c:extLst>
          </c:dPt>
          <c:dPt>
            <c:idx val="1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3C2-4229-9FE3-F17158B5AF39}"/>
              </c:ext>
            </c:extLst>
          </c:dPt>
          <c:dLbls>
            <c:delete val="1"/>
          </c:dLbls>
          <c:cat>
            <c:strRef>
              <c:f>Лист1!$A$2:$A$3</c:f>
              <c:strCache>
                <c:ptCount val="2"/>
                <c:pt idx="0">
                  <c:v>Новые</c:v>
                </c:pt>
                <c:pt idx="1">
                  <c:v>Старые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58</c:v>
                </c:pt>
                <c:pt idx="1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C2-4229-9FE3-F17158B5AF39}"/>
            </c:ext>
          </c:extLst>
        </c:ser>
        <c:dLbls>
          <c:showVal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accent2"/>
                </a:solidFill>
              </a:rPr>
              <a:t>Источники новых </a:t>
            </a:r>
            <a:r>
              <a:rPr lang="ru-RU" sz="2000" b="1" dirty="0" err="1">
                <a:solidFill>
                  <a:schemeClr val="accent2"/>
                </a:solidFill>
              </a:rPr>
              <a:t>благополучателей</a:t>
            </a:r>
            <a:endParaRPr lang="ru-RU" sz="2000" b="1" dirty="0">
              <a:solidFill>
                <a:schemeClr val="accent2"/>
              </a:solidFill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percentStacked"/>
        <c:ser>
          <c:idx val="0"/>
          <c:order val="0"/>
          <c:tx>
            <c:strRef>
              <c:f>Лист1!$B$1:$G$1</c:f>
              <c:strCache>
                <c:ptCount val="1"/>
                <c:pt idx="0">
                  <c:v>Другие КГООИ "ДиаКалуга" / Диабет Калуга ГБУ КО "Центр содействия семейному воспитанию "БЕРЕГА" МБОУ КО "Средняя общеобразовательная школа №33" г.Калуги ГБУ КО "Центр психолого - педагогической, медицинской и социальной помощи «Содействие»" ГБПОУ КО "Тару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/>
                      <a:t>11%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4861871345029238"/>
                      <c:h val="5.697197248154389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F-F005-43C0-8DED-F59BDD8AF1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Лист1!$A$2:$G$2</c:f>
              <c:strCache>
                <c:ptCount val="7"/>
                <c:pt idx="0">
                  <c:v>Источники</c:v>
                </c:pt>
                <c:pt idx="1">
                  <c:v>5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22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005-43C0-8DED-F59BDD8AF1F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КГООИ "ДиаКалуга" / Диабет Калуга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/>
                      <a:t>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F005-43C0-8DED-F59BDD8AF1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Лист1!$A$2:$G$2</c:f>
              <c:strCache>
                <c:ptCount val="7"/>
                <c:pt idx="0">
                  <c:v>Источники</c:v>
                </c:pt>
                <c:pt idx="1">
                  <c:v>5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22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005-43C0-8DED-F59BDD8AF1F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ГБУ КО "Центр содействия семейному воспитанию "БЕРЕГА"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/>
                      <a:t>10%</a:t>
                    </a:r>
                    <a:endParaRPr lang="en-US" sz="20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F005-43C0-8DED-F59BDD8AF1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Лист1!$A$2:$G$2</c:f>
              <c:strCache>
                <c:ptCount val="7"/>
                <c:pt idx="0">
                  <c:v>Источники</c:v>
                </c:pt>
                <c:pt idx="1">
                  <c:v>5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22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005-43C0-8DED-F59BDD8AF1F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МБОУ КО "Средняя общеобразовательная школа №33" г.Калуги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/>
                      <a:t>10%</a:t>
                    </a:r>
                    <a:endParaRPr lang="en-US" sz="20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F005-43C0-8DED-F59BDD8AF1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Лист1!$A$2:$G$2</c:f>
              <c:strCache>
                <c:ptCount val="7"/>
                <c:pt idx="0">
                  <c:v>Источники</c:v>
                </c:pt>
                <c:pt idx="1">
                  <c:v>5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22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005-43C0-8DED-F59BDD8AF1F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ГБУ КО "Центр психолого - педагогической, медицинской и социальной помощи «Содействие»"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dirty="0"/>
                      <a:t>10%</a:t>
                    </a:r>
                  </a:p>
                </c:rich>
              </c:tx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5558157894736842"/>
                      <c:h val="8.5115016923725834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B-F005-43C0-8DED-F59BDD8AF1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Лист1!$A$2:$G$2</c:f>
              <c:strCache>
                <c:ptCount val="7"/>
                <c:pt idx="0">
                  <c:v>Источники</c:v>
                </c:pt>
                <c:pt idx="1">
                  <c:v>5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22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005-43C0-8DED-F59BDD8AF1F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ГБПОУ КО "Тарусский многопрофильный техникум"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32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3200" dirty="0"/>
                      <a:t>54%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5730818713450291"/>
                      <c:h val="7.2250699701003784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A-F005-43C0-8DED-F59BDD8AF1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Лист1!$A$2:$G$2</c:f>
              <c:strCache>
                <c:ptCount val="7"/>
                <c:pt idx="0">
                  <c:v>Источники</c:v>
                </c:pt>
                <c:pt idx="1">
                  <c:v>5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22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005-43C0-8DED-F59BDD8AF1F0}"/>
            </c:ext>
          </c:extLst>
        </c:ser>
        <c:dLbls>
          <c:showVal val="1"/>
        </c:dLbls>
        <c:overlap val="100"/>
        <c:axId val="28662784"/>
        <c:axId val="28685056"/>
      </c:barChart>
      <c:catAx>
        <c:axId val="28662784"/>
        <c:scaling>
          <c:orientation val="minMax"/>
        </c:scaling>
        <c:delete val="1"/>
        <c:axPos val="b"/>
        <c:numFmt formatCode="General" sourceLinked="1"/>
        <c:majorTickMark val="none"/>
        <c:tickLblPos val="nextTo"/>
        <c:crossAx val="28685056"/>
        <c:crosses val="autoZero"/>
        <c:auto val="1"/>
        <c:lblAlgn val="ctr"/>
        <c:lblOffset val="100"/>
      </c:catAx>
      <c:valAx>
        <c:axId val="28685056"/>
        <c:scaling>
          <c:orientation val="minMax"/>
        </c:scaling>
        <c:delete val="1"/>
        <c:axPos val="l"/>
        <c:numFmt formatCode="0%" sourceLinked="1"/>
        <c:majorTickMark val="none"/>
        <c:tickLblPos val="nextTo"/>
        <c:crossAx val="28662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3C2-4229-9FE3-F17158B5AF39}"/>
              </c:ext>
            </c:extLst>
          </c:dPt>
          <c:dPt>
            <c:idx val="1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3C2-4229-9FE3-F17158B5AF39}"/>
              </c:ext>
            </c:extLst>
          </c:dPt>
          <c:dLbls>
            <c:delete val="1"/>
          </c:dLbls>
          <c:cat>
            <c:strRef>
              <c:f>Лист1!$A$2:$A$3</c:f>
              <c:strCache>
                <c:ptCount val="2"/>
                <c:pt idx="0">
                  <c:v>Новые</c:v>
                </c:pt>
                <c:pt idx="1">
                  <c:v>Старые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58</c:v>
                </c:pt>
                <c:pt idx="1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C2-4229-9FE3-F17158B5AF39}"/>
            </c:ext>
          </c:extLst>
        </c:ser>
        <c:dLbls>
          <c:showVal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accent2"/>
                </a:solidFill>
              </a:rPr>
              <a:t>Источники новых </a:t>
            </a:r>
            <a:r>
              <a:rPr lang="ru-RU" sz="2000" b="1" dirty="0" err="1">
                <a:solidFill>
                  <a:schemeClr val="accent2"/>
                </a:solidFill>
              </a:rPr>
              <a:t>благополучателей</a:t>
            </a:r>
            <a:endParaRPr lang="ru-RU" sz="2000" b="1" dirty="0">
              <a:solidFill>
                <a:schemeClr val="accent2"/>
              </a:solidFill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percentStacked"/>
        <c:ser>
          <c:idx val="0"/>
          <c:order val="0"/>
          <c:tx>
            <c:strRef>
              <c:f>Лист1!$B$1:$G$1</c:f>
              <c:strCache>
                <c:ptCount val="1"/>
                <c:pt idx="0">
                  <c:v>Другие КГООИ "ДиаКалуга" / Диабет Калуга ГБУ КО "Центр содействия семейному воспитанию "БЕРЕГА" МБОУ КО "Средняя общеобразовательная школа №33" г.Калуги ГБУ КО "Центр психолого - педагогической, медицинской и социальной помощи «Содействие»" ГБПОУ КО "Тару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/>
                      <a:t>11%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4861871345029238"/>
                      <c:h val="5.697197248154389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F-F005-43C0-8DED-F59BDD8AF1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Лист1!$A$2:$G$2</c:f>
              <c:strCache>
                <c:ptCount val="7"/>
                <c:pt idx="0">
                  <c:v>Источники</c:v>
                </c:pt>
                <c:pt idx="1">
                  <c:v>5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22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005-43C0-8DED-F59BDD8AF1F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КГООИ "ДиаКалуга" / Диабет Калуга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/>
                      <a:t>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F005-43C0-8DED-F59BDD8AF1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Лист1!$A$2:$G$2</c:f>
              <c:strCache>
                <c:ptCount val="7"/>
                <c:pt idx="0">
                  <c:v>Источники</c:v>
                </c:pt>
                <c:pt idx="1">
                  <c:v>5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22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005-43C0-8DED-F59BDD8AF1F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ГБУ КО "Центр содействия семейному воспитанию "БЕРЕГА"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/>
                      <a:t>10%</a:t>
                    </a:r>
                    <a:endParaRPr lang="en-US" sz="20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F005-43C0-8DED-F59BDD8AF1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Лист1!$A$2:$G$2</c:f>
              <c:strCache>
                <c:ptCount val="7"/>
                <c:pt idx="0">
                  <c:v>Источники</c:v>
                </c:pt>
                <c:pt idx="1">
                  <c:v>5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22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005-43C0-8DED-F59BDD8AF1F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МБОУ КО "Средняя общеобразовательная школа №33" г.Калуги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/>
                      <a:t>10%</a:t>
                    </a:r>
                    <a:endParaRPr lang="en-US" sz="20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F005-43C0-8DED-F59BDD8AF1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Лист1!$A$2:$G$2</c:f>
              <c:strCache>
                <c:ptCount val="7"/>
                <c:pt idx="0">
                  <c:v>Источники</c:v>
                </c:pt>
                <c:pt idx="1">
                  <c:v>5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22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005-43C0-8DED-F59BDD8AF1F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ГБУ КО "Центр психолого - педагогической, медицинской и социальной помощи «Содействие»"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dirty="0"/>
                      <a:t>10%</a:t>
                    </a:r>
                  </a:p>
                </c:rich>
              </c:tx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5558157894736842"/>
                      <c:h val="8.5115016923725834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B-F005-43C0-8DED-F59BDD8AF1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Лист1!$A$2:$G$2</c:f>
              <c:strCache>
                <c:ptCount val="7"/>
                <c:pt idx="0">
                  <c:v>Источники</c:v>
                </c:pt>
                <c:pt idx="1">
                  <c:v>5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22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005-43C0-8DED-F59BDD8AF1F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ГБПОУ КО "Тарусский многопрофильный техникум"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32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3200" dirty="0"/>
                      <a:t>54%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5730818713450291"/>
                      <c:h val="7.2250699701003784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A-F005-43C0-8DED-F59BDD8AF1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Лист1!$A$2:$G$2</c:f>
              <c:strCache>
                <c:ptCount val="7"/>
                <c:pt idx="0">
                  <c:v>Источники</c:v>
                </c:pt>
                <c:pt idx="1">
                  <c:v>5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22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005-43C0-8DED-F59BDD8AF1F0}"/>
            </c:ext>
          </c:extLst>
        </c:ser>
        <c:dLbls>
          <c:showVal val="1"/>
        </c:dLbls>
        <c:overlap val="100"/>
        <c:axId val="44474368"/>
        <c:axId val="44475904"/>
      </c:barChart>
      <c:catAx>
        <c:axId val="44474368"/>
        <c:scaling>
          <c:orientation val="minMax"/>
        </c:scaling>
        <c:delete val="1"/>
        <c:axPos val="b"/>
        <c:numFmt formatCode="General" sourceLinked="1"/>
        <c:majorTickMark val="none"/>
        <c:tickLblPos val="nextTo"/>
        <c:crossAx val="44475904"/>
        <c:crosses val="autoZero"/>
        <c:auto val="1"/>
        <c:lblAlgn val="ctr"/>
        <c:lblOffset val="100"/>
      </c:catAx>
      <c:valAx>
        <c:axId val="44475904"/>
        <c:scaling>
          <c:orientation val="minMax"/>
        </c:scaling>
        <c:delete val="1"/>
        <c:axPos val="l"/>
        <c:numFmt formatCode="0%" sourceLinked="1"/>
        <c:majorTickMark val="none"/>
        <c:tickLblPos val="nextTo"/>
        <c:crossAx val="44474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0.02467</cdr:x>
      <cdr:y>0.31679</cdr:y>
    </cdr:from>
    <cdr:to>
      <cdr:x>0.56984</cdr:x>
      <cdr:y>0.67176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91A676C8-6BA4-CB9F-11F7-5225AFA71C04}"/>
            </a:ext>
          </a:extLst>
        </cdr:cNvPr>
        <cdr:cNvSpPr txBox="1"/>
      </cdr:nvSpPr>
      <cdr:spPr>
        <a:xfrm xmlns:a="http://schemas.openxmlformats.org/drawingml/2006/main">
          <a:off x="142115" y="824947"/>
          <a:ext cx="3140765" cy="9243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3600" b="1" dirty="0">
              <a:solidFill>
                <a:schemeClr val="bg1"/>
              </a:solidFill>
            </a:rPr>
            <a:t>58% </a:t>
          </a:r>
          <a:r>
            <a:rPr lang="ru-RU" sz="1800" b="1" dirty="0">
              <a:solidFill>
                <a:schemeClr val="bg1"/>
              </a:solidFill>
            </a:rPr>
            <a:t>девушки</a:t>
          </a:r>
          <a:endParaRPr lang="en-GB" sz="105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0.56984</cdr:x>
      <cdr:y>0.32061</cdr:y>
    </cdr:from>
    <cdr:to>
      <cdr:x>0.97527</cdr:x>
      <cdr:y>0.67939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FA03ECA8-DBA6-6C37-571D-FD1C06432183}"/>
            </a:ext>
          </a:extLst>
        </cdr:cNvPr>
        <cdr:cNvSpPr txBox="1"/>
      </cdr:nvSpPr>
      <cdr:spPr>
        <a:xfrm xmlns:a="http://schemas.openxmlformats.org/drawingml/2006/main">
          <a:off x="3282881" y="834886"/>
          <a:ext cx="2335696" cy="9342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3600" b="1" dirty="0">
              <a:solidFill>
                <a:schemeClr val="bg1"/>
              </a:solidFill>
            </a:rPr>
            <a:t>42% </a:t>
          </a:r>
          <a:r>
            <a:rPr lang="ru-RU" sz="1800" b="1" dirty="0">
              <a:solidFill>
                <a:schemeClr val="bg1"/>
              </a:solidFill>
            </a:rPr>
            <a:t>юноши</a:t>
          </a:r>
          <a:endParaRPr lang="en-GB" sz="1400" b="1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0.02467</cdr:x>
      <cdr:y>0.31679</cdr:y>
    </cdr:from>
    <cdr:to>
      <cdr:x>0.56984</cdr:x>
      <cdr:y>0.67176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91A676C8-6BA4-CB9F-11F7-5225AFA71C04}"/>
            </a:ext>
          </a:extLst>
        </cdr:cNvPr>
        <cdr:cNvSpPr txBox="1"/>
      </cdr:nvSpPr>
      <cdr:spPr>
        <a:xfrm xmlns:a="http://schemas.openxmlformats.org/drawingml/2006/main">
          <a:off x="142115" y="824947"/>
          <a:ext cx="3140765" cy="9243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3600" b="1" dirty="0">
              <a:solidFill>
                <a:schemeClr val="bg1"/>
              </a:solidFill>
            </a:rPr>
            <a:t>58% </a:t>
          </a:r>
          <a:r>
            <a:rPr lang="ru-RU" sz="1800" b="1" dirty="0">
              <a:solidFill>
                <a:schemeClr val="bg1"/>
              </a:solidFill>
            </a:rPr>
            <a:t>девушки</a:t>
          </a:r>
          <a:endParaRPr lang="en-GB" sz="105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0.56984</cdr:x>
      <cdr:y>0.32061</cdr:y>
    </cdr:from>
    <cdr:to>
      <cdr:x>0.97527</cdr:x>
      <cdr:y>0.67939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FA03ECA8-DBA6-6C37-571D-FD1C06432183}"/>
            </a:ext>
          </a:extLst>
        </cdr:cNvPr>
        <cdr:cNvSpPr txBox="1"/>
      </cdr:nvSpPr>
      <cdr:spPr>
        <a:xfrm xmlns:a="http://schemas.openxmlformats.org/drawingml/2006/main">
          <a:off x="3282881" y="834886"/>
          <a:ext cx="2335696" cy="9342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3600" b="1" dirty="0">
              <a:solidFill>
                <a:schemeClr val="bg1"/>
              </a:solidFill>
            </a:rPr>
            <a:t>42% </a:t>
          </a:r>
          <a:r>
            <a:rPr lang="ru-RU" sz="1800" b="1" dirty="0">
              <a:solidFill>
                <a:schemeClr val="bg1"/>
              </a:solidFill>
            </a:rPr>
            <a:t>юноши</a:t>
          </a:r>
          <a:endParaRPr lang="en-GB" sz="1400" b="1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FE9CC-6A9B-4A27-80B5-5BEC5673A080}" type="datetimeFigureOut">
              <a:rPr lang="en-GB" smtClean="0"/>
              <a:pPr/>
              <a:t>30/10/2023</a:t>
            </a:fld>
            <a:endParaRPr lang="en-GB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1869D-8DD0-4F99-BBF5-4B771CF2232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20807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1869D-8DD0-4F99-BBF5-4B771CF2232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12724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1869D-8DD0-4F99-BBF5-4B771CF2232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05295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7041307-173A-EB19-BF75-F4A4FC608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4C0CEFB-184E-E6D8-7AB0-F112AB3EFB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GB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61D34F6-49FC-2E70-7526-8B169B59B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006849F-3B9F-6E27-D9CC-062DF6F33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4521-1D63-4E06-AA0E-78B1A9CE18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5211840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9DB702-9AA6-D039-CFEA-50E35E992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85FA64B-821D-9615-B137-92CB7FA4EA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F7AA4FF-317F-1F49-4867-F8FD57994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3641F30-4322-0C1C-D480-70343738E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4521-1D63-4E06-AA0E-78B1A9CE18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94873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18A2E7F-99B6-0F5C-24CF-008D7850DE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375AA90-C025-AC25-B743-0F795AA01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FA85D50-0FF4-8453-0FE5-43A901346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59147C0-95DD-C800-C38C-A1F085BA6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4521-1D63-4E06-AA0E-78B1A9CE18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0277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81DA50-24EC-D560-BC9D-BE8FE5D38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23FCCAA-0A56-3AFD-A849-E3BCCA3B6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34D926C-C185-9576-918A-145253E26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3EDBA5B-2D3A-1B23-7282-8108E6A68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4521-1D63-4E06-AA0E-78B1A9CE18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19849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6F4E61-C44B-92C1-2FFF-F913D32A9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BF62EF0-7967-F570-5BBA-260AF9FD8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6203E92-F0F0-1156-D75D-3867F921E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E14D3B0-A2AF-AC28-293F-91C92CE01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4521-1D63-4E06-AA0E-78B1A9CE18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825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D8EDDC-405F-E631-F7C8-6BC2A075E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DD66157-49CF-BC90-A636-36C3F5683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E9BB811-2F0C-41C1-264E-2854EB394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9118FD5-3F29-2086-CF69-00939C71A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C8DE2CB-0606-32BF-D78A-26B34D837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4521-1D63-4E06-AA0E-78B1A9CE18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4775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DF1C25-BBDE-2CEE-AEC1-0C09B3959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6A27961-BFD9-15A4-2795-29F51C6B3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69E073E-A1C0-E634-0216-60AD6B7CF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BA20E03F-D62E-FBFC-C701-3A053E6D06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F59DBD34-EE03-2E39-98BB-DFCC690F80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99950EBF-9BED-E540-1972-ED338D9DC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15EE31D-3C0A-3724-103F-AD9E9CC6D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4521-1D63-4E06-AA0E-78B1A9CE18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90819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E33747-7132-83EB-0B28-4C01C1D9F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8D4EFEE-A91B-EEC9-2719-CA05119B1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8E238D6-AD6D-BC5D-0252-46BFCF684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4521-1D63-4E06-AA0E-78B1A9CE18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9910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C8E3470D-F1D0-78C7-B502-0D1AD1C71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8FE81C7-BF76-F742-D124-6D92E400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4521-1D63-4E06-AA0E-78B1A9CE18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9080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330B19-ACD9-214F-669E-D97B30B6E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EB06005-72B9-F506-3387-37E4CF9AE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47B5645-4933-7E92-D251-842447E786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FE327EF-7875-C39B-4105-7059FE7A0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4B6BB78-9FD4-AB5E-7CFB-E4B11F1F0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4521-1D63-4E06-AA0E-78B1A9CE18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2538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667076-9446-F0EB-BEDF-8BBC3C1B2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33EBD16F-C693-4053-01F5-6CFC07ACE3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3AF63A8-3A9C-B935-CBF6-272930CC1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277EAD8-8259-5D19-7690-32F3E5F66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EDB0606-483E-3D58-3AD2-179EA2C39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4521-1D63-4E06-AA0E-78B1A9CE18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4545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E515728-20BB-A6AF-68D5-16A94A336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0"/>
            <a:ext cx="115220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7B9D29B-92F3-BD6F-FF51-3B80C7266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963" y="1325562"/>
            <a:ext cx="11522074" cy="4722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GB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213FFCE-DCE7-7A3D-7646-F33A3174D2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4963" y="6498000"/>
            <a:ext cx="10963693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AF49FD7-A53B-29F0-FD37-10557C364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8656" y="64980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fld id="{54B04521-1D63-4E06-AA0E-78B1A9CE182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9A4ADCF3-F02E-40D2-A274-BE30299E98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87" t="17420" r="5414" b="12610"/>
          <a:stretch/>
        </p:blipFill>
        <p:spPr>
          <a:xfrm>
            <a:off x="9741159" y="6047812"/>
            <a:ext cx="2115878" cy="45018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E431E967-A6D9-BC0D-4E01-E48553CE2B0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963" y="6047811"/>
            <a:ext cx="1733024" cy="45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4826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CE3AF9-025D-FCC6-7E89-E7ECD2C53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963" y="2709000"/>
            <a:ext cx="11522075" cy="1440000"/>
          </a:xfrm>
        </p:spPr>
        <p:txBody>
          <a:bodyPr anchor="ctr">
            <a:normAutofit/>
          </a:bodyPr>
          <a:lstStyle/>
          <a:p>
            <a:r>
              <a:rPr lang="ru-RU" sz="4800" dirty="0"/>
              <a:t>Результаты «Старт в будущее» </a:t>
            </a:r>
            <a:br>
              <a:rPr lang="ru-RU" sz="4800" dirty="0"/>
            </a:br>
            <a:r>
              <a:rPr lang="ru-RU" sz="4800" dirty="0"/>
              <a:t>и «Всё получится!» в 2023</a:t>
            </a:r>
            <a:endParaRPr lang="en-GB" sz="4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D826499-DF79-FD10-9736-3704D0A52B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49000"/>
            <a:ext cx="9144000" cy="1655762"/>
          </a:xfrm>
        </p:spPr>
        <p:txBody>
          <a:bodyPr/>
          <a:lstStyle/>
          <a:p>
            <a:r>
              <a:rPr lang="ru-RU" b="1" dirty="0">
                <a:solidFill>
                  <a:schemeClr val="accent2"/>
                </a:solidFill>
              </a:rPr>
              <a:t>Аналитика от «Всё получится!»</a:t>
            </a:r>
            <a:endParaRPr lang="en-GB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2522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D58AF9-EDE1-4AA3-8B0A-B3A1A7C85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err="1"/>
              <a:t>Благополучатели</a:t>
            </a:r>
            <a:r>
              <a:rPr lang="ru-RU" sz="3600" dirty="0"/>
              <a:t>, вовлечённые в проект </a:t>
            </a:r>
            <a:br>
              <a:rPr lang="ru-RU" sz="3600" dirty="0"/>
            </a:br>
            <a:r>
              <a:rPr lang="ru-RU" sz="3600" dirty="0"/>
              <a:t>по сопровождаемому трудоустройству</a:t>
            </a:r>
            <a:endParaRPr lang="en-GB" sz="360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A6235FC-95F7-5FBA-55CE-7A06A8DCE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600" b="1" dirty="0"/>
              <a:t> </a:t>
            </a:r>
            <a:endParaRPr lang="en-GB" sz="1600" b="1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32099AC-6019-0D74-191F-2180429E8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4521-1D63-4E06-AA0E-78B1A9CE182E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37DA04F-3A78-32AD-2AC0-059B2A6BBD82}"/>
              </a:ext>
            </a:extLst>
          </p:cNvPr>
          <p:cNvSpPr txBox="1"/>
          <p:nvPr/>
        </p:nvSpPr>
        <p:spPr>
          <a:xfrm>
            <a:off x="334962" y="1325563"/>
            <a:ext cx="57610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chemeClr val="accent2"/>
                </a:solidFill>
              </a:rPr>
              <a:t>99</a:t>
            </a:r>
            <a:r>
              <a:rPr lang="ru-RU" sz="2800" dirty="0"/>
              <a:t> </a:t>
            </a:r>
            <a:r>
              <a:rPr lang="ru-RU" sz="2800" b="1" dirty="0" err="1">
                <a:solidFill>
                  <a:schemeClr val="accent2"/>
                </a:solidFill>
              </a:rPr>
              <a:t>благополучателей</a:t>
            </a:r>
            <a:r>
              <a:rPr lang="ru-RU" sz="2800" dirty="0"/>
              <a:t>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получили услуги по технологии сопровождаемого трудоустройства </a:t>
            </a:r>
            <a:br>
              <a:rPr lang="ru-RU" sz="2000" dirty="0"/>
            </a:br>
            <a:r>
              <a:rPr lang="ru-RU" sz="2000" dirty="0"/>
              <a:t>с октября 2022 по сентябрь 2023 </a:t>
            </a:r>
            <a:endParaRPr lang="en-GB" sz="2000" dirty="0"/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89B1E1DF-BC88-178E-2B8E-6380BFAEB8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675768065"/>
              </p:ext>
            </p:extLst>
          </p:nvPr>
        </p:nvGraphicFramePr>
        <p:xfrm>
          <a:off x="334963" y="3429001"/>
          <a:ext cx="5761037" cy="2604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xmlns="" id="{091FBF41-0589-B8DC-1511-8FE51126A7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10299151"/>
              </p:ext>
            </p:extLst>
          </p:nvPr>
        </p:nvGraphicFramePr>
        <p:xfrm>
          <a:off x="6096000" y="1325563"/>
          <a:ext cx="5761038" cy="4812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4185502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D58AF9-EDE1-4AA3-8B0A-B3A1A7C85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err="1"/>
              <a:t>Благополучатели</a:t>
            </a:r>
            <a:r>
              <a:rPr lang="ru-RU" sz="3600" dirty="0"/>
              <a:t>, вовлечённые в проект </a:t>
            </a:r>
            <a:br>
              <a:rPr lang="ru-RU" sz="3600" dirty="0"/>
            </a:br>
            <a:r>
              <a:rPr lang="ru-RU" sz="3600" dirty="0"/>
              <a:t>по сопровождаемому трудоустройству</a:t>
            </a:r>
            <a:endParaRPr lang="en-GB" sz="360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A6235FC-95F7-5FBA-55CE-7A06A8DCE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600" b="1" dirty="0"/>
              <a:t> </a:t>
            </a:r>
            <a:endParaRPr lang="en-GB" sz="1600" b="1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32099AC-6019-0D74-191F-2180429E8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4521-1D63-4E06-AA0E-78B1A9CE182E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37DA04F-3A78-32AD-2AC0-059B2A6BBD82}"/>
              </a:ext>
            </a:extLst>
          </p:cNvPr>
          <p:cNvSpPr txBox="1"/>
          <p:nvPr/>
        </p:nvSpPr>
        <p:spPr>
          <a:xfrm>
            <a:off x="334962" y="1325563"/>
            <a:ext cx="57610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chemeClr val="accent2"/>
                </a:solidFill>
              </a:rPr>
              <a:t>97</a:t>
            </a:r>
            <a:r>
              <a:rPr lang="ru-RU" sz="2800" dirty="0"/>
              <a:t> </a:t>
            </a:r>
            <a:r>
              <a:rPr lang="ru-RU" sz="2800" b="1" dirty="0" err="1">
                <a:solidFill>
                  <a:schemeClr val="accent2"/>
                </a:solidFill>
              </a:rPr>
              <a:t>благополучателей</a:t>
            </a:r>
            <a:r>
              <a:rPr lang="ru-RU" sz="2800" dirty="0"/>
              <a:t>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получили услуги по технологии сопровождаемого трудоустройства </a:t>
            </a:r>
            <a:br>
              <a:rPr lang="ru-RU" sz="2000" dirty="0"/>
            </a:br>
            <a:r>
              <a:rPr lang="ru-RU" sz="2000" dirty="0"/>
              <a:t>с января по сентябрь 2023 </a:t>
            </a:r>
            <a:endParaRPr lang="en-GB" sz="2000" dirty="0"/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89B1E1DF-BC88-178E-2B8E-6380BFAEB8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695228996"/>
              </p:ext>
            </p:extLst>
          </p:nvPr>
        </p:nvGraphicFramePr>
        <p:xfrm>
          <a:off x="334963" y="3429001"/>
          <a:ext cx="5761037" cy="2604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xmlns="" id="{091FBF41-0589-B8DC-1511-8FE51126A7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221747778"/>
              </p:ext>
            </p:extLst>
          </p:nvPr>
        </p:nvGraphicFramePr>
        <p:xfrm>
          <a:off x="6096000" y="1325563"/>
          <a:ext cx="5761038" cy="4812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160590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37F3984-C0A1-3D2E-B3C5-7B03DD432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Новые </a:t>
            </a:r>
            <a:r>
              <a:rPr lang="ru-RU" sz="3600" dirty="0" err="1"/>
              <a:t>благополучатели</a:t>
            </a:r>
            <a:r>
              <a:rPr lang="ru-RU" sz="3600" dirty="0"/>
              <a:t> в проекте </a:t>
            </a:r>
            <a:br>
              <a:rPr lang="ru-RU" sz="3600" dirty="0"/>
            </a:br>
            <a:r>
              <a:rPr lang="ru-RU" sz="3600" dirty="0"/>
              <a:t>по сопровождаемому трудоустройству</a:t>
            </a:r>
            <a:endParaRPr lang="en-GB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AA6A9C8-AD65-605D-553B-50D547DAB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3" y="1325563"/>
            <a:ext cx="5761037" cy="2103438"/>
          </a:xfrm>
        </p:spPr>
        <p:txBody>
          <a:bodyPr/>
          <a:lstStyle/>
          <a:p>
            <a:pPr marL="0" indent="0">
              <a:buNone/>
            </a:pPr>
            <a:r>
              <a:rPr lang="ru-RU" sz="4800" b="1" dirty="0">
                <a:solidFill>
                  <a:schemeClr val="accent2"/>
                </a:solidFill>
              </a:rPr>
              <a:t>58</a:t>
            </a:r>
            <a:r>
              <a:rPr lang="ru-RU" b="1" dirty="0">
                <a:solidFill>
                  <a:schemeClr val="accent2"/>
                </a:solidFill>
              </a:rPr>
              <a:t> новых </a:t>
            </a:r>
            <a:r>
              <a:rPr lang="ru-RU" b="1" dirty="0" err="1">
                <a:solidFill>
                  <a:schemeClr val="accent2"/>
                </a:solidFill>
              </a:rPr>
              <a:t>благополучателей</a:t>
            </a:r>
            <a:r>
              <a:rPr lang="ru-RU" b="1" dirty="0">
                <a:solidFill>
                  <a:schemeClr val="accent2"/>
                </a:solidFill>
              </a:rPr>
              <a:t> </a:t>
            </a:r>
            <a:r>
              <a:rPr lang="ru-RU" sz="2000" dirty="0"/>
              <a:t>присоединились к проекту </a:t>
            </a:r>
            <a:br>
              <a:rPr lang="ru-RU" sz="2000" dirty="0"/>
            </a:br>
            <a:r>
              <a:rPr lang="ru-RU" sz="2000" dirty="0"/>
              <a:t>с октября 2022 по сентябрь 2023</a:t>
            </a:r>
            <a:endParaRPr lang="en-GB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972B296-9A77-37D5-84E0-BECE5CAC8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F73F0A4-9324-52A5-05A3-608DB56FA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4521-1D63-4E06-AA0E-78B1A9CE182E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F064D5BF-21A4-CEF4-FFD5-1277ECB1B9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776885400"/>
              </p:ext>
            </p:extLst>
          </p:nvPr>
        </p:nvGraphicFramePr>
        <p:xfrm>
          <a:off x="334965" y="3429001"/>
          <a:ext cx="2521036" cy="2604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2E621B4-C589-4B00-F137-3B89B0B95254}"/>
              </a:ext>
            </a:extLst>
          </p:cNvPr>
          <p:cNvSpPr txBox="1"/>
          <p:nvPr/>
        </p:nvSpPr>
        <p:spPr>
          <a:xfrm>
            <a:off x="2716854" y="3915962"/>
            <a:ext cx="324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accent2"/>
                </a:solidFill>
              </a:rPr>
              <a:t>59% </a:t>
            </a:r>
            <a:br>
              <a:rPr lang="ru-RU" sz="3200" b="1" dirty="0">
                <a:solidFill>
                  <a:schemeClr val="accent2"/>
                </a:solidFill>
              </a:rPr>
            </a:br>
            <a:r>
              <a:rPr lang="ru-RU" sz="1600" dirty="0" err="1"/>
              <a:t>благополучателей</a:t>
            </a:r>
            <a:r>
              <a:rPr lang="ru-RU" sz="1600" dirty="0"/>
              <a:t> </a:t>
            </a:r>
            <a:br>
              <a:rPr lang="ru-RU" sz="1600" dirty="0"/>
            </a:br>
            <a:r>
              <a:rPr lang="ru-RU" sz="1600" dirty="0"/>
              <a:t>проекта – </a:t>
            </a:r>
            <a:br>
              <a:rPr lang="ru-RU" sz="1600" dirty="0"/>
            </a:br>
            <a:r>
              <a:rPr lang="ru-RU" b="1" dirty="0">
                <a:solidFill>
                  <a:schemeClr val="accent2"/>
                </a:solidFill>
              </a:rPr>
              <a:t>новые </a:t>
            </a:r>
            <a:br>
              <a:rPr lang="ru-RU" b="1" dirty="0">
                <a:solidFill>
                  <a:schemeClr val="accent2"/>
                </a:solidFill>
              </a:rPr>
            </a:br>
            <a:r>
              <a:rPr lang="ru-RU" b="1" dirty="0" err="1">
                <a:solidFill>
                  <a:schemeClr val="accent2"/>
                </a:solidFill>
              </a:rPr>
              <a:t>благополучатели</a:t>
            </a:r>
            <a:endParaRPr lang="en-GB" sz="1600" b="1" dirty="0">
              <a:solidFill>
                <a:schemeClr val="accent2"/>
              </a:solidFill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xmlns="" id="{835FD226-F5A4-06D6-C6C5-F1232B1B2C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781515202"/>
              </p:ext>
            </p:extLst>
          </p:nvPr>
        </p:nvGraphicFramePr>
        <p:xfrm>
          <a:off x="5007693" y="1325563"/>
          <a:ext cx="3420000" cy="4812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C3B6B66-F167-1357-C974-FACC4A3EC835}"/>
              </a:ext>
            </a:extLst>
          </p:cNvPr>
          <p:cNvSpPr txBox="1"/>
          <p:nvPr/>
        </p:nvSpPr>
        <p:spPr>
          <a:xfrm>
            <a:off x="7357038" y="2916340"/>
            <a:ext cx="450000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000" b="1" dirty="0">
                <a:solidFill>
                  <a:schemeClr val="accent2"/>
                </a:solidFill>
              </a:rPr>
              <a:t>ГБПОУ КО "Тарусский многопрофильный техникум"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991ABAD-9390-E678-CD85-1CA6A741AAF5}"/>
              </a:ext>
            </a:extLst>
          </p:cNvPr>
          <p:cNvSpPr txBox="1"/>
          <p:nvPr/>
        </p:nvSpPr>
        <p:spPr>
          <a:xfrm>
            <a:off x="7357038" y="4201477"/>
            <a:ext cx="4500000" cy="36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200" b="1" dirty="0">
                <a:solidFill>
                  <a:schemeClr val="tx2"/>
                </a:solidFill>
              </a:rPr>
              <a:t>ГБУ КО «Центр психолого-педагогической, медицинской и социальной помощи «Содействие»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0878AC8-C48C-C2FA-DC1B-BB2ED7D84791}"/>
              </a:ext>
            </a:extLst>
          </p:cNvPr>
          <p:cNvSpPr txBox="1"/>
          <p:nvPr/>
        </p:nvSpPr>
        <p:spPr>
          <a:xfrm>
            <a:off x="7357039" y="4622836"/>
            <a:ext cx="4500000" cy="36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200" b="1" dirty="0">
                <a:solidFill>
                  <a:schemeClr val="accent3"/>
                </a:solidFill>
              </a:rPr>
              <a:t>МБОУ КО "Средняя общеобразовательная школа №33"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61D0DF5-E4F5-EB4B-29F7-1D4A5E50837B}"/>
              </a:ext>
            </a:extLst>
          </p:cNvPr>
          <p:cNvSpPr txBox="1"/>
          <p:nvPr/>
        </p:nvSpPr>
        <p:spPr>
          <a:xfrm>
            <a:off x="7357039" y="5006278"/>
            <a:ext cx="4500000" cy="36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200" b="1" dirty="0">
                <a:solidFill>
                  <a:schemeClr val="accent4"/>
                </a:solidFill>
              </a:rPr>
              <a:t>ГБУ КО "Центр содействия семейному воспитанию "БЕРЕГА"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1059F2E-25D8-581B-D742-C529D4222896}"/>
              </a:ext>
            </a:extLst>
          </p:cNvPr>
          <p:cNvSpPr txBox="1"/>
          <p:nvPr/>
        </p:nvSpPr>
        <p:spPr>
          <a:xfrm>
            <a:off x="7357039" y="5358178"/>
            <a:ext cx="450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200" b="1" dirty="0">
                <a:solidFill>
                  <a:schemeClr val="accent5"/>
                </a:solidFill>
              </a:rPr>
              <a:t>КГООИ "</a:t>
            </a:r>
            <a:r>
              <a:rPr lang="ru-RU" sz="1200" b="1" dirty="0" err="1">
                <a:solidFill>
                  <a:schemeClr val="accent5"/>
                </a:solidFill>
              </a:rPr>
              <a:t>ДиаКалуга</a:t>
            </a:r>
            <a:r>
              <a:rPr lang="ru-RU" sz="1200" b="1" dirty="0">
                <a:solidFill>
                  <a:schemeClr val="accent5"/>
                </a:solidFill>
              </a:rPr>
              <a:t>" / Диабет Калуга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5B02C79-D315-771D-1110-41B16A129C34}"/>
              </a:ext>
            </a:extLst>
          </p:cNvPr>
          <p:cNvSpPr txBox="1"/>
          <p:nvPr/>
        </p:nvSpPr>
        <p:spPr>
          <a:xfrm>
            <a:off x="7357039" y="5614252"/>
            <a:ext cx="450069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200" b="1" dirty="0">
                <a:solidFill>
                  <a:schemeClr val="accent6"/>
                </a:solidFill>
              </a:rPr>
              <a:t>Другие</a:t>
            </a:r>
          </a:p>
        </p:txBody>
      </p:sp>
    </p:spTree>
    <p:extLst>
      <p:ext uri="{BB962C8B-B14F-4D97-AF65-F5344CB8AC3E}">
        <p14:creationId xmlns:p14="http://schemas.microsoft.com/office/powerpoint/2010/main" xmlns="" val="2295476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37F3984-C0A1-3D2E-B3C5-7B03DD432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Новые </a:t>
            </a:r>
            <a:r>
              <a:rPr lang="ru-RU" sz="3600" dirty="0" err="1"/>
              <a:t>благополучатели</a:t>
            </a:r>
            <a:r>
              <a:rPr lang="ru-RU" sz="3600" dirty="0"/>
              <a:t> в проекте </a:t>
            </a:r>
            <a:br>
              <a:rPr lang="ru-RU" sz="3600" dirty="0"/>
            </a:br>
            <a:r>
              <a:rPr lang="ru-RU" sz="3600" dirty="0"/>
              <a:t>по сопровождаемому трудоустройству</a:t>
            </a:r>
            <a:endParaRPr lang="en-GB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AA6A9C8-AD65-605D-553B-50D547DAB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3" y="1325563"/>
            <a:ext cx="5761037" cy="2103438"/>
          </a:xfrm>
        </p:spPr>
        <p:txBody>
          <a:bodyPr/>
          <a:lstStyle/>
          <a:p>
            <a:pPr marL="0" indent="0">
              <a:buNone/>
            </a:pPr>
            <a:r>
              <a:rPr lang="ru-RU" sz="4800" b="1" dirty="0">
                <a:solidFill>
                  <a:schemeClr val="accent2"/>
                </a:solidFill>
              </a:rPr>
              <a:t>58</a:t>
            </a:r>
            <a:r>
              <a:rPr lang="ru-RU" b="1" dirty="0">
                <a:solidFill>
                  <a:schemeClr val="accent2"/>
                </a:solidFill>
              </a:rPr>
              <a:t> новых </a:t>
            </a:r>
            <a:r>
              <a:rPr lang="ru-RU" b="1" dirty="0" err="1">
                <a:solidFill>
                  <a:schemeClr val="accent2"/>
                </a:solidFill>
              </a:rPr>
              <a:t>благополучателей</a:t>
            </a:r>
            <a:r>
              <a:rPr lang="ru-RU" b="1" dirty="0">
                <a:solidFill>
                  <a:schemeClr val="accent2"/>
                </a:solidFill>
              </a:rPr>
              <a:t> </a:t>
            </a:r>
            <a:r>
              <a:rPr lang="ru-RU" sz="2000" dirty="0"/>
              <a:t>присоединились к проекту </a:t>
            </a:r>
            <a:br>
              <a:rPr lang="ru-RU" sz="2000" dirty="0"/>
            </a:br>
            <a:r>
              <a:rPr lang="ru-RU" sz="2000" dirty="0"/>
              <a:t>с января по сентябрь 2023</a:t>
            </a:r>
            <a:endParaRPr lang="en-GB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972B296-9A77-37D5-84E0-BECE5CAC8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F73F0A4-9324-52A5-05A3-608DB56FA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4521-1D63-4E06-AA0E-78B1A9CE182E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F064D5BF-21A4-CEF4-FFD5-1277ECB1B9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48489896"/>
              </p:ext>
            </p:extLst>
          </p:nvPr>
        </p:nvGraphicFramePr>
        <p:xfrm>
          <a:off x="334965" y="3429001"/>
          <a:ext cx="2521036" cy="2604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2E621B4-C589-4B00-F137-3B89B0B95254}"/>
              </a:ext>
            </a:extLst>
          </p:cNvPr>
          <p:cNvSpPr txBox="1"/>
          <p:nvPr/>
        </p:nvSpPr>
        <p:spPr>
          <a:xfrm>
            <a:off x="2716854" y="3915962"/>
            <a:ext cx="324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accent2"/>
                </a:solidFill>
              </a:rPr>
              <a:t>60% </a:t>
            </a:r>
            <a:br>
              <a:rPr lang="ru-RU" sz="3200" b="1" dirty="0">
                <a:solidFill>
                  <a:schemeClr val="accent2"/>
                </a:solidFill>
              </a:rPr>
            </a:br>
            <a:r>
              <a:rPr lang="ru-RU" sz="1600" dirty="0" err="1"/>
              <a:t>благополучателей</a:t>
            </a:r>
            <a:r>
              <a:rPr lang="ru-RU" sz="1600" dirty="0"/>
              <a:t> </a:t>
            </a:r>
            <a:br>
              <a:rPr lang="ru-RU" sz="1600" dirty="0"/>
            </a:br>
            <a:r>
              <a:rPr lang="ru-RU" sz="1600" dirty="0"/>
              <a:t>проекта – </a:t>
            </a:r>
            <a:br>
              <a:rPr lang="ru-RU" sz="1600" dirty="0"/>
            </a:br>
            <a:r>
              <a:rPr lang="ru-RU" b="1" dirty="0">
                <a:solidFill>
                  <a:schemeClr val="accent2"/>
                </a:solidFill>
              </a:rPr>
              <a:t>новые </a:t>
            </a:r>
            <a:br>
              <a:rPr lang="ru-RU" b="1" dirty="0">
                <a:solidFill>
                  <a:schemeClr val="accent2"/>
                </a:solidFill>
              </a:rPr>
            </a:br>
            <a:r>
              <a:rPr lang="ru-RU" b="1" dirty="0" err="1">
                <a:solidFill>
                  <a:schemeClr val="accent2"/>
                </a:solidFill>
              </a:rPr>
              <a:t>благополучатели</a:t>
            </a:r>
            <a:endParaRPr lang="en-GB" sz="1600" b="1" dirty="0">
              <a:solidFill>
                <a:schemeClr val="accent2"/>
              </a:solidFill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xmlns="" id="{835FD226-F5A4-06D6-C6C5-F1232B1B2C94}"/>
              </a:ext>
            </a:extLst>
          </p:cNvPr>
          <p:cNvGraphicFramePr/>
          <p:nvPr/>
        </p:nvGraphicFramePr>
        <p:xfrm>
          <a:off x="5307105" y="1335741"/>
          <a:ext cx="3120587" cy="4802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C3B6B66-F167-1357-C974-FACC4A3EC835}"/>
              </a:ext>
            </a:extLst>
          </p:cNvPr>
          <p:cNvSpPr txBox="1"/>
          <p:nvPr/>
        </p:nvSpPr>
        <p:spPr>
          <a:xfrm>
            <a:off x="7357038" y="2916340"/>
            <a:ext cx="450000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000" b="1" dirty="0">
                <a:solidFill>
                  <a:schemeClr val="accent2"/>
                </a:solidFill>
              </a:rPr>
              <a:t>ГБПОУ КО "Тарусский многопрофильный техникум"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991ABAD-9390-E678-CD85-1CA6A741AAF5}"/>
              </a:ext>
            </a:extLst>
          </p:cNvPr>
          <p:cNvSpPr txBox="1"/>
          <p:nvPr/>
        </p:nvSpPr>
        <p:spPr>
          <a:xfrm>
            <a:off x="7357038" y="4201477"/>
            <a:ext cx="4500000" cy="36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200" b="1" dirty="0">
                <a:solidFill>
                  <a:schemeClr val="tx2"/>
                </a:solidFill>
              </a:rPr>
              <a:t>ГБУ КО «Центр психолого-педагогической, медицинской и социальной помощи «Содействие»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0878AC8-C48C-C2FA-DC1B-BB2ED7D84791}"/>
              </a:ext>
            </a:extLst>
          </p:cNvPr>
          <p:cNvSpPr txBox="1"/>
          <p:nvPr/>
        </p:nvSpPr>
        <p:spPr>
          <a:xfrm>
            <a:off x="7357039" y="4622836"/>
            <a:ext cx="4500000" cy="36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200" b="1" dirty="0">
                <a:solidFill>
                  <a:schemeClr val="accent3"/>
                </a:solidFill>
              </a:rPr>
              <a:t>МБОУ КО "Средняя общеобразовательная школа №33"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61D0DF5-E4F5-EB4B-29F7-1D4A5E50837B}"/>
              </a:ext>
            </a:extLst>
          </p:cNvPr>
          <p:cNvSpPr txBox="1"/>
          <p:nvPr/>
        </p:nvSpPr>
        <p:spPr>
          <a:xfrm>
            <a:off x="7357039" y="5006278"/>
            <a:ext cx="4500000" cy="36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200" b="1" dirty="0">
                <a:solidFill>
                  <a:schemeClr val="accent4"/>
                </a:solidFill>
              </a:rPr>
              <a:t>ГБУ КО "Центр содействия семейному воспитанию "БЕРЕГА"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1059F2E-25D8-581B-D742-C529D4222896}"/>
              </a:ext>
            </a:extLst>
          </p:cNvPr>
          <p:cNvSpPr txBox="1"/>
          <p:nvPr/>
        </p:nvSpPr>
        <p:spPr>
          <a:xfrm>
            <a:off x="7357039" y="5358178"/>
            <a:ext cx="450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200" b="1" dirty="0">
                <a:solidFill>
                  <a:schemeClr val="accent5"/>
                </a:solidFill>
              </a:rPr>
              <a:t>КГООИ "</a:t>
            </a:r>
            <a:r>
              <a:rPr lang="ru-RU" sz="1200" b="1" dirty="0" err="1">
                <a:solidFill>
                  <a:schemeClr val="accent5"/>
                </a:solidFill>
              </a:rPr>
              <a:t>ДиаКалуга</a:t>
            </a:r>
            <a:r>
              <a:rPr lang="ru-RU" sz="1200" b="1" dirty="0">
                <a:solidFill>
                  <a:schemeClr val="accent5"/>
                </a:solidFill>
              </a:rPr>
              <a:t>" / Диабет Калуга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5B02C79-D315-771D-1110-41B16A129C34}"/>
              </a:ext>
            </a:extLst>
          </p:cNvPr>
          <p:cNvSpPr txBox="1"/>
          <p:nvPr/>
        </p:nvSpPr>
        <p:spPr>
          <a:xfrm>
            <a:off x="7357039" y="5614252"/>
            <a:ext cx="450069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200" b="1" dirty="0">
                <a:solidFill>
                  <a:schemeClr val="accent6"/>
                </a:solidFill>
              </a:rPr>
              <a:t>Другие</a:t>
            </a:r>
          </a:p>
        </p:txBody>
      </p:sp>
    </p:spTree>
    <p:extLst>
      <p:ext uri="{BB962C8B-B14F-4D97-AF65-F5344CB8AC3E}">
        <p14:creationId xmlns:p14="http://schemas.microsoft.com/office/powerpoint/2010/main" xmlns="" val="2316874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B70ECD-B9CF-7621-B9B1-1BDA5EE70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Трудоустройства в проекте </a:t>
            </a:r>
            <a:br>
              <a:rPr lang="ru-RU" sz="3600" dirty="0"/>
            </a:br>
            <a:r>
              <a:rPr lang="ru-RU" sz="3600" dirty="0"/>
              <a:t>по сопровождаемому трудоустройству</a:t>
            </a:r>
            <a:endParaRPr lang="en-GB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615F40D-6B8C-FCB5-34B9-AED5FC509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3" y="1325562"/>
            <a:ext cx="5761037" cy="3960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ru-RU" sz="4800" b="1" dirty="0">
                <a:solidFill>
                  <a:schemeClr val="accent2"/>
                </a:solidFill>
              </a:rPr>
              <a:t>18</a:t>
            </a:r>
            <a:r>
              <a:rPr lang="ru-RU" sz="1800" b="1" dirty="0">
                <a:solidFill>
                  <a:schemeClr val="accent2"/>
                </a:solidFill>
              </a:rPr>
              <a:t> </a:t>
            </a:r>
            <a:r>
              <a:rPr lang="ru-RU" b="1" dirty="0" err="1">
                <a:solidFill>
                  <a:schemeClr val="accent2"/>
                </a:solidFill>
              </a:rPr>
              <a:t>благополучателей</a:t>
            </a:r>
            <a:r>
              <a:rPr lang="ru-RU" sz="1800" b="1" dirty="0">
                <a:solidFill>
                  <a:schemeClr val="accent2"/>
                </a:solidFill>
              </a:rPr>
              <a:t> </a:t>
            </a:r>
            <a:r>
              <a:rPr lang="ru-RU" b="1" dirty="0">
                <a:solidFill>
                  <a:schemeClr val="accent2"/>
                </a:solidFill>
              </a:rPr>
              <a:t>получили опыт работы </a:t>
            </a:r>
            <a:br>
              <a:rPr lang="ru-RU" b="1" dirty="0">
                <a:solidFill>
                  <a:schemeClr val="accent2"/>
                </a:solidFill>
              </a:rPr>
            </a:br>
            <a:r>
              <a:rPr lang="ru-RU" sz="2000" dirty="0"/>
              <a:t>у компаний-работодателей: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b="1" dirty="0">
                <a:solidFill>
                  <a:schemeClr val="tx2"/>
                </a:solidFill>
              </a:rPr>
              <a:t>Калужские термы </a:t>
            </a:r>
            <a:r>
              <a:rPr lang="ru-RU" sz="1600" dirty="0"/>
              <a:t>– </a:t>
            </a:r>
            <a:r>
              <a:rPr lang="ru-RU" sz="1600" b="1" dirty="0">
                <a:solidFill>
                  <a:schemeClr val="accent2"/>
                </a:solidFill>
              </a:rPr>
              <a:t>3 трудоустройства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b="1" dirty="0">
                <a:solidFill>
                  <a:schemeClr val="tx2"/>
                </a:solidFill>
              </a:rPr>
              <a:t>Сеть кофеен «Coffee King» </a:t>
            </a:r>
            <a:r>
              <a:rPr lang="ru-RU" sz="1600" dirty="0"/>
              <a:t>– </a:t>
            </a:r>
            <a:r>
              <a:rPr lang="ru-RU" sz="1600" b="1" dirty="0">
                <a:solidFill>
                  <a:schemeClr val="accent2"/>
                </a:solidFill>
              </a:rPr>
              <a:t>2 трудоустройства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b="1" dirty="0">
                <a:solidFill>
                  <a:schemeClr val="tx2"/>
                </a:solidFill>
              </a:rPr>
              <a:t>Птицефабрика «Продо» </a:t>
            </a:r>
            <a:r>
              <a:rPr lang="ru-RU" sz="1600" dirty="0"/>
              <a:t>– </a:t>
            </a:r>
            <a:r>
              <a:rPr lang="ru-RU" sz="1600" b="1" dirty="0">
                <a:solidFill>
                  <a:schemeClr val="accent2"/>
                </a:solidFill>
              </a:rPr>
              <a:t>2 трудоустройства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b="1" dirty="0">
                <a:solidFill>
                  <a:schemeClr val="tx2"/>
                </a:solidFill>
              </a:rPr>
              <a:t>ГБУ КО «Центр содействия семейному воспитанию «БЕРЕГА» </a:t>
            </a:r>
            <a:r>
              <a:rPr lang="ru-RU" sz="1600" dirty="0"/>
              <a:t>– </a:t>
            </a:r>
            <a:r>
              <a:rPr lang="ru-RU" sz="1600" b="1" dirty="0">
                <a:solidFill>
                  <a:schemeClr val="accent2"/>
                </a:solidFill>
              </a:rPr>
              <a:t>2 трудоустройства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b="1" dirty="0">
                <a:solidFill>
                  <a:schemeClr val="tx2"/>
                </a:solidFill>
              </a:rPr>
              <a:t>Кофейня-пекарня «Булка» </a:t>
            </a:r>
            <a:r>
              <a:rPr lang="ru-RU" sz="1600" dirty="0"/>
              <a:t>– </a:t>
            </a:r>
            <a:r>
              <a:rPr lang="ru-RU" sz="1600" b="1" dirty="0">
                <a:solidFill>
                  <a:schemeClr val="accent2"/>
                </a:solidFill>
              </a:rPr>
              <a:t>2 трудоустройства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6DE5F51-AC23-3018-3658-B505B5DE6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EA3703C-A727-E974-B677-A21DF7747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4521-1D63-4E06-AA0E-78B1A9CE182E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D2689E0-F3F5-958A-CD43-AFF7E804A0E1}"/>
              </a:ext>
            </a:extLst>
          </p:cNvPr>
          <p:cNvSpPr txBox="1"/>
          <p:nvPr/>
        </p:nvSpPr>
        <p:spPr>
          <a:xfrm>
            <a:off x="6094344" y="2608561"/>
            <a:ext cx="5762694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600"/>
              </a:spcAft>
            </a:pPr>
            <a:r>
              <a:rPr lang="ru-RU" sz="1600" b="1" dirty="0">
                <a:solidFill>
                  <a:schemeClr val="accent2"/>
                </a:solidFill>
              </a:rPr>
              <a:t>По 1 трудоустройству: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Магазин "Красное Белое"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Сеть ресторанов "КОМБО"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Магазин "Магнит-Косметик"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Калужский турбинный завод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Магазин-салон "Твоё пиво"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Научно-производственная фирма "Сигма"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Клиника планирования семьи доктора Фомина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Швейная мастерская "Молодая мама"</a:t>
            </a:r>
          </a:p>
        </p:txBody>
      </p:sp>
    </p:spTree>
    <p:extLst>
      <p:ext uri="{BB962C8B-B14F-4D97-AF65-F5344CB8AC3E}">
        <p14:creationId xmlns:p14="http://schemas.microsoft.com/office/powerpoint/2010/main" xmlns="" val="424198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B70ECD-B9CF-7621-B9B1-1BDA5EE70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Опыт работы трудоустроенных </a:t>
            </a:r>
            <a:r>
              <a:rPr lang="ru-RU" sz="3600" dirty="0" err="1"/>
              <a:t>благополучателей</a:t>
            </a:r>
            <a:endParaRPr lang="en-GB" sz="360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6DE5F51-AC23-3018-3658-B505B5DE6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EA3703C-A727-E974-B677-A21DF7747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04521-1D63-4E06-AA0E-78B1A9CE182E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694ED55D-042F-4713-385A-83BDEABDC645}"/>
              </a:ext>
            </a:extLst>
          </p:cNvPr>
          <p:cNvSpPr/>
          <p:nvPr/>
        </p:nvSpPr>
        <p:spPr>
          <a:xfrm>
            <a:off x="334963" y="1809000"/>
            <a:ext cx="3240000" cy="324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/>
              <a:t>18</a:t>
            </a:r>
            <a:endParaRPr lang="en-GB" sz="6000" b="1" dirty="0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2989854B-C36F-4AA2-94C1-0042533329E0}"/>
              </a:ext>
            </a:extLst>
          </p:cNvPr>
          <p:cNvSpPr/>
          <p:nvPr/>
        </p:nvSpPr>
        <p:spPr>
          <a:xfrm>
            <a:off x="4907344" y="2061000"/>
            <a:ext cx="2736000" cy="2736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/>
              <a:t>13</a:t>
            </a:r>
            <a:endParaRPr lang="en-GB" sz="6000" b="1" dirty="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7976BEF4-F2F5-443A-8C9A-C6A83903AB39}"/>
              </a:ext>
            </a:extLst>
          </p:cNvPr>
          <p:cNvSpPr/>
          <p:nvPr/>
        </p:nvSpPr>
        <p:spPr>
          <a:xfrm>
            <a:off x="8975725" y="2493000"/>
            <a:ext cx="1872000" cy="18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/>
              <a:t>6</a:t>
            </a:r>
            <a:endParaRPr lang="en-GB" sz="60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217A832-4BAC-63E7-EDA2-D42516D95ED9}"/>
              </a:ext>
            </a:extLst>
          </p:cNvPr>
          <p:cNvSpPr txBox="1"/>
          <p:nvPr/>
        </p:nvSpPr>
        <p:spPr>
          <a:xfrm>
            <a:off x="334962" y="5181326"/>
            <a:ext cx="3239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От 1 дня</a:t>
            </a:r>
            <a:endParaRPr lang="en-GB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92A1CD7-50CF-9BDA-3652-72FEDFC9D394}"/>
              </a:ext>
            </a:extLst>
          </p:cNvPr>
          <p:cNvSpPr txBox="1"/>
          <p:nvPr/>
        </p:nvSpPr>
        <p:spPr>
          <a:xfrm>
            <a:off x="4907344" y="4883685"/>
            <a:ext cx="273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От 1 месяца</a:t>
            </a:r>
            <a:endParaRPr lang="en-GB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5797EEF-F54D-077E-4972-114EF5C9A5C9}"/>
              </a:ext>
            </a:extLst>
          </p:cNvPr>
          <p:cNvSpPr txBox="1"/>
          <p:nvPr/>
        </p:nvSpPr>
        <p:spPr>
          <a:xfrm>
            <a:off x="8759725" y="4463678"/>
            <a:ext cx="230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От 3 месяцев</a:t>
            </a:r>
            <a:endParaRPr lang="en-GB" sz="2400" dirty="0"/>
          </a:p>
        </p:txBody>
      </p:sp>
      <p:sp>
        <p:nvSpPr>
          <p:cNvPr id="15" name="Стрелка: шеврон 14">
            <a:extLst>
              <a:ext uri="{FF2B5EF4-FFF2-40B4-BE49-F238E27FC236}">
                <a16:creationId xmlns:a16="http://schemas.microsoft.com/office/drawing/2014/main" xmlns="" id="{0CD36A37-0DC2-DC8D-E137-A9BBAE2BFA36}"/>
              </a:ext>
            </a:extLst>
          </p:cNvPr>
          <p:cNvSpPr/>
          <p:nvPr/>
        </p:nvSpPr>
        <p:spPr>
          <a:xfrm>
            <a:off x="3916017" y="3041374"/>
            <a:ext cx="755374" cy="775252"/>
          </a:xfrm>
          <a:prstGeom prst="chevron">
            <a:avLst>
              <a:gd name="adj" fmla="val 3157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Стрелка: шеврон 15">
            <a:extLst>
              <a:ext uri="{FF2B5EF4-FFF2-40B4-BE49-F238E27FC236}">
                <a16:creationId xmlns:a16="http://schemas.microsoft.com/office/drawing/2014/main" xmlns="" id="{18A3C104-ACB7-2815-5185-814D05C548D9}"/>
              </a:ext>
            </a:extLst>
          </p:cNvPr>
          <p:cNvSpPr/>
          <p:nvPr/>
        </p:nvSpPr>
        <p:spPr>
          <a:xfrm>
            <a:off x="7931847" y="3047077"/>
            <a:ext cx="755374" cy="775252"/>
          </a:xfrm>
          <a:prstGeom prst="chevron">
            <a:avLst>
              <a:gd name="adj" fmla="val 3157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00665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сё получится">
      <a:dk1>
        <a:sysClr val="windowText" lastClr="000000"/>
      </a:dk1>
      <a:lt1>
        <a:sysClr val="window" lastClr="FFFFFF"/>
      </a:lt1>
      <a:dk2>
        <a:srgbClr val="5100D2"/>
      </a:dk2>
      <a:lt2>
        <a:srgbClr val="FCF9F9"/>
      </a:lt2>
      <a:accent1>
        <a:srgbClr val="5100D2"/>
      </a:accent1>
      <a:accent2>
        <a:srgbClr val="00D361"/>
      </a:accent2>
      <a:accent3>
        <a:srgbClr val="FDB911"/>
      </a:accent3>
      <a:accent4>
        <a:srgbClr val="F80066"/>
      </a:accent4>
      <a:accent5>
        <a:srgbClr val="8538FF"/>
      </a:accent5>
      <a:accent6>
        <a:srgbClr val="ED823A"/>
      </a:accent6>
      <a:hlink>
        <a:srgbClr val="0563C1"/>
      </a:hlink>
      <a:folHlink>
        <a:srgbClr val="954F72"/>
      </a:folHlink>
    </a:clrScheme>
    <a:fontScheme name="ВШМ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282</Words>
  <Application>Microsoft Office PowerPoint</Application>
  <PresentationFormat>Произвольный</PresentationFormat>
  <Paragraphs>85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Результаты «Старт в будущее»  и «Всё получится!» в 2023</vt:lpstr>
      <vt:lpstr>Благополучатели, вовлечённые в проект  по сопровождаемому трудоустройству</vt:lpstr>
      <vt:lpstr>Благополучатели, вовлечённые в проект  по сопровождаемому трудоустройству</vt:lpstr>
      <vt:lpstr>Новые благополучатели в проекте  по сопровождаемому трудоустройству</vt:lpstr>
      <vt:lpstr>Новые благополучатели в проекте  по сопровождаемому трудоустройству</vt:lpstr>
      <vt:lpstr>Трудоустройства в проекте  по сопровождаемому трудоустройству</vt:lpstr>
      <vt:lpstr>Опыт работы трудоустроенных благополучателей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«Старт в будущее»  и «Всё получится!» в 2023</dc:title>
  <dc:creator>Маньшин Александр Сергеевич</dc:creator>
  <cp:lastModifiedBy>User</cp:lastModifiedBy>
  <cp:revision>3</cp:revision>
  <dcterms:created xsi:type="dcterms:W3CDTF">2023-10-15T12:49:15Z</dcterms:created>
  <dcterms:modified xsi:type="dcterms:W3CDTF">2023-10-30T11:13:46Z</dcterms:modified>
</cp:coreProperties>
</file>