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327" r:id="rId4"/>
    <p:sldId id="267" r:id="rId5"/>
    <p:sldId id="325" r:id="rId6"/>
    <p:sldId id="269" r:id="rId7"/>
    <p:sldId id="323" r:id="rId8"/>
    <p:sldId id="320" r:id="rId9"/>
    <p:sldId id="326" r:id="rId10"/>
    <p:sldId id="32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baseline="0">
                <a:solidFill>
                  <a:srgbClr val="C00000"/>
                </a:solidFill>
              </a:rPr>
              <a:t>Диагностика  результатов занятий с родителями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Первичная диагностика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Тревожность и беспокойство за будущее детей</c:v>
                </c:pt>
                <c:pt idx="1">
                  <c:v>Тревожность в отношении осуществляемой роли родителя</c:v>
                </c:pt>
                <c:pt idx="2">
                  <c:v>Психологическое напряжение и эмоциональное выгорание</c:v>
                </c:pt>
                <c:pt idx="3">
                  <c:v>Самооценка и стремление к личностному росту</c:v>
                </c:pt>
                <c:pt idx="4">
                  <c:v>Решение актуального психологического вопроса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</c:v>
                </c:pt>
                <c:pt idx="1">
                  <c:v>30</c:v>
                </c:pt>
                <c:pt idx="2">
                  <c:v>26</c:v>
                </c:pt>
                <c:pt idx="3">
                  <c:v>10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C6-46BA-B266-2EF7FDC16F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Промежуточная диагностика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Тревожность и беспокойство за будущее детей</c:v>
                </c:pt>
                <c:pt idx="1">
                  <c:v>Тревожность в отношении осуществляемой роли родителя</c:v>
                </c:pt>
                <c:pt idx="2">
                  <c:v>Психологическое напряжение и эмоциональное выгорание</c:v>
                </c:pt>
                <c:pt idx="3">
                  <c:v>Самооценка и стремление к личностному росту</c:v>
                </c:pt>
                <c:pt idx="4">
                  <c:v>Решение актуального психологического вопроса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21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C6-46BA-B266-2EF7FDC16F9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Итоговая диагностика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Тревожность и беспокойство за будущее детей</c:v>
                </c:pt>
                <c:pt idx="1">
                  <c:v>Тревожность в отношении осуществляемой роли родителя</c:v>
                </c:pt>
                <c:pt idx="2">
                  <c:v>Психологическое напряжение и эмоциональное выгорание</c:v>
                </c:pt>
                <c:pt idx="3">
                  <c:v>Самооценка и стремление к личностному росту</c:v>
                </c:pt>
                <c:pt idx="4">
                  <c:v>Решение актуального психологического вопроса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</c:v>
                </c:pt>
                <c:pt idx="1">
                  <c:v>22</c:v>
                </c:pt>
                <c:pt idx="2">
                  <c:v>18</c:v>
                </c:pt>
                <c:pt idx="3">
                  <c:v>23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C6-46BA-B266-2EF7FDC16F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9183744"/>
        <c:axId val="199190016"/>
      </c:barChart>
      <c:catAx>
        <c:axId val="199183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2">
                  <a:lumMod val="5000"/>
                  <a:lumOff val="95000"/>
                </a:schemeClr>
              </a:solidFill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aseline="0"/>
                  <a:t>Критерии диагностики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190016"/>
        <c:crosses val="autoZero"/>
        <c:auto val="1"/>
        <c:lblAlgn val="ctr"/>
        <c:lblOffset val="100"/>
        <c:noMultiLvlLbl val="0"/>
      </c:catAx>
      <c:valAx>
        <c:axId val="19919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 baseline="0"/>
                  <a:t>Количесвто родителей</a:t>
                </a:r>
              </a:p>
            </c:rich>
          </c:tx>
          <c:layout>
            <c:manualLayout>
              <c:xMode val="edge"/>
              <c:yMode val="edge"/>
              <c:x val="0.13296288946219562"/>
              <c:y val="0.2345365057215949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1837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baseline="0">
                <a:solidFill>
                  <a:srgbClr val="C00000"/>
                </a:solidFill>
              </a:rPr>
              <a:t>Диагностика  результатов занятий с детьми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Первичная диагностика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Развитие мелкой моторики и предметно-практичнских действий</c:v>
                </c:pt>
                <c:pt idx="1">
                  <c:v>Развитие мышления</c:v>
                </c:pt>
                <c:pt idx="2">
                  <c:v>Развитие внимания</c:v>
                </c:pt>
                <c:pt idx="3">
                  <c:v>Развитие сенсорной сферы и тактильного восприятия</c:v>
                </c:pt>
                <c:pt idx="4">
                  <c:v>Умение коммуницировать</c:v>
                </c:pt>
                <c:pt idx="5">
                  <c:v>Развитие эмоционального восприятия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</c:v>
                </c:pt>
                <c:pt idx="1">
                  <c:v>11</c:v>
                </c:pt>
                <c:pt idx="2">
                  <c:v>9</c:v>
                </c:pt>
                <c:pt idx="3">
                  <c:v>10</c:v>
                </c:pt>
                <c:pt idx="4">
                  <c:v>8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A1-4371-BDCA-A3F32AB1CA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Промежуточная диагностика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Развитие мелкой моторики и предметно-практичнских действий</c:v>
                </c:pt>
                <c:pt idx="1">
                  <c:v>Развитие мышления</c:v>
                </c:pt>
                <c:pt idx="2">
                  <c:v>Развитие внимания</c:v>
                </c:pt>
                <c:pt idx="3">
                  <c:v>Развитие сенсорной сферы и тактильного восприятия</c:v>
                </c:pt>
                <c:pt idx="4">
                  <c:v>Умение коммуницировать</c:v>
                </c:pt>
                <c:pt idx="5">
                  <c:v>Развитие эмоционального восприятия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17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13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A1-4371-BDCA-A3F32AB1CA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Итоговая диагностика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Развитие мелкой моторики и предметно-практичнских действий</c:v>
                </c:pt>
                <c:pt idx="1">
                  <c:v>Развитие мышления</c:v>
                </c:pt>
                <c:pt idx="2">
                  <c:v>Развитие внимания</c:v>
                </c:pt>
                <c:pt idx="3">
                  <c:v>Развитие сенсорной сферы и тактильного восприятия</c:v>
                </c:pt>
                <c:pt idx="4">
                  <c:v>Умение коммуницировать</c:v>
                </c:pt>
                <c:pt idx="5">
                  <c:v>Развитие эмоционального восприятия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20</c:v>
                </c:pt>
                <c:pt idx="1">
                  <c:v>18</c:v>
                </c:pt>
                <c:pt idx="2">
                  <c:v>21</c:v>
                </c:pt>
                <c:pt idx="3">
                  <c:v>23</c:v>
                </c:pt>
                <c:pt idx="4">
                  <c:v>22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A1-4371-BDCA-A3F32AB1CA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9639424"/>
        <c:axId val="199641344"/>
      </c:barChart>
      <c:catAx>
        <c:axId val="199639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2">
                  <a:lumMod val="5000"/>
                  <a:lumOff val="95000"/>
                </a:schemeClr>
              </a:solidFill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aseline="0"/>
                  <a:t>Критерии диагностики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641344"/>
        <c:crosses val="autoZero"/>
        <c:auto val="1"/>
        <c:lblAlgn val="ctr"/>
        <c:lblOffset val="100"/>
        <c:noMultiLvlLbl val="0"/>
      </c:catAx>
      <c:valAx>
        <c:axId val="19964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 baseline="0"/>
                  <a:t>Количесвто детей</a:t>
                </a:r>
              </a:p>
            </c:rich>
          </c:tx>
          <c:layout>
            <c:manualLayout>
              <c:xMode val="edge"/>
              <c:yMode val="edge"/>
              <c:x val="0.13296288946219556"/>
              <c:y val="0.2345365057215949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6394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2C280-C1F9-4F6C-BC68-2737291E4C76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714D2-39CB-48FE-A13A-51742A41D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47F6-3E06-48B3-974E-FF554B27E1B1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8F08-1100-49B2-8015-C44E63440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50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330E-2459-4406-BFA5-F3379E6895BD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8F08-1100-49B2-8015-C44E63440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143B-8263-4700-BF30-8055492959AD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8F08-1100-49B2-8015-C44E63440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3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B3F9-4619-406B-9B14-EDE17F7596FB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8F08-1100-49B2-8015-C44E63440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95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058B-EC38-42B0-971B-D59B78F565FA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8F08-1100-49B2-8015-C44E63440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539A-64E3-478F-B1F8-CE06E5CB7216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8F08-1100-49B2-8015-C44E63440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0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2D7E-A3A8-4767-9406-27BF798E55F2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8F08-1100-49B2-8015-C44E63440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10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BC6B-31B1-4DDD-9108-1B356ADD0AF9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8F08-1100-49B2-8015-C44E63440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47B8-0BD2-4FBA-A75F-3401DEB6888D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8F08-1100-49B2-8015-C44E63440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0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A3DF-8EC4-4BAB-884E-3A636CF5E7FE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8F08-1100-49B2-8015-C44E63440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66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2DD5-1EF1-4CB0-BF78-1E32E641B6ED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8F08-1100-49B2-8015-C44E63440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7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890BF-EF74-4BF3-A3D4-BBE975016DCB}" type="datetime1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B8F08-1100-49B2-8015-C44E63440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5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cso-borovichi.ru/sites/default/files/sbornik_programm.pd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chart" Target="../charts/chart1.xml"/><Relationship Id="rId7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chart" Target="../charts/chart2.xml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E70D24-3CB2-4354-A93C-3A88B6D4F1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" y="32004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4706" y="218228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Практика </a:t>
            </a:r>
            <a:b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«Домашний микрореабилитационный центр»</a:t>
            </a:r>
            <a:b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br>
              <a:rPr lang="ru-RU" b="1" dirty="0">
                <a:solidFill>
                  <a:srgbClr val="C00000"/>
                </a:solidFill>
              </a:rPr>
            </a:b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4246" y="103260"/>
            <a:ext cx="8805068" cy="165576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Новгородская область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</a:rPr>
              <a:t>Областное автономное учреждение социального обслуживания 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</a:rPr>
              <a:t>«Боровичский комплексный центр социального обслуживания»</a:t>
            </a:r>
          </a:p>
        </p:txBody>
      </p:sp>
      <p:pic>
        <p:nvPicPr>
          <p:cNvPr id="8" name="Рисунок 7" descr="IMG_20211102_1148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119" y="2295144"/>
            <a:ext cx="2654794" cy="1993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11112_1439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9991" y="2374001"/>
            <a:ext cx="2618259" cy="1965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gfb3Whk2Wn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3913" y="2084116"/>
            <a:ext cx="2765280" cy="2075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qHrIP5Nmc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0023" y="4600702"/>
            <a:ext cx="3118986" cy="175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0LzCUY1jBU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2288" y="4531677"/>
            <a:ext cx="2751585" cy="2065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20211102_09105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6575530" y="4513099"/>
            <a:ext cx="2536767" cy="1904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20220406_15104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37075" y="4367752"/>
            <a:ext cx="2841565" cy="2133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8F08-1100-49B2-8015-C44E6344009E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0C9190-CA08-4129-8C42-AE40F28E8E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193" y="227065"/>
            <a:ext cx="1435324" cy="140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1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80D070E9-A86F-4F23-BF2D-89EFE29B0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91926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DABA80-FF05-41D4-B995-5E859CFBDD08}"/>
              </a:ext>
            </a:extLst>
          </p:cNvPr>
          <p:cNvSpPr txBox="1"/>
          <p:nvPr/>
        </p:nvSpPr>
        <p:spPr>
          <a:xfrm>
            <a:off x="292608" y="378243"/>
            <a:ext cx="11695176" cy="3888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</a:pPr>
            <a:r>
              <a:rPr lang="ru-RU" sz="2400" b="1" dirty="0"/>
              <a:t>Благодаря регулярным занятиям у детей целевой группы наблюдается:</a:t>
            </a:r>
            <a:br>
              <a:rPr lang="ru-RU" sz="2400" b="1" dirty="0"/>
            </a:br>
            <a:r>
              <a:rPr lang="ru-RU" sz="2400" b="1" dirty="0"/>
              <a:t>- улучшение эмоционального фона с негативного или нейтрального на позитивный; </a:t>
            </a:r>
            <a:br>
              <a:rPr lang="ru-RU" sz="2400" b="1" dirty="0"/>
            </a:br>
            <a:r>
              <a:rPr lang="ru-RU" sz="2400" b="1" dirty="0"/>
              <a:t>- повышение познавательной активности;</a:t>
            </a:r>
            <a:br>
              <a:rPr lang="ru-RU" sz="2400" b="1" dirty="0"/>
            </a:br>
            <a:r>
              <a:rPr lang="ru-RU" sz="2400" b="1" dirty="0"/>
              <a:t>- формирование основных жизненных компетенций и собственной активности детей, в том числе коммуникативных навыков. </a:t>
            </a:r>
          </a:p>
          <a:p>
            <a:pPr marL="285750" indent="-285750">
              <a:lnSpc>
                <a:spcPct val="115000"/>
              </a:lnSpc>
            </a:pPr>
            <a:r>
              <a:rPr lang="ru-RU" sz="2400" b="1" dirty="0"/>
              <a:t>Благодаря проведенным занятиям у родителей целевой группы снизился уровень тревожности, связанный с неуверенностью и беспокойством за будущее развитие детей, уровень тревожности в отношении осуществляемой роли родителя, повысилась самооценка и стремление к личностному росту.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07A3CBA-B638-4E8E-989F-D9574C516C98}"/>
              </a:ext>
            </a:extLst>
          </p:cNvPr>
          <p:cNvSpPr txBox="1">
            <a:spLocks/>
          </p:cNvSpPr>
          <p:nvPr/>
        </p:nvSpPr>
        <p:spPr>
          <a:xfrm>
            <a:off x="317839" y="0"/>
            <a:ext cx="11355354" cy="956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C00000"/>
                </a:solidFill>
                <a:latin typeface="+mn-lt"/>
              </a:rPr>
              <a:t>Вывод:</a:t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3E1ECBA-76BC-44F4-9016-2AF0B55C7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916" y="38469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n-lt"/>
              </a:rPr>
              <a:t>Возможность тиражирования практики: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7833E1-A324-4047-9575-C3AB0ADFEEE1}"/>
              </a:ext>
            </a:extLst>
          </p:cNvPr>
          <p:cNvSpPr txBox="1"/>
          <p:nvPr/>
        </p:nvSpPr>
        <p:spPr>
          <a:xfrm>
            <a:off x="237743" y="4684108"/>
            <a:ext cx="1170432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2400" b="1" dirty="0"/>
              <a:t>Специалистами, непосредственно работающими с семьями целевой группы, подготовлен 1 информационно-методический сборник, реализованный в ходе работы, для специалистов, который  размещен на официальном сайте ОАУСО «Боровичский КЦСО» </a:t>
            </a:r>
          </a:p>
          <a:p>
            <a:pPr>
              <a:lnSpc>
                <a:spcPct val="114000"/>
              </a:lnSpc>
            </a:pPr>
            <a:r>
              <a:rPr lang="ru-RU" sz="2400" b="1" dirty="0"/>
              <a:t>(</a:t>
            </a:r>
            <a:r>
              <a:rPr lang="ru-RU" sz="2400" b="1" u="sng" dirty="0">
                <a:hlinkClick r:id="rId3"/>
              </a:rPr>
              <a:t>http://kcso-borovichi.ru/sites/default/files/sbornik_programm.pdf</a:t>
            </a:r>
            <a:r>
              <a:rPr lang="ru-RU" sz="2400" b="1" dirty="0"/>
              <a:t>).</a:t>
            </a:r>
            <a:br>
              <a:rPr lang="ru-RU" sz="2400" dirty="0"/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8F08-1100-49B2-8015-C44E6344009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33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CC6058-3A8D-4B00-BA90-7731B4CF56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8F08-1100-49B2-8015-C44E6344009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5058CC46-3649-4594-829D-06FA717BE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620"/>
            <a:ext cx="12192000" cy="6844380"/>
          </a:xfrm>
        </p:spPr>
      </p:pic>
      <p:sp>
        <p:nvSpPr>
          <p:cNvPr id="5" name="TextBox 4"/>
          <p:cNvSpPr txBox="1"/>
          <p:nvPr/>
        </p:nvSpPr>
        <p:spPr>
          <a:xfrm>
            <a:off x="448408" y="169212"/>
            <a:ext cx="1137724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Целевая аудитория:</a:t>
            </a:r>
          </a:p>
          <a:p>
            <a:pPr lvl="0" algn="just"/>
            <a:r>
              <a:rPr lang="ru-RU" sz="2400" b="1" dirty="0"/>
              <a:t>- Дети с инвалидностью - 31 человек, в том числе дети с тяжелыми множественными нарушениями развития – 17 человек. </a:t>
            </a:r>
          </a:p>
          <a:p>
            <a:pPr lvl="0" algn="just"/>
            <a:r>
              <a:rPr lang="ru-RU" sz="2400" b="1" dirty="0"/>
              <a:t>- Семьи, воспитывающие детей с инвалидностью, - 31 семья, в том числе 51 родитель.</a:t>
            </a:r>
            <a:endParaRPr lang="ru-RU" sz="2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886" y="2129144"/>
            <a:ext cx="115965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Территория внедрения практики: </a:t>
            </a:r>
          </a:p>
          <a:p>
            <a:pPr algn="just"/>
            <a:r>
              <a:rPr lang="ru-RU" sz="2400" b="1" dirty="0"/>
              <a:t>Областное автономное учреждение социального обслуживания «Боровичский комплексный центр социального обслуживания». г.Боровичи, Боровичский муниципальный район, Новгородская область</a:t>
            </a:r>
            <a:endParaRPr lang="ru-RU" sz="24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307B69E-1593-45F4-AC5D-E9822339D4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75" y="3833446"/>
            <a:ext cx="5204770" cy="302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AA6BAE28-9B47-4CCF-9AB2-82862DB7FB95}"/>
              </a:ext>
            </a:extLst>
          </p:cNvPr>
          <p:cNvSpPr txBox="1">
            <a:spLocks/>
          </p:cNvSpPr>
          <p:nvPr/>
        </p:nvSpPr>
        <p:spPr>
          <a:xfrm>
            <a:off x="621188" y="23196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8F08-1100-49B2-8015-C44E6344009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6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5058CC46-3649-4594-829D-06FA717BE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620"/>
            <a:ext cx="12192000" cy="6844380"/>
          </a:xfrm>
        </p:spPr>
      </p:pic>
      <p:sp>
        <p:nvSpPr>
          <p:cNvPr id="5" name="TextBox 4"/>
          <p:cNvSpPr txBox="1"/>
          <p:nvPr/>
        </p:nvSpPr>
        <p:spPr>
          <a:xfrm>
            <a:off x="407377" y="101965"/>
            <a:ext cx="11377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Участники внедрения практики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377" y="755187"/>
            <a:ext cx="48158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Лидер практики: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Волкова Альбина </a:t>
            </a:r>
            <a:r>
              <a:rPr lang="ru-RU" sz="1600" b="1" dirty="0" err="1">
                <a:solidFill>
                  <a:srgbClr val="002060"/>
                </a:solidFill>
              </a:rPr>
              <a:t>Фаритовна</a:t>
            </a:r>
            <a:r>
              <a:rPr lang="ru-RU" sz="1600" b="1" dirty="0"/>
              <a:t>, заместитель директора областного автономного учреждения социального обслуживания «Боровичский комплексный центр социального обслуживания»</a:t>
            </a:r>
          </a:p>
          <a:p>
            <a:pPr algn="ctr"/>
            <a:r>
              <a:rPr lang="ru-RU" sz="1600" b="1" dirty="0"/>
              <a:t>Контактные данные:</a:t>
            </a:r>
          </a:p>
          <a:p>
            <a:pPr algn="ctr"/>
            <a:endParaRPr lang="ru-RU" sz="1600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AA6BAE28-9B47-4CCF-9AB2-82862DB7FB95}"/>
              </a:ext>
            </a:extLst>
          </p:cNvPr>
          <p:cNvSpPr txBox="1">
            <a:spLocks/>
          </p:cNvSpPr>
          <p:nvPr/>
        </p:nvSpPr>
        <p:spPr>
          <a:xfrm>
            <a:off x="621188" y="23196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8F08-1100-49B2-8015-C44E6344009E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BA3B50-A711-496E-A498-BA5B4B3C9597}"/>
              </a:ext>
            </a:extLst>
          </p:cNvPr>
          <p:cNvSpPr txBox="1"/>
          <p:nvPr/>
        </p:nvSpPr>
        <p:spPr>
          <a:xfrm>
            <a:off x="6438122" y="713530"/>
            <a:ext cx="575387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Команда практики: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Васюкова Виктория Николаевна, </a:t>
            </a:r>
            <a:r>
              <a:rPr lang="ru-RU" sz="1600" b="1" dirty="0"/>
              <a:t>педагог-психолог отделения социального обслуживания на дому «Домашний </a:t>
            </a:r>
            <a:r>
              <a:rPr lang="ru-RU" sz="1600" b="1" dirty="0" err="1"/>
              <a:t>микрореабилитационный</a:t>
            </a:r>
            <a:r>
              <a:rPr lang="ru-RU" sz="1600" b="1" dirty="0"/>
              <a:t> центр» областного автономного учреждения социального обслуживания «Боровичский комплексный центр социального обслуживания»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F202DE-D3B3-4B54-9E2D-56A29DAA46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2528" y="3510907"/>
            <a:ext cx="2004917" cy="3285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D1CD7A-FE2C-4413-A45A-336589D6C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67" y="3671697"/>
            <a:ext cx="2243103" cy="3109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2DCBA5-9F24-43C8-A15E-2A800E7100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4" y="2654613"/>
            <a:ext cx="377186" cy="3982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972DF08-9106-4FEB-ACFB-23D0076EF7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34" y="2654613"/>
            <a:ext cx="377186" cy="39824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76E91F-452A-43DC-9D21-0AF2268807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0" y="3059542"/>
            <a:ext cx="487173" cy="4871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DE693E6-C659-4A5A-9321-B4ED3E9868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351" y="3052855"/>
            <a:ext cx="487173" cy="4871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C949AF-4046-4A39-BA0D-D8165450A47C}"/>
              </a:ext>
            </a:extLst>
          </p:cNvPr>
          <p:cNvSpPr txBox="1"/>
          <p:nvPr/>
        </p:nvSpPr>
        <p:spPr>
          <a:xfrm>
            <a:off x="1178629" y="2683523"/>
            <a:ext cx="326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8(81664)4-07-85, +79524888876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3AA922-FE38-498A-B4C7-C733FB2473E6}"/>
              </a:ext>
            </a:extLst>
          </p:cNvPr>
          <p:cNvSpPr txBox="1"/>
          <p:nvPr/>
        </p:nvSpPr>
        <p:spPr>
          <a:xfrm>
            <a:off x="7215473" y="2683523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8(81664)4-31-25, +79052929202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452FCF-A517-4161-B9ED-28492771D42E}"/>
              </a:ext>
            </a:extLst>
          </p:cNvPr>
          <p:cNvSpPr txBox="1"/>
          <p:nvPr/>
        </p:nvSpPr>
        <p:spPr>
          <a:xfrm>
            <a:off x="1171002" y="3170696"/>
            <a:ext cx="26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kcso.borovichi@yandex.ru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8CD002-74C2-44F2-9E26-9FB2963172B7}"/>
              </a:ext>
            </a:extLst>
          </p:cNvPr>
          <p:cNvSpPr txBox="1"/>
          <p:nvPr/>
        </p:nvSpPr>
        <p:spPr>
          <a:xfrm>
            <a:off x="7283666" y="3097215"/>
            <a:ext cx="26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kcso.borovichi@yandex.ru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2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CC19CE-7070-4B7F-932A-2DD4C23A9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9163"/>
            <a:ext cx="12192000" cy="6877163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D14CE-2B35-49CC-BCFD-06DBCFCD6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360485"/>
            <a:ext cx="11887199" cy="14167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  <a:latin typeface="+mn-lt"/>
              </a:rPr>
              <a:t>Цель практики: </a:t>
            </a:r>
            <a:br>
              <a:rPr lang="ru-RU" sz="2000" b="1" dirty="0">
                <a:solidFill>
                  <a:schemeClr val="bg1"/>
                </a:solidFill>
                <a:latin typeface="+mn-lt"/>
              </a:rPr>
            </a:br>
            <a:r>
              <a:rPr lang="ru-RU" sz="2700" b="1" dirty="0" err="1">
                <a:solidFill>
                  <a:schemeClr val="bg1"/>
                </a:solidFill>
                <a:latin typeface="+mn-lt"/>
              </a:rPr>
              <a:t>с</a:t>
            </a:r>
            <a:r>
              <a:rPr lang="ru-RU" sz="2700" b="1" dirty="0" err="1">
                <a:latin typeface="+mn-lt"/>
              </a:rPr>
              <a:t>социальная</a:t>
            </a:r>
            <a:r>
              <a:rPr lang="ru-RU" sz="2700" b="1" dirty="0">
                <a:latin typeface="+mn-lt"/>
              </a:rPr>
              <a:t> реабилитация и развитие ребенка-инвалида, в том числе ребенка с тяжелыми и множественными нарушениями развития в домашних условиях, улучшение качества жизни семей целевой группы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9B1EAF4-43DB-4BFD-8908-5DEE1F4006BA}"/>
              </a:ext>
            </a:extLst>
          </p:cNvPr>
          <p:cNvSpPr txBox="1">
            <a:spLocks/>
          </p:cNvSpPr>
          <p:nvPr/>
        </p:nvSpPr>
        <p:spPr>
          <a:xfrm>
            <a:off x="173737" y="1872762"/>
            <a:ext cx="11850624" cy="4747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20000"/>
              </a:lnSpc>
              <a:buSzPts val="1200"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Задачи: 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b="1" dirty="0">
                <a:latin typeface="+mn-lt"/>
              </a:rPr>
              <a:t>Осуществление комплексной социальной реабилитации детей с инвалидностью в домашних условиях семьи путем внедрения стационарозамещающих технологий социального обслуживания детей с инвалидностью.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b="1" dirty="0">
                <a:latin typeface="+mn-lt"/>
              </a:rPr>
              <a:t>Повышение компетенций и приобретение новых навыков родителями (законными представителями) в вопросах воспитания, реабилитации, ухода, организации жизни детей с инвалидностью через организацию работы «Школы родителя особого ребенка».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b="1" dirty="0">
                <a:latin typeface="+mn-lt"/>
              </a:rPr>
              <a:t>Организация межведомственного взаимодействия, обеспечивающего деятельность по развитию технологий на дому, альтернативных предоставлению услуг в полустационарной форме социального обслуживания детям с инвалидностью.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b="1" dirty="0">
                <a:latin typeface="+mn-lt"/>
              </a:rPr>
              <a:t>Обеспечение семей игровым и реабилитационным оборудованием из пункта проката реабилитационного оборудования для организации реабилитационного пространства в домашних условиях.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2D4A04-07FF-41BE-A4E0-57FB77564021}"/>
              </a:ext>
            </a:extLst>
          </p:cNvPr>
          <p:cNvSpPr txBox="1"/>
          <p:nvPr/>
        </p:nvSpPr>
        <p:spPr>
          <a:xfrm>
            <a:off x="292608" y="4049995"/>
            <a:ext cx="117495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SzPts val="1200"/>
              <a:buFontTx/>
              <a:buChar char="-"/>
            </a:pPr>
            <a:endParaRPr lang="ru-RU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buSzPts val="1200"/>
            </a:pPr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ru-RU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ts val="1200"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200"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0196B53-2E9E-4B3B-8248-8CA099EDEFD1}"/>
              </a:ext>
            </a:extLst>
          </p:cNvPr>
          <p:cNvSpPr txBox="1">
            <a:spLocks/>
          </p:cNvSpPr>
          <p:nvPr/>
        </p:nvSpPr>
        <p:spPr>
          <a:xfrm>
            <a:off x="313321" y="5216485"/>
            <a:ext cx="11749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8F08-1100-49B2-8015-C44E6344009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9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667720656_3-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11015" y="360486"/>
            <a:ext cx="11834447" cy="6268914"/>
          </a:xfrm>
        </p:spPr>
        <p:txBody>
          <a:bodyPr>
            <a:normAutofit fontScale="40000" lnSpcReduction="20000"/>
          </a:bodyPr>
          <a:lstStyle/>
          <a:p>
            <a:pPr algn="ctr">
              <a:buSzPts val="1200"/>
              <a:buNone/>
            </a:pPr>
            <a:r>
              <a:rPr lang="ru-RU" sz="7000" b="1" dirty="0">
                <a:solidFill>
                  <a:srgbClr val="C00000"/>
                </a:solidFill>
              </a:rPr>
              <a:t>Проблемы, решаемые в ходе реализации практики:</a:t>
            </a:r>
          </a:p>
          <a:p>
            <a:pPr marL="285750" indent="-285750" algn="just">
              <a:buSzPts val="1200"/>
            </a:pPr>
            <a:r>
              <a:rPr lang="ru-RU" sz="6000" b="1" dirty="0"/>
              <a:t>социализация, реабилитация </a:t>
            </a:r>
            <a:r>
              <a:rPr lang="ru-RU" sz="6000" b="1" dirty="0">
                <a:ea typeface="Calibri" panose="020F0502020204030204" pitchFamily="34" charset="0"/>
              </a:rPr>
              <a:t>детей с инвалидностью в домашних условиях;</a:t>
            </a:r>
          </a:p>
          <a:p>
            <a:pPr marL="285750" indent="-285750" algn="just">
              <a:buSzPts val="1200"/>
            </a:pPr>
            <a:r>
              <a:rPr lang="ru-RU" sz="6000" b="1" dirty="0">
                <a:ea typeface="Calibri" panose="020F0502020204030204" pitchFamily="34" charset="0"/>
              </a:rPr>
              <a:t>обучение родителей детей с инвалидностью специалистами центра навыкам эффективной самостоятельной реабилитации ребенка, созданию благоприятной реабилитационной среды в домашних условиях</a:t>
            </a:r>
          </a:p>
          <a:p>
            <a:pPr marL="285750" indent="-285750" algn="just">
              <a:buSzPts val="1200"/>
            </a:pPr>
            <a:r>
              <a:rPr lang="ru-RU" sz="6000" b="1" dirty="0">
                <a:ea typeface="Calibri" panose="020F0502020204030204" pitchFamily="34" charset="0"/>
              </a:rPr>
              <a:t>снятие эмоционального напряжения у родителей ребенка с инвалидностью.</a:t>
            </a:r>
          </a:p>
          <a:p>
            <a:pPr algn="ctr">
              <a:buNone/>
            </a:pPr>
            <a:endParaRPr lang="ru-RU" sz="6200" b="1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7000" b="1" dirty="0">
                <a:solidFill>
                  <a:srgbClr val="C00000"/>
                </a:solidFill>
              </a:rPr>
              <a:t>Найденное решение:</a:t>
            </a:r>
          </a:p>
          <a:p>
            <a:pPr algn="just"/>
            <a:r>
              <a:rPr lang="ru-RU" sz="6000" b="1" dirty="0"/>
              <a:t>использование разнообразных методов и приемов при работе с  семьям, воспитывающим детей с инвалидностью;</a:t>
            </a:r>
          </a:p>
          <a:p>
            <a:pPr algn="just"/>
            <a:r>
              <a:rPr lang="ru-RU" sz="6000" b="1" dirty="0">
                <a:ea typeface="Calibri" panose="020F0502020204030204" pitchFamily="34" charset="0"/>
                <a:cs typeface="Calibri" panose="020F0502020204030204" pitchFamily="34" charset="0"/>
              </a:rPr>
              <a:t>оказание </a:t>
            </a:r>
            <a:r>
              <a:rPr lang="ru-RU" sz="6000" b="1" dirty="0">
                <a:ea typeface="Times New Roman" panose="02020603050405020304" pitchFamily="18" charset="0"/>
                <a:cs typeface="Calibri" panose="020F0502020204030204" pitchFamily="34" charset="0"/>
              </a:rPr>
              <a:t>психолого-педагогической и медико-социальной помощи ребенку с инвалидностью на дому;</a:t>
            </a:r>
          </a:p>
          <a:p>
            <a:pPr algn="just"/>
            <a:r>
              <a:rPr lang="ru-RU" sz="6000" b="1" dirty="0">
                <a:cs typeface="Calibri" panose="020F0502020204030204" pitchFamily="34" charset="0"/>
              </a:rPr>
              <a:t>предоставление игрового и реабилитационного оборудования из пункта проката реабилитационного оборудования семьям, воспитывающих детей с инвалидностью, в домашнее пользование;</a:t>
            </a:r>
          </a:p>
          <a:p>
            <a:pPr algn="just"/>
            <a:r>
              <a:rPr lang="ru-RU" sz="6000" b="1" dirty="0">
                <a:ea typeface="Calibri" panose="020F0502020204030204" pitchFamily="34" charset="0"/>
              </a:rPr>
              <a:t>обучение родителей детей с инвалидностью специалистами центра навыкам эффективной самостоятельной реабилитации ребенка, созданию благоприятной реабилитационной среды в домашних условиях</a:t>
            </a:r>
            <a:endParaRPr lang="ru-RU" sz="6000" b="1" dirty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8F08-1100-49B2-8015-C44E6344009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CC19CE-7070-4B7F-932A-2DD4C23A9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0019"/>
            <a:ext cx="12192000" cy="6877163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D14CE-2B35-49CC-BCFD-06DBCFCD6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49" y="1565031"/>
            <a:ext cx="11790396" cy="3209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  <a:latin typeface="+mn-lt"/>
              </a:rPr>
              <a:t>Ресурсы практики:</a:t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r>
              <a:rPr lang="ru-RU" sz="2700" b="1" dirty="0">
                <a:latin typeface="+mn-lt"/>
              </a:rPr>
              <a:t> - </a:t>
            </a:r>
            <a:r>
              <a:rPr lang="ru-RU" sz="2700" b="1" i="1" dirty="0">
                <a:latin typeface="+mn-lt"/>
              </a:rPr>
              <a:t>временные</a:t>
            </a:r>
            <a:r>
              <a:rPr lang="ru-RU" sz="2700" b="1" dirty="0">
                <a:latin typeface="+mn-lt"/>
              </a:rPr>
              <a:t> </a:t>
            </a:r>
            <a:r>
              <a:rPr lang="ru-RU" sz="2700" b="1" dirty="0">
                <a:solidFill>
                  <a:srgbClr val="002060"/>
                </a:solidFill>
                <a:latin typeface="+mn-lt"/>
              </a:rPr>
              <a:t>(срок реализации – 1,5 года);</a:t>
            </a:r>
            <a:br>
              <a:rPr lang="ru-RU" sz="2700" b="1" dirty="0">
                <a:solidFill>
                  <a:srgbClr val="002060"/>
                </a:solidFill>
                <a:latin typeface="+mn-lt"/>
              </a:rPr>
            </a:br>
            <a:br>
              <a:rPr lang="ru-RU" sz="2700" b="1" dirty="0">
                <a:latin typeface="+mn-lt"/>
              </a:rPr>
            </a:br>
            <a:r>
              <a:rPr lang="ru-RU" sz="2700" b="1" dirty="0">
                <a:latin typeface="+mn-lt"/>
              </a:rPr>
              <a:t>- </a:t>
            </a:r>
            <a:r>
              <a:rPr lang="ru-RU" sz="2700" b="1" i="1" dirty="0">
                <a:latin typeface="+mn-lt"/>
              </a:rPr>
              <a:t>кадровые</a:t>
            </a:r>
            <a:r>
              <a:rPr lang="ru-RU" sz="2700" b="1" dirty="0">
                <a:latin typeface="+mn-lt"/>
              </a:rPr>
              <a:t> </a:t>
            </a:r>
            <a:r>
              <a:rPr lang="ru-RU" sz="2700" b="1" dirty="0">
                <a:solidFill>
                  <a:srgbClr val="002060"/>
                </a:solidFill>
                <a:latin typeface="+mn-lt"/>
              </a:rPr>
              <a:t>(5 специалистов: 2 педагога-психолога, учитель-логопед, медицинская сестра по массажу (инструктор ЛФК), специалист по социальной работе).</a:t>
            </a:r>
            <a:br>
              <a:rPr lang="ru-RU" sz="2700" b="1" dirty="0">
                <a:solidFill>
                  <a:srgbClr val="002060"/>
                </a:solidFill>
                <a:latin typeface="+mn-lt"/>
              </a:rPr>
            </a:br>
            <a:br>
              <a:rPr lang="ru-RU" sz="2700" b="1" dirty="0">
                <a:latin typeface="+mn-lt"/>
              </a:rPr>
            </a:br>
            <a:r>
              <a:rPr lang="ru-RU" sz="2700" b="1" dirty="0">
                <a:latin typeface="+mn-lt"/>
              </a:rPr>
              <a:t>- </a:t>
            </a:r>
            <a:r>
              <a:rPr lang="ru-RU" sz="2700" b="1" i="1" dirty="0">
                <a:latin typeface="+mn-lt"/>
              </a:rPr>
              <a:t>финансовые</a:t>
            </a:r>
            <a:r>
              <a:rPr lang="ru-RU" sz="2700" b="1" dirty="0">
                <a:latin typeface="+mn-lt"/>
              </a:rPr>
              <a:t>: - средства областного бюджета – 5180677 рублей;</a:t>
            </a:r>
            <a:br>
              <a:rPr lang="ru-RU" sz="2700" b="1" dirty="0">
                <a:latin typeface="+mn-lt"/>
              </a:rPr>
            </a:br>
            <a:r>
              <a:rPr lang="ru-RU" sz="2700" b="1" dirty="0">
                <a:latin typeface="+mn-lt"/>
              </a:rPr>
              <a:t>- внебюджетные источники – 70000 рублей;</a:t>
            </a:r>
            <a:br>
              <a:rPr lang="ru-RU" sz="2700" b="1" dirty="0">
                <a:latin typeface="+mn-lt"/>
              </a:rPr>
            </a:br>
            <a:r>
              <a:rPr lang="ru-RU" sz="2700" b="1" dirty="0">
                <a:latin typeface="+mn-lt"/>
              </a:rPr>
              <a:t>- работу отделения социального обслуживания на дому «Домашний микрореабилитационный центр» финансово поддержал Фонд поддержки детей, находящихся в трудной жизненной ситуации, на сумму 3 992 650 рублей. </a:t>
            </a:r>
            <a:br>
              <a:rPr lang="ru-RU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</a:rPr>
              <a:t> </a:t>
            </a:r>
            <a:endParaRPr lang="ru-RU" sz="1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2D4A04-07FF-41BE-A4E0-57FB77564021}"/>
              </a:ext>
            </a:extLst>
          </p:cNvPr>
          <p:cNvSpPr txBox="1"/>
          <p:nvPr/>
        </p:nvSpPr>
        <p:spPr>
          <a:xfrm>
            <a:off x="350396" y="5196254"/>
            <a:ext cx="10956472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ts val="1200"/>
            </a:pPr>
            <a:r>
              <a:rPr lang="ru-RU" sz="2800" b="1" dirty="0">
                <a:solidFill>
                  <a:srgbClr val="C00000"/>
                </a:solidFill>
              </a:rPr>
              <a:t>Формы социального обслуживания реализации практики:</a:t>
            </a:r>
          </a:p>
          <a:p>
            <a:pPr marL="285750" indent="-285750" algn="ctr">
              <a:buSzPts val="1200"/>
            </a:pP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Форма социального обслуживания на дому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200"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Object 4" descr="preencoded.png">
            <a:extLst>
              <a:ext uri="{FF2B5EF4-FFF2-40B4-BE49-F238E27FC236}">
                <a16:creationId xmlns:a16="http://schemas.microsoft.com/office/drawing/2014/main" id="{58A9F139-87B4-441F-B14E-FF7139D5B8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10840143" y="190500"/>
            <a:ext cx="933450" cy="9525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8F08-1100-49B2-8015-C44E6344009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6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02D3336E-829C-45D9-A0C2-97B479FAB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11198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A1AE1E2-2DAA-4E5F-A1D7-079E0409CA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953240" cy="11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ФОРМА СОЦИАЛЬНОГО ОБСЛУЖИВАНИЯ НА ДОМУ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> (отделение социального обслуживания на дому «Домашний </a:t>
            </a:r>
            <a:r>
              <a:rPr lang="ru-RU" sz="2400" b="1" dirty="0" err="1">
                <a:solidFill>
                  <a:srgbClr val="C00000"/>
                </a:solidFill>
                <a:latin typeface="+mn-lt"/>
              </a:rPr>
              <a:t>микрореабилитационный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 центр»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3FD9FE-96D0-48C5-9C32-06590281CB7E}"/>
              </a:ext>
            </a:extLst>
          </p:cNvPr>
          <p:cNvSpPr txBox="1"/>
          <p:nvPr/>
        </p:nvSpPr>
        <p:spPr>
          <a:xfrm>
            <a:off x="336080" y="980520"/>
            <a:ext cx="500085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Индивидуальные занятия с родителями </a:t>
            </a:r>
          </a:p>
          <a:p>
            <a:pPr lvl="0" algn="ctr">
              <a:buNone/>
            </a:pPr>
            <a:r>
              <a:rPr lang="ru-RU" b="1" dirty="0">
                <a:solidFill>
                  <a:srgbClr val="002060"/>
                </a:solidFill>
                <a:latin typeface="Calibri"/>
              </a:rPr>
              <a:t>(30 родителей из семей-участников)</a:t>
            </a:r>
            <a:r>
              <a:rPr lang="ru-RU" b="1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39461E-2D51-4AB8-BA12-888965376154}"/>
              </a:ext>
            </a:extLst>
          </p:cNvPr>
          <p:cNvSpPr txBox="1"/>
          <p:nvPr/>
        </p:nvSpPr>
        <p:spPr>
          <a:xfrm>
            <a:off x="6532685" y="1022939"/>
            <a:ext cx="551277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b="1" dirty="0">
                <a:solidFill>
                  <a:srgbClr val="002060"/>
                </a:solidFill>
                <a:latin typeface="Calibri"/>
              </a:rPr>
              <a:t>Индивидуальные занятия с детьми</a:t>
            </a:r>
            <a:br>
              <a:rPr lang="ru-RU" b="1" dirty="0">
                <a:solidFill>
                  <a:srgbClr val="002060"/>
                </a:solidFill>
                <a:latin typeface="Calibri"/>
              </a:rPr>
            </a:br>
            <a:r>
              <a:rPr lang="ru-RU" b="1" dirty="0">
                <a:solidFill>
                  <a:srgbClr val="002060"/>
                </a:solidFill>
                <a:latin typeface="Calibri"/>
              </a:rPr>
              <a:t>(31 ребенок с инвалидностью из семей-участников)</a:t>
            </a:r>
            <a:endParaRPr lang="ru-RU" b="1" dirty="0">
              <a:solidFill>
                <a:srgbClr val="002060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94FF1EF6-390C-49AA-AEF6-DA5692167B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2250927"/>
              </p:ext>
            </p:extLst>
          </p:nvPr>
        </p:nvGraphicFramePr>
        <p:xfrm>
          <a:off x="140967" y="1723292"/>
          <a:ext cx="5705918" cy="354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2151E0B5-4CBE-4769-A925-143ECC7B90DE}"/>
              </a:ext>
            </a:extLst>
          </p:cNvPr>
          <p:cNvSpPr/>
          <p:nvPr/>
        </p:nvSpPr>
        <p:spPr>
          <a:xfrm rot="1430043">
            <a:off x="6890543" y="764640"/>
            <a:ext cx="357879" cy="191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влево 2">
            <a:extLst>
              <a:ext uri="{FF2B5EF4-FFF2-40B4-BE49-F238E27FC236}">
                <a16:creationId xmlns:a16="http://schemas.microsoft.com/office/drawing/2014/main" id="{39A2C0D0-E672-4B9A-B617-3D1F0552E7E1}"/>
              </a:ext>
            </a:extLst>
          </p:cNvPr>
          <p:cNvSpPr/>
          <p:nvPr/>
        </p:nvSpPr>
        <p:spPr>
          <a:xfrm rot="20736897">
            <a:off x="4636575" y="757734"/>
            <a:ext cx="363443" cy="1739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431795E2-D067-418D-951E-9B8CB53BCB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6537266"/>
              </p:ext>
            </p:extLst>
          </p:nvPr>
        </p:nvGraphicFramePr>
        <p:xfrm>
          <a:off x="6104468" y="1862594"/>
          <a:ext cx="5854873" cy="345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9948B0-F74D-470E-90A4-0DE126A6647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8322" y="5314202"/>
            <a:ext cx="1186993" cy="1581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AD0664-89C0-4516-B882-D5305B83FD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00" y="5335750"/>
            <a:ext cx="2055148" cy="1542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CBE60C-E6B0-4527-BD93-3BC3CF5CCA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3614" y="5293782"/>
            <a:ext cx="2112819" cy="1584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22ECCD2-5EC2-4067-83B3-69C305E3FF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871" y="5272734"/>
            <a:ext cx="2112820" cy="1586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A3408F4-5767-4BF3-BFC7-2BD9138510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70" y="5261757"/>
            <a:ext cx="1212479" cy="1616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6782623-C484-4879-9C1E-44F98BD1767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378656" y="5214764"/>
            <a:ext cx="1219121" cy="1625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8F08-1100-49B2-8015-C44E6344009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5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80D070E9-A86F-4F23-BF2D-89EFE29B0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1CF6EEB-2C09-4B47-9A1B-EA245F4B9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3" y="178513"/>
            <a:ext cx="11355354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n-lt"/>
              </a:rPr>
              <a:t>Влияние практики на получателей социальных услуг:</a:t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endParaRPr lang="ru-RU" sz="1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DABA80-FF05-41D4-B995-5E859CFBDD08}"/>
              </a:ext>
            </a:extLst>
          </p:cNvPr>
          <p:cNvSpPr txBox="1"/>
          <p:nvPr/>
        </p:nvSpPr>
        <p:spPr>
          <a:xfrm>
            <a:off x="237811" y="950385"/>
            <a:ext cx="11691257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</a:pPr>
            <a:r>
              <a:rPr lang="ru-RU" sz="2400" b="1" dirty="0"/>
              <a:t>Благодаря занятиям с педагогами-психологами, специалистом по социальной работе, учителем-логопедом у детей укрепилась мелкая и артикуляционная моторика, обогатился словарный запас. Дети научились понимать эмоциональное состояние окружающих людей, управлять своим поведением и эмоциями, взаимодействовать с педагогом и окружающими.</a:t>
            </a:r>
          </a:p>
          <a:p>
            <a:pPr marL="285750" indent="-285750" algn="just">
              <a:lnSpc>
                <a:spcPct val="115000"/>
              </a:lnSpc>
            </a:pPr>
            <a:r>
              <a:rPr lang="ru-RU" sz="2400" b="1" dirty="0"/>
              <a:t>Благодаря занятиям с медсестрой по массажу, инструктором ЛФК удается адаптировать детей к нагрузкам, предупредить атрофические явления и стабилизировать </a:t>
            </a:r>
            <a:r>
              <a:rPr lang="ru-RU" sz="2400" b="1" dirty="0" err="1"/>
              <a:t>психоэмоциональное</a:t>
            </a:r>
            <a:r>
              <a:rPr lang="ru-RU" sz="2400" b="1" dirty="0"/>
              <a:t> состояние. Родители на наглядном примере учатся самостоятельно проводить оздоровительные мероприятия, элементы массажа и ЛФК с ребенком в домашних условиях.</a:t>
            </a:r>
            <a:endParaRPr lang="ru-RU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G-20211102-WA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4878" y="4844879"/>
            <a:ext cx="1422654" cy="189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20120_1144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4146" y="5242445"/>
            <a:ext cx="1987656" cy="1492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211214-WA0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9523" y="5172075"/>
            <a:ext cx="22479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8F08-1100-49B2-8015-C44E6344009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1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67720656_3-5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24254" y="99101"/>
            <a:ext cx="11148645" cy="82391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Влияние практики на получателей социальных услуг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95654" y="1230923"/>
            <a:ext cx="11377245" cy="531934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/>
              <a:t>Партнерские отношения специалистов с семьей позволили выявить потребности, ограничения и ресурсы конкретной семьи. Главная цель команды специалистов – обучить родителей как эффективно взаимодействовать с их особенным ребенком и создать условия для его оптимального развития в домашних условиях.</a:t>
            </a:r>
          </a:p>
          <a:p>
            <a:pPr algn="just">
              <a:buNone/>
            </a:pPr>
            <a:r>
              <a:rPr lang="ru-RU" sz="2400" b="1" dirty="0"/>
              <a:t>Включение родителей в реализацию индивидуальной программы реабилитации способствовало формированию адекватной оценки родителей состояния своего ребенка, повышению компетентности родителей по вопросам коммуникации в условиях семейного воспитания, созданию эффективной и комфортной реабилитационной среды для ребенка в домашних условиях, социальной адаптации ребенка и семьи.</a:t>
            </a:r>
          </a:p>
        </p:txBody>
      </p:sp>
      <p:pic>
        <p:nvPicPr>
          <p:cNvPr id="9" name="Рисунок 8" descr="IMG_20211102_1148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9101" y="4799311"/>
            <a:ext cx="2567245" cy="1927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-20220126-WA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6547" y="4749112"/>
            <a:ext cx="2526792" cy="189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B8F08-1100-49B2-8015-C44E6344009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922</Words>
  <Application>Microsoft Office PowerPoint</Application>
  <PresentationFormat>Широкоэкранный</PresentationFormat>
  <Paragraphs>74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Тема Office</vt:lpstr>
      <vt:lpstr>Практика  «Домашний микрореабилитационный центр»   </vt:lpstr>
      <vt:lpstr>Презентация PowerPoint</vt:lpstr>
      <vt:lpstr>Презентация PowerPoint</vt:lpstr>
      <vt:lpstr>Цель практики:  ссоциальная реабилитация и развитие ребенка-инвалида, в том числе ребенка с тяжелыми и множественными нарушениями развития в домашних условиях, улучшение качества жизни семей целевой группы </vt:lpstr>
      <vt:lpstr>Презентация PowerPoint</vt:lpstr>
      <vt:lpstr>Ресурсы практики:   - временные (срок реализации – 1,5 года);  - кадровые (5 специалистов: 2 педагога-психолога, учитель-логопед, медицинская сестра по массажу (инструктор ЛФК), специалист по социальной работе).  - финансовые: - средства областного бюджета – 5180677 рублей; - внебюджетные источники – 70000 рублей; - работу отделения социального обслуживания на дому «Домашний микрореабилитационный центр» финансово поддержал Фонд поддержки детей, находящихся в трудной жизненной ситуации, на сумму 3 992 650 рублей.     </vt:lpstr>
      <vt:lpstr>Презентация PowerPoint</vt:lpstr>
      <vt:lpstr>Влияние практики на получателей социальных услуг: </vt:lpstr>
      <vt:lpstr>Презентация PowerPoint</vt:lpstr>
      <vt:lpstr>Возможность тиражирования практики: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 «Домашний микрореабилитационный центр»   </dc:title>
  <dc:creator>ПК31</dc:creator>
  <cp:lastModifiedBy>ПК31</cp:lastModifiedBy>
  <cp:revision>47</cp:revision>
  <dcterms:created xsi:type="dcterms:W3CDTF">2021-08-26T07:08:38Z</dcterms:created>
  <dcterms:modified xsi:type="dcterms:W3CDTF">2023-10-16T11:00:57Z</dcterms:modified>
</cp:coreProperties>
</file>