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sldIdLst>
    <p:sldId id="257" r:id="rId2"/>
    <p:sldId id="256" r:id="rId3"/>
    <p:sldId id="260" r:id="rId4"/>
    <p:sldId id="259" r:id="rId5"/>
    <p:sldId id="268" r:id="rId6"/>
    <p:sldId id="261" r:id="rId7"/>
    <p:sldId id="262" r:id="rId8"/>
    <p:sldId id="265" r:id="rId9"/>
    <p:sldId id="264" r:id="rId10"/>
    <p:sldId id="26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482F"/>
    <a:srgbClr val="014891"/>
    <a:srgbClr val="B4D9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>
      <p:cViewPr varScale="1">
        <p:scale>
          <a:sx n="114" d="100"/>
          <a:sy n="114" d="100"/>
        </p:scale>
        <p:origin x="4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9F7D0A-402B-224A-89EB-E999EF36A3AE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A57F2D-A1A0-DB47-8D1D-65874A1308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021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31001A-A0F1-FFB7-1BF6-0454B2F947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1D6EB30-1240-3AEE-74E2-CACE7CB478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B03E4E-9779-9000-FEEC-D431C7A06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7422-7978-DD4F-82AE-0ECC81ED60A8}" type="datetime1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4B6EAA-C8A3-10E3-0020-24F4BCF64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C190F5-0AB8-B783-40D1-8C8959DA1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18F18-51F2-AC45-B4DF-82D5BC842B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147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2D20D4-E800-1FB6-6F5B-D77CE3B17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C208A4D-30C4-CF35-FEDB-4FD141DA77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5BA01D-FBD7-593D-4586-9E0EEFBEA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E4969-F2CE-F147-A639-5BA3E14649C0}" type="datetime1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9F0B59-34F4-7D3E-CD50-6DC946364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A2912B-FC47-1041-68FF-EC2C85E95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18F18-51F2-AC45-B4DF-82D5BC842B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883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80CAC5F-7B51-6AD0-D8CA-ADC343C8F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E5AD991-CC69-9522-8435-0806E98983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E4942A-B09C-66C5-2644-8499E3D26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72A7F-6513-644A-8506-100E1E88747F}" type="datetime1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AC6DE5-62C3-C209-9016-CE8CDFADE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73B094-550A-943C-2BF0-A95159F68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18F18-51F2-AC45-B4DF-82D5BC842B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418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4A2AD0-FAE2-0976-5E6B-76DF8B5AE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71A235-0C06-4057-6B93-AFBB84038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A690FF-60EC-B983-0A3C-E56B97024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7D08-6AFE-0A4B-987C-16447075329B}" type="datetime1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14E-C300-01A0-AE1F-D7CC4C748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306316-2685-0EDE-249D-43D02E622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18F18-51F2-AC45-B4DF-82D5BC842B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170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9F8500-BF98-8C65-68B3-EF082BA38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E3E95DB-342F-BC1D-F6EF-DBC991B531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D2EE97-E5E3-C818-4931-1F5BAC15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EDFE3-AD27-9B4B-9F78-39CFDE80C83B}" type="datetime1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0115BF-0770-9FFD-A58B-670DA7BB6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D1F6FE-0C66-88E4-9004-B2F47315D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18F18-51F2-AC45-B4DF-82D5BC842B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155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316509-6BB1-CC31-1C6C-664CE74BA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63786B-112F-4E4A-1FCB-96CEA20CC6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B28A434-4749-F63E-2B4D-2BFA82EEB6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8E7F9D3-E21F-F12E-C3AB-1DF69414A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FA180-BA37-1C44-AD71-A5854D10E9AF}" type="datetime1">
              <a:rPr lang="ru-RU" smtClean="0"/>
              <a:t>31.10.2023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950DD1-7799-AC00-8BBB-548C4D0D2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F6749D2-1A9A-44B1-2559-14DC0F035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18F18-51F2-AC45-B4DF-82D5BC842B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456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A5D407-472E-5870-038F-CE3C1D76A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80E4C3-6FFF-A63B-D28B-4E0898F2C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3967C63-325B-F91E-9864-420C622D96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F983F24-031C-FEAC-701A-4EBF1B10AA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9C2FC87-51D0-3C3C-C3D8-7DF4BA8F39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CC9B74F-55C1-B34E-838E-9FDBC19DB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C8CF2-51A9-1844-B8F8-248ADCFBD017}" type="datetime1">
              <a:rPr lang="ru-RU" smtClean="0"/>
              <a:t>31.10.2023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07F1852-BC0D-107D-1898-4B35F37DC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7AA0EFD-98CE-E026-0E1D-05C7175C3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18F18-51F2-AC45-B4DF-82D5BC842B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588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2CD793-D2B8-4D29-F55A-2CB5404B9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57AA7A8-4227-F870-9D18-CE0D7F5B5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DB28-F560-2B46-8C34-73487FDBAE36}" type="datetime1">
              <a:rPr lang="ru-RU" smtClean="0"/>
              <a:t>31.10.2023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8D4D228-BE2B-658A-618C-BE72A3382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EA6FB0E-39FE-7302-FB2C-AE04E2635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18F18-51F2-AC45-B4DF-82D5BC842B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137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1255D73-B247-9C3E-CE17-3792BC19B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1B3B-F2D3-6140-B7EB-BD2A42F526D5}" type="datetime1">
              <a:rPr lang="ru-RU" smtClean="0"/>
              <a:t>31.10.2023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4624EB8-8BF9-3F3D-8F3E-F0D95F936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967E348-2AEA-46E5-B703-5EF60B127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18F18-51F2-AC45-B4DF-82D5BC842B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143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EC560B-79E1-F14B-742F-4E1C14057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2EF6F1-FDE4-A399-69A7-89AFF388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F467A7-9715-3E1A-F2F6-C0E9C4704E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9D740C-065A-2B17-6A06-2F725A9E9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EDF82-3502-E84C-B00F-5066A72166A8}" type="datetime1">
              <a:rPr lang="ru-RU" smtClean="0"/>
              <a:t>31.10.2023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DD51F0-A235-C460-3302-D4DD929B9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7FD5B7-8334-4E66-44C7-379B26D51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18F18-51F2-AC45-B4DF-82D5BC842B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629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4E767-E5F1-0329-8741-2DF761427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F3E4953-98DC-6F29-C9DA-0895D4A02A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0DF9816-7254-137A-109B-FACE24F684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4024DA-4DFD-F4CC-8F32-BF3EBDBFD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34B4-FB9B-7E41-B1E4-7B1B74477CC3}" type="datetime1">
              <a:rPr lang="ru-RU" smtClean="0"/>
              <a:t>31.10.2023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89792C-DA90-C5F1-CC06-F7B22DDAE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80AA8D-0C0A-53FA-8898-474333828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18F18-51F2-AC45-B4DF-82D5BC842B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462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1C9DEC-DB4A-5D5A-9F6B-5FFA8FF81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30030E-7AE6-54F8-E105-283BCEE7A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3D9BD3-49AB-30D2-3300-1C2E88034A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BCF2D-2FA9-9A4F-89AD-B9C77D276421}" type="datetime1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894978-5721-619A-679D-15D8CE1C4C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88C000-836E-399E-4BBB-A0872853F0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18F18-51F2-AC45-B4DF-82D5BC842B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640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hyperlink" Target="mailto:zubareva@azn24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A00666-FA02-7A86-531B-006AC0FF2F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4799"/>
          <a:stretch/>
        </p:blipFill>
        <p:spPr>
          <a:xfrm>
            <a:off x="357173" y="344243"/>
            <a:ext cx="2640458" cy="841258"/>
          </a:xfrm>
          <a:prstGeom prst="rect">
            <a:avLst/>
          </a:prstGeom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E0EAD71F-CFEC-AE33-32B1-48A57123378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169965" y="338494"/>
            <a:ext cx="1762284" cy="852756"/>
          </a:xfrm>
          <a:prstGeom prst="rect">
            <a:avLst/>
          </a:prstGeom>
        </p:spPr>
      </p:pic>
      <p:sp>
        <p:nvSpPr>
          <p:cNvPr id="6" name="TextBox 12">
            <a:extLst>
              <a:ext uri="{FF2B5EF4-FFF2-40B4-BE49-F238E27FC236}">
                <a16:creationId xmlns:a16="http://schemas.microsoft.com/office/drawing/2014/main" id="{9B9A49AF-D3BB-05D9-38CC-8E95AA7F0B7B}"/>
              </a:ext>
            </a:extLst>
          </p:cNvPr>
          <p:cNvSpPr txBox="1"/>
          <p:nvPr/>
        </p:nvSpPr>
        <p:spPr>
          <a:xfrm>
            <a:off x="357173" y="2655395"/>
            <a:ext cx="6007077" cy="7078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600" b="1" spc="-64" dirty="0">
                <a:solidFill>
                  <a:srgbClr val="014891"/>
                </a:solidFill>
                <a:latin typeface="Montserrat Bold"/>
              </a:rPr>
              <a:t>БУДЬ УСПЕШНЫМ!</a:t>
            </a:r>
            <a:endParaRPr lang="en-US" sz="4600" b="1" spc="-64" dirty="0">
              <a:solidFill>
                <a:srgbClr val="014891"/>
              </a:solidFill>
              <a:latin typeface="Montserrat Bold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D80EC56F-7AE1-EDB9-336C-D7C5FF9F1716}"/>
              </a:ext>
            </a:extLst>
          </p:cNvPr>
          <p:cNvSpPr txBox="1"/>
          <p:nvPr/>
        </p:nvSpPr>
        <p:spPr>
          <a:xfrm>
            <a:off x="423385" y="3400416"/>
            <a:ext cx="6007077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b="1" spc="-64" dirty="0">
                <a:solidFill>
                  <a:srgbClr val="E1482F"/>
                </a:solidFill>
                <a:latin typeface="Montserrat" pitchFamily="2" charset="0"/>
              </a:rPr>
              <a:t>проект в области содействия занятости несовершеннолетних, находящихся </a:t>
            </a:r>
          </a:p>
          <a:p>
            <a:pPr algn="ctr"/>
            <a:r>
              <a:rPr lang="ru-RU" b="1" spc="-64" dirty="0">
                <a:solidFill>
                  <a:srgbClr val="E1482F"/>
                </a:solidFill>
                <a:latin typeface="Montserrat" pitchFamily="2" charset="0"/>
              </a:rPr>
              <a:t>в трудной жизненной ситуации и социально опасном положении, в Красноярском крае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8A2ACA-0FE4-EE54-77E9-5A2DCDF4C021}"/>
              </a:ext>
            </a:extLst>
          </p:cNvPr>
          <p:cNvSpPr txBox="1"/>
          <p:nvPr/>
        </p:nvSpPr>
        <p:spPr>
          <a:xfrm>
            <a:off x="1304229" y="6209138"/>
            <a:ext cx="6238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014891"/>
                </a:solidFill>
                <a:latin typeface="Montserrat" pitchFamily="2" charset="0"/>
              </a:rPr>
              <a:t>2023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A7E4EC-1191-ADB5-E830-AE283A417E6D}"/>
              </a:ext>
            </a:extLst>
          </p:cNvPr>
          <p:cNvSpPr txBox="1"/>
          <p:nvPr/>
        </p:nvSpPr>
        <p:spPr>
          <a:xfrm>
            <a:off x="11688163" y="6347637"/>
            <a:ext cx="2551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014891"/>
                </a:solidFill>
                <a:latin typeface="Montserrat" pitchFamily="2" charset="0"/>
              </a:rPr>
              <a:t>1</a:t>
            </a:r>
            <a:endParaRPr lang="ru-RU" b="1" dirty="0">
              <a:solidFill>
                <a:srgbClr val="014891"/>
              </a:solidFill>
              <a:latin typeface="Montserrat" pitchFamily="2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D367BB1-0F00-BB0A-D782-41141681B0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9826" y="764872"/>
            <a:ext cx="4732090" cy="473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701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A00666-FA02-7A86-531B-006AC0FF2F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4799"/>
          <a:stretch/>
        </p:blipFill>
        <p:spPr>
          <a:xfrm>
            <a:off x="357173" y="344243"/>
            <a:ext cx="2640458" cy="841258"/>
          </a:xfrm>
          <a:prstGeom prst="rect">
            <a:avLst/>
          </a:prstGeom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E0EAD71F-CFEC-AE33-32B1-48A57123378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169965" y="338494"/>
            <a:ext cx="1762284" cy="852756"/>
          </a:xfrm>
          <a:prstGeom prst="rect">
            <a:avLst/>
          </a:prstGeom>
        </p:spPr>
      </p:pic>
      <p:sp>
        <p:nvSpPr>
          <p:cNvPr id="6" name="TextBox 12">
            <a:extLst>
              <a:ext uri="{FF2B5EF4-FFF2-40B4-BE49-F238E27FC236}">
                <a16:creationId xmlns:a16="http://schemas.microsoft.com/office/drawing/2014/main" id="{9B9A49AF-D3BB-05D9-38CC-8E95AA7F0B7B}"/>
              </a:ext>
            </a:extLst>
          </p:cNvPr>
          <p:cNvSpPr txBox="1"/>
          <p:nvPr/>
        </p:nvSpPr>
        <p:spPr>
          <a:xfrm>
            <a:off x="357173" y="2655395"/>
            <a:ext cx="6007077" cy="7078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600" b="1" spc="-64" dirty="0">
                <a:solidFill>
                  <a:srgbClr val="014891"/>
                </a:solidFill>
                <a:latin typeface="Montserrat Bold"/>
              </a:rPr>
              <a:t>БУДЬ УСПЕШНЫМ!</a:t>
            </a:r>
            <a:endParaRPr lang="en-US" sz="4600" b="1" spc="-64" dirty="0">
              <a:solidFill>
                <a:srgbClr val="014891"/>
              </a:solidFill>
              <a:latin typeface="Montserrat Bold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D80EC56F-7AE1-EDB9-336C-D7C5FF9F1716}"/>
              </a:ext>
            </a:extLst>
          </p:cNvPr>
          <p:cNvSpPr txBox="1"/>
          <p:nvPr/>
        </p:nvSpPr>
        <p:spPr>
          <a:xfrm>
            <a:off x="423385" y="3400416"/>
            <a:ext cx="6007077" cy="36009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b="1" i="1" spc="-64" dirty="0">
                <a:solidFill>
                  <a:srgbClr val="E1482F"/>
                </a:solidFill>
                <a:latin typeface="Montserrat" pitchFamily="2" charset="0"/>
              </a:rPr>
              <a:t>Отдел материальной поддержки безработных          и специальных программ агентства труда                     и занятости населения Красноярского края</a:t>
            </a:r>
          </a:p>
          <a:p>
            <a:pPr algn="ctr"/>
            <a:endParaRPr lang="en-US" b="1" spc="-64" dirty="0">
              <a:solidFill>
                <a:srgbClr val="E1482F"/>
              </a:solidFill>
              <a:latin typeface="Montserrat" pitchFamily="2" charset="0"/>
            </a:endParaRPr>
          </a:p>
          <a:p>
            <a:pPr algn="ctr"/>
            <a:r>
              <a:rPr lang="ru-RU" b="1" spc="-64" dirty="0">
                <a:solidFill>
                  <a:srgbClr val="E1482F"/>
                </a:solidFill>
                <a:latin typeface="Montserrat" pitchFamily="2" charset="0"/>
              </a:rPr>
              <a:t>телефон: </a:t>
            </a:r>
            <a:r>
              <a:rPr lang="ru-RU" b="1" spc="-64" dirty="0">
                <a:solidFill>
                  <a:srgbClr val="002060"/>
                </a:solidFill>
                <a:latin typeface="Montserrat" pitchFamily="2" charset="0"/>
              </a:rPr>
              <a:t>+7 (391)221-14-87</a:t>
            </a:r>
          </a:p>
          <a:p>
            <a:pPr algn="ctr"/>
            <a:r>
              <a:rPr lang="ru-RU" b="1" spc="-64" dirty="0">
                <a:solidFill>
                  <a:srgbClr val="E1482F"/>
                </a:solidFill>
                <a:latin typeface="Montserrat" pitchFamily="2" charset="0"/>
              </a:rPr>
              <a:t>е</a:t>
            </a:r>
            <a:r>
              <a:rPr lang="en-US" b="1" spc="-64" dirty="0">
                <a:solidFill>
                  <a:srgbClr val="E1482F"/>
                </a:solidFill>
                <a:latin typeface="Montserrat" pitchFamily="2" charset="0"/>
              </a:rPr>
              <a:t>-mail</a:t>
            </a:r>
            <a:r>
              <a:rPr lang="ru-RU" b="1" spc="-64" dirty="0">
                <a:solidFill>
                  <a:srgbClr val="E1482F"/>
                </a:solidFill>
                <a:latin typeface="Montserrat" pitchFamily="2" charset="0"/>
              </a:rPr>
              <a:t>: </a:t>
            </a:r>
            <a:r>
              <a:rPr lang="en-US" b="1" spc="-64" dirty="0">
                <a:solidFill>
                  <a:srgbClr val="002060"/>
                </a:solidFill>
                <a:latin typeface="Montserrat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zubareva@azn24.ru</a:t>
            </a:r>
            <a:endParaRPr lang="ru-RU" b="1" spc="-64" dirty="0">
              <a:solidFill>
                <a:srgbClr val="002060"/>
              </a:solidFill>
              <a:latin typeface="Montserrat" pitchFamily="2" charset="0"/>
            </a:endParaRPr>
          </a:p>
          <a:p>
            <a:pPr algn="ctr"/>
            <a:endParaRPr lang="ru-RU" b="1" spc="-64" dirty="0">
              <a:solidFill>
                <a:srgbClr val="E1482F"/>
              </a:solidFill>
              <a:latin typeface="Montserrat" pitchFamily="2" charset="0"/>
            </a:endParaRPr>
          </a:p>
          <a:p>
            <a:pPr algn="ctr"/>
            <a:r>
              <a:rPr lang="ru-RU" b="1" spc="-64" dirty="0">
                <a:solidFill>
                  <a:srgbClr val="E1482F"/>
                </a:solidFill>
                <a:latin typeface="Montserrat" pitchFamily="2" charset="0"/>
              </a:rPr>
              <a:t>Контактное лицо: </a:t>
            </a:r>
          </a:p>
          <a:p>
            <a:pPr algn="ctr"/>
            <a:r>
              <a:rPr lang="ru-RU" b="1" spc="-64" dirty="0">
                <a:solidFill>
                  <a:srgbClr val="002060"/>
                </a:solidFill>
                <a:latin typeface="Montserrat" pitchFamily="2" charset="0"/>
              </a:rPr>
              <a:t>Зубарева Ирина Александровна</a:t>
            </a:r>
          </a:p>
          <a:p>
            <a:pPr algn="ctr"/>
            <a:endParaRPr lang="en-US" b="1" spc="-64" dirty="0">
              <a:solidFill>
                <a:srgbClr val="002060"/>
              </a:solidFill>
              <a:latin typeface="Montserrat" pitchFamily="2" charset="0"/>
            </a:endParaRPr>
          </a:p>
          <a:p>
            <a:pPr algn="ctr"/>
            <a:endParaRPr lang="en-US" b="1" spc="-64" dirty="0">
              <a:solidFill>
                <a:srgbClr val="002060"/>
              </a:solidFill>
              <a:latin typeface="Montserrat" pitchFamily="2" charset="0"/>
            </a:endParaRPr>
          </a:p>
          <a:p>
            <a:pPr algn="ctr"/>
            <a:endParaRPr lang="ru-RU" b="1" spc="-64" dirty="0">
              <a:solidFill>
                <a:srgbClr val="E1482F"/>
              </a:solidFill>
              <a:latin typeface="Montserrat" pitchFamily="2" charset="0"/>
            </a:endParaRPr>
          </a:p>
          <a:p>
            <a:pPr algn="ctr"/>
            <a:endParaRPr lang="ru-RU" b="1" spc="-64" dirty="0">
              <a:solidFill>
                <a:srgbClr val="E1482F"/>
              </a:solidFill>
              <a:latin typeface="Montserrat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A7E4EC-1191-ADB5-E830-AE283A417E6D}"/>
              </a:ext>
            </a:extLst>
          </p:cNvPr>
          <p:cNvSpPr txBox="1"/>
          <p:nvPr/>
        </p:nvSpPr>
        <p:spPr>
          <a:xfrm>
            <a:off x="11688163" y="6347637"/>
            <a:ext cx="377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014891"/>
                </a:solidFill>
                <a:latin typeface="Montserrat" pitchFamily="2" charset="0"/>
              </a:rPr>
              <a:t>10</a:t>
            </a:r>
            <a:endParaRPr lang="ru-RU" b="1" dirty="0">
              <a:solidFill>
                <a:srgbClr val="014891"/>
              </a:solidFill>
              <a:latin typeface="Montserrat" pitchFamily="2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D367BB1-0F00-BB0A-D782-41141681B0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9826" y="764872"/>
            <a:ext cx="4732090" cy="473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569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0CD1E28-A876-A2AA-7A30-3200EFF448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2974" r="109"/>
          <a:stretch>
            <a:fillRect/>
          </a:stretch>
        </p:blipFill>
        <p:spPr>
          <a:xfrm>
            <a:off x="16999839" y="0"/>
            <a:ext cx="1288161" cy="10287000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4B221157-E989-515B-A374-56ED8DFEAC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2974" r="109"/>
          <a:stretch>
            <a:fillRect/>
          </a:stretch>
        </p:blipFill>
        <p:spPr>
          <a:xfrm>
            <a:off x="17152239" y="152400"/>
            <a:ext cx="1288161" cy="10287000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C5C17B70-CD95-1E3F-C73C-2CB71E2292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2974" r="109"/>
          <a:stretch>
            <a:fillRect/>
          </a:stretch>
        </p:blipFill>
        <p:spPr>
          <a:xfrm>
            <a:off x="17304639" y="304800"/>
            <a:ext cx="1288161" cy="10287000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B93CF36A-B3F5-C16C-5BBF-A25287D09A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4799"/>
          <a:stretch/>
        </p:blipFill>
        <p:spPr>
          <a:xfrm>
            <a:off x="357173" y="344243"/>
            <a:ext cx="2640458" cy="841258"/>
          </a:xfrm>
          <a:prstGeom prst="rect">
            <a:avLst/>
          </a:prstGeom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D3C42480-84DF-770D-E34C-1D94E347524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169965" y="338494"/>
            <a:ext cx="1762284" cy="852756"/>
          </a:xfrm>
          <a:prstGeom prst="rect">
            <a:avLst/>
          </a:prstGeom>
        </p:spPr>
      </p:pic>
      <p:sp>
        <p:nvSpPr>
          <p:cNvPr id="11" name="TextBox 19">
            <a:extLst>
              <a:ext uri="{FF2B5EF4-FFF2-40B4-BE49-F238E27FC236}">
                <a16:creationId xmlns:a16="http://schemas.microsoft.com/office/drawing/2014/main" id="{78CC82A7-71AE-90B6-4BA9-C8D6779E4C85}"/>
              </a:ext>
            </a:extLst>
          </p:cNvPr>
          <p:cNvSpPr txBox="1"/>
          <p:nvPr/>
        </p:nvSpPr>
        <p:spPr>
          <a:xfrm>
            <a:off x="1306286" y="1632858"/>
            <a:ext cx="5802437" cy="7078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b="1" spc="-49" dirty="0">
                <a:solidFill>
                  <a:srgbClr val="014891"/>
                </a:solidFill>
                <a:latin typeface="Montserrat Bold"/>
              </a:rPr>
              <a:t>Основные проблемы </a:t>
            </a:r>
            <a:br>
              <a:rPr lang="ru-RU" sz="2800" b="1" spc="-49" dirty="0">
                <a:solidFill>
                  <a:srgbClr val="3884FD"/>
                </a:solidFill>
                <a:latin typeface="Montserrat Bold"/>
              </a:rPr>
            </a:br>
            <a:r>
              <a:rPr lang="ru-RU" b="1" spc="-49" dirty="0">
                <a:solidFill>
                  <a:srgbClr val="E1482F"/>
                </a:solidFill>
                <a:latin typeface="Montserrat Bold"/>
              </a:rPr>
              <a:t>предпосылки создания проекта</a:t>
            </a:r>
            <a:endParaRPr lang="en-US" sz="2800" b="1" spc="-49" dirty="0">
              <a:solidFill>
                <a:srgbClr val="E1482F"/>
              </a:solidFill>
              <a:latin typeface="Montserrat Bold"/>
            </a:endParaRPr>
          </a:p>
        </p:txBody>
      </p: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33FEB03B-FFC1-5B1C-FD4D-59A60DB5B408}"/>
              </a:ext>
            </a:extLst>
          </p:cNvPr>
          <p:cNvGrpSpPr/>
          <p:nvPr/>
        </p:nvGrpSpPr>
        <p:grpSpPr>
          <a:xfrm>
            <a:off x="1306285" y="2852737"/>
            <a:ext cx="5204386" cy="1161142"/>
            <a:chOff x="1306285" y="2981323"/>
            <a:chExt cx="5213715" cy="1161142"/>
          </a:xfrm>
          <a:solidFill>
            <a:srgbClr val="014891">
              <a:alpha val="10477"/>
            </a:srgbClr>
          </a:solidFill>
        </p:grpSpPr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A65BD8C3-D972-AE2B-C213-AB1A8E4E94BC}"/>
                </a:ext>
              </a:extLst>
            </p:cNvPr>
            <p:cNvSpPr/>
            <p:nvPr/>
          </p:nvSpPr>
          <p:spPr>
            <a:xfrm>
              <a:off x="1306285" y="2981323"/>
              <a:ext cx="5137378" cy="11611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B2D198C-569F-5FD0-7F86-FAE4D783DF1D}"/>
                </a:ext>
              </a:extLst>
            </p:cNvPr>
            <p:cNvSpPr txBox="1"/>
            <p:nvPr/>
          </p:nvSpPr>
          <p:spPr>
            <a:xfrm>
              <a:off x="1459159" y="3080532"/>
              <a:ext cx="5060841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spc="19" dirty="0">
                  <a:solidFill>
                    <a:srgbClr val="014891"/>
                  </a:solidFill>
                  <a:latin typeface="Montserrat"/>
                </a:rPr>
                <a:t>Ежегодно в службу занятости обращается               </a:t>
              </a:r>
              <a:r>
                <a:rPr lang="ru-RU" sz="1400" b="1" spc="19" dirty="0">
                  <a:solidFill>
                    <a:srgbClr val="014891"/>
                  </a:solidFill>
                  <a:latin typeface="Montserrat"/>
                </a:rPr>
                <a:t>не менее 28,0 тыс. родителей</a:t>
              </a:r>
              <a:r>
                <a:rPr lang="ru-RU" sz="1400" spc="19" dirty="0">
                  <a:solidFill>
                    <a:srgbClr val="014891"/>
                  </a:solidFill>
                  <a:latin typeface="Montserrat"/>
                </a:rPr>
                <a:t>, воспитывающих несовершеннолетних детей, из них                                </a:t>
              </a:r>
              <a:r>
                <a:rPr lang="ru-RU" sz="1400" b="1" spc="19" dirty="0">
                  <a:solidFill>
                    <a:srgbClr val="014891"/>
                  </a:solidFill>
                  <a:latin typeface="Montserrat"/>
                </a:rPr>
                <a:t>не мене 2,5 тыс. </a:t>
              </a:r>
              <a:r>
                <a:rPr lang="ru-RU" sz="1400" spc="19" dirty="0">
                  <a:solidFill>
                    <a:srgbClr val="014891"/>
                  </a:solidFill>
                  <a:latin typeface="Montserrat"/>
                </a:rPr>
                <a:t>– многодетные родители</a:t>
              </a:r>
              <a:endParaRPr lang="ru-RU" sz="1400" b="1" spc="19" dirty="0">
                <a:solidFill>
                  <a:srgbClr val="014891"/>
                </a:solidFill>
                <a:latin typeface="Montserrat"/>
              </a:endParaRPr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D381931A-84EF-9BED-0EDF-303C0D71E778}"/>
              </a:ext>
            </a:extLst>
          </p:cNvPr>
          <p:cNvGrpSpPr/>
          <p:nvPr/>
        </p:nvGrpSpPr>
        <p:grpSpPr>
          <a:xfrm>
            <a:off x="1297093" y="4232479"/>
            <a:ext cx="5137378" cy="992663"/>
            <a:chOff x="1306285" y="2818923"/>
            <a:chExt cx="5137378" cy="992663"/>
          </a:xfrm>
          <a:solidFill>
            <a:srgbClr val="014891">
              <a:alpha val="10477"/>
            </a:srgbClr>
          </a:solidFill>
        </p:grpSpPr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id="{4687B67D-6B74-20FC-314F-33A8C448D265}"/>
                </a:ext>
              </a:extLst>
            </p:cNvPr>
            <p:cNvSpPr/>
            <p:nvPr/>
          </p:nvSpPr>
          <p:spPr>
            <a:xfrm>
              <a:off x="1306285" y="2828923"/>
              <a:ext cx="5137378" cy="9826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E3F9FF7-7DFF-8042-E249-36D31E1355EC}"/>
                </a:ext>
              </a:extLst>
            </p:cNvPr>
            <p:cNvSpPr txBox="1"/>
            <p:nvPr/>
          </p:nvSpPr>
          <p:spPr>
            <a:xfrm>
              <a:off x="1468077" y="2818923"/>
              <a:ext cx="4376760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ru-RU" sz="1400" b="1" spc="19" dirty="0">
                  <a:solidFill>
                    <a:srgbClr val="014891"/>
                  </a:solidFill>
                  <a:latin typeface="Montserrat"/>
                </a:rPr>
                <a:t>Более 4,5 тыс.</a:t>
              </a:r>
              <a:r>
                <a:rPr lang="ru-RU" sz="1400" spc="19" dirty="0">
                  <a:solidFill>
                    <a:srgbClr val="014891"/>
                  </a:solidFill>
                  <a:latin typeface="Montserrat"/>
                </a:rPr>
                <a:t> – подростки, находящиеся в трудной жизненной ситуации и социально опасном положении, не заняты трудовой и образовательной деятельностью</a:t>
              </a:r>
            </a:p>
          </p:txBody>
        </p:sp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2F46F370-0A04-8B34-C6C5-0F9783CB0566}"/>
              </a:ext>
            </a:extLst>
          </p:cNvPr>
          <p:cNvGrpSpPr/>
          <p:nvPr/>
        </p:nvGrpSpPr>
        <p:grpSpPr>
          <a:xfrm>
            <a:off x="6596063" y="2852737"/>
            <a:ext cx="4656137" cy="2386349"/>
            <a:chOff x="1306285" y="2828923"/>
            <a:chExt cx="4656137" cy="2386349"/>
          </a:xfrm>
          <a:solidFill>
            <a:srgbClr val="014891">
              <a:alpha val="10477"/>
            </a:srgbClr>
          </a:solidFill>
        </p:grpSpPr>
        <p:sp>
          <p:nvSpPr>
            <p:cNvPr id="55" name="Прямоугольник 54">
              <a:extLst>
                <a:ext uri="{FF2B5EF4-FFF2-40B4-BE49-F238E27FC236}">
                  <a16:creationId xmlns:a16="http://schemas.microsoft.com/office/drawing/2014/main" id="{5BE298B0-C876-2D83-DEFD-C154F075EB8E}"/>
                </a:ext>
              </a:extLst>
            </p:cNvPr>
            <p:cNvSpPr/>
            <p:nvPr/>
          </p:nvSpPr>
          <p:spPr>
            <a:xfrm>
              <a:off x="1306285" y="2828923"/>
              <a:ext cx="4579937" cy="237240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43AF36D-CB4F-765D-6F75-A72FD1484A24}"/>
                </a:ext>
              </a:extLst>
            </p:cNvPr>
            <p:cNvSpPr txBox="1"/>
            <p:nvPr/>
          </p:nvSpPr>
          <p:spPr>
            <a:xfrm>
              <a:off x="1585662" y="2906948"/>
              <a:ext cx="4376760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600" spc="19" dirty="0">
                  <a:solidFill>
                    <a:srgbClr val="014891"/>
                  </a:solidFill>
                  <a:latin typeface="Montserrat"/>
                </a:rPr>
                <a:t>По состоянию на 01.01.2022                              в государственной информационной системе «Единый краевой банк данных несовершеннолетних и семей, находящихся в социально опасном положении» зарегистрировано                                         </a:t>
              </a:r>
              <a:r>
                <a:rPr lang="ru-RU" sz="1600" b="1" spc="19" dirty="0">
                  <a:solidFill>
                    <a:srgbClr val="014891"/>
                  </a:solidFill>
                  <a:latin typeface="Montserrat"/>
                </a:rPr>
                <a:t>6,2 тыс. подростков и 2,5 тыс. семей, находящихся в СОП</a:t>
              </a:r>
              <a:endParaRPr lang="ru-RU" sz="1600" spc="19" dirty="0">
                <a:solidFill>
                  <a:srgbClr val="014891"/>
                </a:solidFill>
                <a:latin typeface="Montserrat"/>
              </a:endParaRP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AB694473-9114-6E50-B458-6DA028BA831C}"/>
              </a:ext>
            </a:extLst>
          </p:cNvPr>
          <p:cNvSpPr txBox="1"/>
          <p:nvPr/>
        </p:nvSpPr>
        <p:spPr>
          <a:xfrm>
            <a:off x="1297093" y="5405185"/>
            <a:ext cx="68141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600" spc="19" dirty="0">
                <a:solidFill>
                  <a:srgbClr val="002060"/>
                </a:solidFill>
                <a:latin typeface="Montserrat"/>
              </a:rPr>
              <a:t>*по данным регистров получателей услуг</a:t>
            </a:r>
          </a:p>
          <a:p>
            <a:pPr algn="l"/>
            <a:r>
              <a:rPr lang="ru-RU" sz="1600" spc="19" dirty="0">
                <a:solidFill>
                  <a:srgbClr val="002060"/>
                </a:solidFill>
                <a:latin typeface="Montserrat"/>
              </a:rPr>
              <a:t>в сфере занятости населения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597A6B-728B-EBE5-2171-85B792F9D13A}"/>
              </a:ext>
            </a:extLst>
          </p:cNvPr>
          <p:cNvSpPr txBox="1"/>
          <p:nvPr/>
        </p:nvSpPr>
        <p:spPr>
          <a:xfrm>
            <a:off x="11688163" y="6347637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014891"/>
                </a:solidFill>
                <a:latin typeface="Montserrat" pitchFamily="2" charset="0"/>
              </a:rPr>
              <a:t>2</a:t>
            </a:r>
            <a:endParaRPr lang="ru-RU" b="1" dirty="0">
              <a:solidFill>
                <a:srgbClr val="014891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414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0CD1E28-A876-A2AA-7A30-3200EFF448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2974" r="109"/>
          <a:stretch>
            <a:fillRect/>
          </a:stretch>
        </p:blipFill>
        <p:spPr>
          <a:xfrm>
            <a:off x="16999839" y="0"/>
            <a:ext cx="1288161" cy="10287000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4B221157-E989-515B-A374-56ED8DFEAC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2974" r="109"/>
          <a:stretch>
            <a:fillRect/>
          </a:stretch>
        </p:blipFill>
        <p:spPr>
          <a:xfrm>
            <a:off x="17152239" y="152400"/>
            <a:ext cx="1288161" cy="10287000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C5C17B70-CD95-1E3F-C73C-2CB71E2292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2974" r="109"/>
          <a:stretch>
            <a:fillRect/>
          </a:stretch>
        </p:blipFill>
        <p:spPr>
          <a:xfrm>
            <a:off x="17304639" y="304800"/>
            <a:ext cx="1288161" cy="10287000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B93CF36A-B3F5-C16C-5BBF-A25287D09A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4799"/>
          <a:stretch/>
        </p:blipFill>
        <p:spPr>
          <a:xfrm>
            <a:off x="357173" y="344243"/>
            <a:ext cx="2640458" cy="841258"/>
          </a:xfrm>
          <a:prstGeom prst="rect">
            <a:avLst/>
          </a:prstGeom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D3C42480-84DF-770D-E34C-1D94E347524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169965" y="338494"/>
            <a:ext cx="1762284" cy="852756"/>
          </a:xfrm>
          <a:prstGeom prst="rect">
            <a:avLst/>
          </a:prstGeom>
        </p:spPr>
      </p:pic>
      <p:sp>
        <p:nvSpPr>
          <p:cNvPr id="11" name="TextBox 19">
            <a:extLst>
              <a:ext uri="{FF2B5EF4-FFF2-40B4-BE49-F238E27FC236}">
                <a16:creationId xmlns:a16="http://schemas.microsoft.com/office/drawing/2014/main" id="{78CC82A7-71AE-90B6-4BA9-C8D6779E4C85}"/>
              </a:ext>
            </a:extLst>
          </p:cNvPr>
          <p:cNvSpPr txBox="1"/>
          <p:nvPr/>
        </p:nvSpPr>
        <p:spPr>
          <a:xfrm>
            <a:off x="725415" y="1445958"/>
            <a:ext cx="9555420" cy="7078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b="1" spc="-49" dirty="0">
                <a:solidFill>
                  <a:srgbClr val="014891"/>
                </a:solidFill>
                <a:latin typeface="Montserrat Bold"/>
              </a:rPr>
              <a:t>Основные проблемы вовлечения подростков</a:t>
            </a:r>
            <a:r>
              <a:rPr lang="ru-RU" b="1" spc="-49" dirty="0">
                <a:solidFill>
                  <a:srgbClr val="014891"/>
                </a:solidFill>
                <a:latin typeface="Montserrat Bold"/>
              </a:rPr>
              <a:t> </a:t>
            </a:r>
          </a:p>
          <a:p>
            <a:r>
              <a:rPr lang="ru-RU" b="1" spc="-49" dirty="0">
                <a:solidFill>
                  <a:srgbClr val="E1482F"/>
                </a:solidFill>
                <a:latin typeface="Montserrat Bold"/>
              </a:rPr>
              <a:t>в трудовую и образовательную деятельность</a:t>
            </a: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2873CCFE-4EF2-CF1C-D2A1-61EA82592F43}"/>
              </a:ext>
            </a:extLst>
          </p:cNvPr>
          <p:cNvGrpSpPr/>
          <p:nvPr/>
        </p:nvGrpSpPr>
        <p:grpSpPr>
          <a:xfrm>
            <a:off x="5503128" y="2363221"/>
            <a:ext cx="4667342" cy="3984416"/>
            <a:chOff x="6096000" y="2555442"/>
            <a:chExt cx="4614949" cy="3862073"/>
          </a:xfrm>
        </p:grpSpPr>
        <p:pic>
          <p:nvPicPr>
            <p:cNvPr id="5" name="Picture 8">
              <a:extLst>
                <a:ext uri="{FF2B5EF4-FFF2-40B4-BE49-F238E27FC236}">
                  <a16:creationId xmlns:a16="http://schemas.microsoft.com/office/drawing/2014/main" id="{52A29822-CE1D-0014-E23E-43DE4AB38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6096000" y="2555442"/>
              <a:ext cx="4487619" cy="3862073"/>
            </a:xfrm>
            <a:prstGeom prst="rect">
              <a:avLst/>
            </a:prstGeom>
          </p:spPr>
        </p:pic>
        <p:sp>
          <p:nvSpPr>
            <p:cNvPr id="14" name="TextBox 11">
              <a:extLst>
                <a:ext uri="{FF2B5EF4-FFF2-40B4-BE49-F238E27FC236}">
                  <a16:creationId xmlns:a16="http://schemas.microsoft.com/office/drawing/2014/main" id="{86CBFDE3-B48B-0566-8DED-6BF7280A6D06}"/>
                </a:ext>
              </a:extLst>
            </p:cNvPr>
            <p:cNvSpPr txBox="1"/>
            <p:nvPr/>
          </p:nvSpPr>
          <p:spPr>
            <a:xfrm>
              <a:off x="6450733" y="4824499"/>
              <a:ext cx="2106020" cy="8054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ru-RU" b="1" dirty="0">
                  <a:solidFill>
                    <a:srgbClr val="FEFEFF"/>
                  </a:solidFill>
                  <a:latin typeface="Montserrat"/>
                </a:rPr>
                <a:t>Отсутствие мотивации </a:t>
              </a:r>
              <a:r>
                <a:rPr lang="en-US" b="1" dirty="0">
                  <a:solidFill>
                    <a:srgbClr val="FEFEFF"/>
                  </a:solidFill>
                  <a:latin typeface="Montserrat"/>
                </a:rPr>
                <a:t>                </a:t>
              </a:r>
              <a:r>
                <a:rPr lang="ru-RU" b="1" dirty="0">
                  <a:solidFill>
                    <a:srgbClr val="FEFEFF"/>
                  </a:solidFill>
                  <a:latin typeface="Montserrat"/>
                </a:rPr>
                <a:t>к труду</a:t>
              </a:r>
              <a:endParaRPr lang="en-US" b="1" dirty="0">
                <a:solidFill>
                  <a:srgbClr val="FEFEFF"/>
                </a:solidFill>
                <a:latin typeface="Montserrat"/>
              </a:endParaRPr>
            </a:p>
          </p:txBody>
        </p:sp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F8A2A2EF-F060-E41A-BEBA-10DFC7E40A86}"/>
                </a:ext>
              </a:extLst>
            </p:cNvPr>
            <p:cNvSpPr txBox="1"/>
            <p:nvPr/>
          </p:nvSpPr>
          <p:spPr>
            <a:xfrm>
              <a:off x="7310784" y="2962989"/>
              <a:ext cx="2106020" cy="10739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ru-RU" b="1" dirty="0">
                  <a:solidFill>
                    <a:srgbClr val="FEFEFF"/>
                  </a:solidFill>
                  <a:latin typeface="Montserrat"/>
                </a:rPr>
                <a:t>Нет представления о современном рынке труда</a:t>
              </a:r>
              <a:endParaRPr lang="en-US" b="1" dirty="0">
                <a:solidFill>
                  <a:srgbClr val="FEFEFF"/>
                </a:solidFill>
                <a:latin typeface="Montserrat"/>
              </a:endParaRPr>
            </a:p>
          </p:txBody>
        </p:sp>
        <p:sp>
          <p:nvSpPr>
            <p:cNvPr id="16" name="TextBox 13">
              <a:extLst>
                <a:ext uri="{FF2B5EF4-FFF2-40B4-BE49-F238E27FC236}">
                  <a16:creationId xmlns:a16="http://schemas.microsoft.com/office/drawing/2014/main" id="{EE76E8B0-19B7-07A6-BF1A-D5FCA6A747A4}"/>
                </a:ext>
              </a:extLst>
            </p:cNvPr>
            <p:cNvSpPr txBox="1"/>
            <p:nvPr/>
          </p:nvSpPr>
          <p:spPr>
            <a:xfrm>
              <a:off x="8122659" y="4824499"/>
              <a:ext cx="2588290" cy="53698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ru-RU" b="1" dirty="0">
                  <a:solidFill>
                    <a:srgbClr val="FEFEFF"/>
                  </a:solidFill>
                  <a:latin typeface="Montserrat"/>
                </a:rPr>
                <a:t>Нет профориентации</a:t>
              </a:r>
              <a:endParaRPr lang="en-US" b="1" dirty="0">
                <a:solidFill>
                  <a:srgbClr val="FEFEFF"/>
                </a:solidFill>
                <a:latin typeface="Montserrat"/>
              </a:endParaRPr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9B6D5023-AFE3-720E-C360-8E9E4657FA5C}"/>
              </a:ext>
            </a:extLst>
          </p:cNvPr>
          <p:cNvGrpSpPr/>
          <p:nvPr/>
        </p:nvGrpSpPr>
        <p:grpSpPr>
          <a:xfrm>
            <a:off x="1523532" y="2517110"/>
            <a:ext cx="4593882" cy="3984415"/>
            <a:chOff x="1976613" y="2612023"/>
            <a:chExt cx="4487619" cy="3862073"/>
          </a:xfrm>
        </p:grpSpPr>
        <p:pic>
          <p:nvPicPr>
            <p:cNvPr id="3" name="Picture 6">
              <a:extLst>
                <a:ext uri="{FF2B5EF4-FFF2-40B4-BE49-F238E27FC236}">
                  <a16:creationId xmlns:a16="http://schemas.microsoft.com/office/drawing/2014/main" id="{09509AAE-D93B-E644-9B3B-185261BB42F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976613" y="2612023"/>
              <a:ext cx="4487619" cy="3862073"/>
            </a:xfrm>
            <a:prstGeom prst="rect">
              <a:avLst/>
            </a:prstGeom>
          </p:spPr>
        </p:pic>
        <p:sp>
          <p:nvSpPr>
            <p:cNvPr id="4" name="TextBox 7">
              <a:extLst>
                <a:ext uri="{FF2B5EF4-FFF2-40B4-BE49-F238E27FC236}">
                  <a16:creationId xmlns:a16="http://schemas.microsoft.com/office/drawing/2014/main" id="{CD7C7184-5DA0-D933-321C-22ACF1BEFE05}"/>
                </a:ext>
              </a:extLst>
            </p:cNvPr>
            <p:cNvSpPr txBox="1"/>
            <p:nvPr/>
          </p:nvSpPr>
          <p:spPr>
            <a:xfrm>
              <a:off x="3152357" y="3158954"/>
              <a:ext cx="2178875" cy="10739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ru-RU" b="1" dirty="0">
                  <a:solidFill>
                    <a:srgbClr val="FEFEFF"/>
                  </a:solidFill>
                  <a:latin typeface="Montserrat"/>
                </a:rPr>
                <a:t>Нет достойного примера со стороны родителей</a:t>
              </a:r>
              <a:endParaRPr lang="en-US" b="1" dirty="0">
                <a:solidFill>
                  <a:srgbClr val="FEFEFF"/>
                </a:solidFill>
                <a:latin typeface="Montserrat"/>
              </a:endParaRPr>
            </a:p>
          </p:txBody>
        </p:sp>
        <p:sp>
          <p:nvSpPr>
            <p:cNvPr id="12" name="TextBox 9">
              <a:extLst>
                <a:ext uri="{FF2B5EF4-FFF2-40B4-BE49-F238E27FC236}">
                  <a16:creationId xmlns:a16="http://schemas.microsoft.com/office/drawing/2014/main" id="{7C255CD4-831B-A14F-2389-6E1A3710EA24}"/>
                </a:ext>
              </a:extLst>
            </p:cNvPr>
            <p:cNvSpPr txBox="1"/>
            <p:nvPr/>
          </p:nvSpPr>
          <p:spPr>
            <a:xfrm>
              <a:off x="2149326" y="4543059"/>
              <a:ext cx="2258409" cy="13424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ru-RU" b="1" dirty="0">
                  <a:solidFill>
                    <a:srgbClr val="FEFEFF"/>
                  </a:solidFill>
                  <a:latin typeface="Montserrat"/>
                </a:rPr>
                <a:t>Нет положительного примера со стороны сверстников</a:t>
              </a:r>
              <a:endParaRPr lang="en-US" b="1" dirty="0">
                <a:solidFill>
                  <a:srgbClr val="FEFEFF"/>
                </a:solidFill>
                <a:latin typeface="Montserrat"/>
              </a:endParaRPr>
            </a:p>
          </p:txBody>
        </p:sp>
        <p:sp>
          <p:nvSpPr>
            <p:cNvPr id="13" name="TextBox 10">
              <a:extLst>
                <a:ext uri="{FF2B5EF4-FFF2-40B4-BE49-F238E27FC236}">
                  <a16:creationId xmlns:a16="http://schemas.microsoft.com/office/drawing/2014/main" id="{9FD56F52-5FD2-7C53-1BA7-137FB7A85238}"/>
                </a:ext>
              </a:extLst>
            </p:cNvPr>
            <p:cNvSpPr txBox="1"/>
            <p:nvPr/>
          </p:nvSpPr>
          <p:spPr>
            <a:xfrm>
              <a:off x="4207706" y="4971590"/>
              <a:ext cx="2106019" cy="8054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ru-RU" b="1" dirty="0">
                  <a:solidFill>
                    <a:srgbClr val="FEFEFF"/>
                  </a:solidFill>
                  <a:latin typeface="Montserrat"/>
                </a:rPr>
                <a:t>Отсутствие трудовых навыков</a:t>
              </a:r>
              <a:endParaRPr lang="en-US" b="1" dirty="0">
                <a:solidFill>
                  <a:srgbClr val="FEFEFF"/>
                </a:solidFill>
                <a:latin typeface="Montserrat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F70C698-144F-5813-E53D-5A413A7E06E6}"/>
              </a:ext>
            </a:extLst>
          </p:cNvPr>
          <p:cNvSpPr txBox="1"/>
          <p:nvPr/>
        </p:nvSpPr>
        <p:spPr>
          <a:xfrm>
            <a:off x="11688163" y="6347637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014891"/>
                </a:solidFill>
                <a:latin typeface="Montserrat" pitchFamily="2" charset="0"/>
              </a:rPr>
              <a:t>3</a:t>
            </a:r>
            <a:endParaRPr lang="ru-RU" b="1" dirty="0">
              <a:solidFill>
                <a:srgbClr val="014891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975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762955A1-ACB7-8CC2-51C6-55EE431E9026}"/>
              </a:ext>
            </a:extLst>
          </p:cNvPr>
          <p:cNvSpPr/>
          <p:nvPr/>
        </p:nvSpPr>
        <p:spPr>
          <a:xfrm>
            <a:off x="6597448" y="-1"/>
            <a:ext cx="5643609" cy="6858001"/>
          </a:xfrm>
          <a:prstGeom prst="rect">
            <a:avLst/>
          </a:prstGeom>
          <a:solidFill>
            <a:srgbClr val="014891">
              <a:alpha val="97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CD1E28-A876-A2AA-7A30-3200EFF448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2974" r="109"/>
          <a:stretch>
            <a:fillRect/>
          </a:stretch>
        </p:blipFill>
        <p:spPr>
          <a:xfrm>
            <a:off x="16999839" y="0"/>
            <a:ext cx="1288161" cy="10287000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4B221157-E989-515B-A374-56ED8DFEAC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2974" r="109"/>
          <a:stretch>
            <a:fillRect/>
          </a:stretch>
        </p:blipFill>
        <p:spPr>
          <a:xfrm>
            <a:off x="17152239" y="152400"/>
            <a:ext cx="1288161" cy="10287000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C5C17B70-CD95-1E3F-C73C-2CB71E2292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2974" r="109"/>
          <a:stretch>
            <a:fillRect/>
          </a:stretch>
        </p:blipFill>
        <p:spPr>
          <a:xfrm>
            <a:off x="17304639" y="304800"/>
            <a:ext cx="1288161" cy="10287000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B93CF36A-B3F5-C16C-5BBF-A25287D09A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4799"/>
          <a:stretch/>
        </p:blipFill>
        <p:spPr>
          <a:xfrm>
            <a:off x="357173" y="344243"/>
            <a:ext cx="2640458" cy="841258"/>
          </a:xfrm>
          <a:prstGeom prst="rect">
            <a:avLst/>
          </a:prstGeom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D3C42480-84DF-770D-E34C-1D94E347524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169965" y="338494"/>
            <a:ext cx="1762284" cy="852756"/>
          </a:xfrm>
          <a:prstGeom prst="rect">
            <a:avLst/>
          </a:prstGeom>
        </p:spPr>
      </p:pic>
      <p:sp>
        <p:nvSpPr>
          <p:cNvPr id="11" name="TextBox 19">
            <a:extLst>
              <a:ext uri="{FF2B5EF4-FFF2-40B4-BE49-F238E27FC236}">
                <a16:creationId xmlns:a16="http://schemas.microsoft.com/office/drawing/2014/main" id="{78CC82A7-71AE-90B6-4BA9-C8D6779E4C85}"/>
              </a:ext>
            </a:extLst>
          </p:cNvPr>
          <p:cNvSpPr txBox="1"/>
          <p:nvPr/>
        </p:nvSpPr>
        <p:spPr>
          <a:xfrm>
            <a:off x="1306285" y="1632858"/>
            <a:ext cx="9182100" cy="7078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b="1" spc="-49" dirty="0">
                <a:solidFill>
                  <a:srgbClr val="014891"/>
                </a:solidFill>
                <a:latin typeface="Montserrat Bold"/>
              </a:rPr>
              <a:t>Для кого предназначен</a:t>
            </a:r>
            <a:br>
              <a:rPr lang="ru-RU" sz="2800" b="1" spc="-49" dirty="0">
                <a:solidFill>
                  <a:srgbClr val="3884FD"/>
                </a:solidFill>
                <a:latin typeface="Montserrat Bold"/>
              </a:rPr>
            </a:br>
            <a:r>
              <a:rPr lang="ru-RU" b="1" spc="-49" dirty="0">
                <a:solidFill>
                  <a:srgbClr val="E1482F"/>
                </a:solidFill>
                <a:latin typeface="Montserrat Bold"/>
              </a:rPr>
              <a:t>проект</a:t>
            </a:r>
            <a:endParaRPr lang="ru-RU" sz="2800" b="1" spc="-49" dirty="0">
              <a:solidFill>
                <a:srgbClr val="E1482F"/>
              </a:solidFill>
              <a:latin typeface="Montserrat Bold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E24136C-235A-C999-D187-BFAE0D5E4639}"/>
              </a:ext>
            </a:extLst>
          </p:cNvPr>
          <p:cNvSpPr txBox="1"/>
          <p:nvPr/>
        </p:nvSpPr>
        <p:spPr>
          <a:xfrm>
            <a:off x="1217792" y="2618305"/>
            <a:ext cx="17665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spc="13" dirty="0">
                <a:solidFill>
                  <a:srgbClr val="014891"/>
                </a:solidFill>
                <a:latin typeface="Montserrat" pitchFamily="2" charset="0"/>
              </a:rPr>
              <a:t>Цель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C1EAE5-922E-CFAB-3A5E-79AA057B66B7}"/>
              </a:ext>
            </a:extLst>
          </p:cNvPr>
          <p:cNvSpPr txBox="1"/>
          <p:nvPr/>
        </p:nvSpPr>
        <p:spPr>
          <a:xfrm>
            <a:off x="1190953" y="2994180"/>
            <a:ext cx="43767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600" spc="19" dirty="0">
                <a:solidFill>
                  <a:srgbClr val="002060"/>
                </a:solidFill>
                <a:latin typeface="Montserrat"/>
              </a:rPr>
              <a:t>Создание условий для занятости подростков и их родителей, находящихся ТЖС и СОП</a:t>
            </a:r>
            <a:endParaRPr lang="en-US" sz="1600" spc="19" dirty="0">
              <a:solidFill>
                <a:srgbClr val="002060"/>
              </a:solidFill>
              <a:latin typeface="Montserra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EB9261-02AE-1B18-8D1A-77FEDF4E2269}"/>
              </a:ext>
            </a:extLst>
          </p:cNvPr>
          <p:cNvSpPr txBox="1"/>
          <p:nvPr/>
        </p:nvSpPr>
        <p:spPr>
          <a:xfrm>
            <a:off x="1231066" y="3800942"/>
            <a:ext cx="17665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spc="13" dirty="0">
                <a:solidFill>
                  <a:srgbClr val="014891"/>
                </a:solidFill>
                <a:latin typeface="Montserrat" pitchFamily="2" charset="0"/>
              </a:rPr>
              <a:t>Задачи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C5EF4B-E30F-2F82-B74E-E2B9E9D41E31}"/>
              </a:ext>
            </a:extLst>
          </p:cNvPr>
          <p:cNvSpPr txBox="1"/>
          <p:nvPr/>
        </p:nvSpPr>
        <p:spPr>
          <a:xfrm>
            <a:off x="1190953" y="4201052"/>
            <a:ext cx="5081660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Wingdings" pitchFamily="2" charset="2"/>
              <a:buChar char="§"/>
            </a:pPr>
            <a:r>
              <a:rPr lang="ru-RU" sz="1500" spc="19" dirty="0">
                <a:solidFill>
                  <a:srgbClr val="002060"/>
                </a:solidFill>
                <a:latin typeface="Montserrat"/>
              </a:rPr>
              <a:t>Вовлечение подростков в трудовую и образовательную деятельность.</a:t>
            </a:r>
          </a:p>
          <a:p>
            <a:pPr marL="285750" indent="-285750" algn="l">
              <a:buFont typeface="Wingdings" pitchFamily="2" charset="2"/>
              <a:buChar char="§"/>
            </a:pPr>
            <a:endParaRPr lang="ru-RU" sz="1500" spc="19" dirty="0">
              <a:solidFill>
                <a:srgbClr val="002060"/>
              </a:solidFill>
              <a:latin typeface="Montserrat"/>
            </a:endParaRPr>
          </a:p>
          <a:p>
            <a:pPr marL="285750" indent="-285750" algn="l">
              <a:buFont typeface="Wingdings" pitchFamily="2" charset="2"/>
              <a:buChar char="§"/>
            </a:pPr>
            <a:r>
              <a:rPr lang="ru-RU" sz="1500" spc="19" dirty="0">
                <a:solidFill>
                  <a:srgbClr val="002060"/>
                </a:solidFill>
                <a:latin typeface="Montserrat"/>
              </a:rPr>
              <a:t>Содействие в трудоустройстве родителей.</a:t>
            </a:r>
          </a:p>
          <a:p>
            <a:pPr algn="l"/>
            <a:r>
              <a:rPr lang="ru-RU" sz="1500" spc="19" dirty="0">
                <a:solidFill>
                  <a:srgbClr val="002060"/>
                </a:solidFill>
                <a:latin typeface="Montserrat"/>
              </a:rPr>
              <a:t> </a:t>
            </a:r>
          </a:p>
          <a:p>
            <a:pPr marL="285750" indent="-285750" algn="l">
              <a:buFont typeface="Wingdings" pitchFamily="2" charset="2"/>
              <a:buChar char="§"/>
            </a:pPr>
            <a:r>
              <a:rPr lang="ru-RU" sz="1500" spc="19" dirty="0">
                <a:solidFill>
                  <a:srgbClr val="002060"/>
                </a:solidFill>
                <a:latin typeface="Montserrat"/>
              </a:rPr>
              <a:t>Реализация комплекса мероприятий, направленных на повышение мотивации к труду несовершеннолетних, самоопределение, выбор профессии для дальнейшего обучения (переобучения)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27B648F-FD9C-BD90-D545-D109EA47D36A}"/>
              </a:ext>
            </a:extLst>
          </p:cNvPr>
          <p:cNvSpPr txBox="1"/>
          <p:nvPr/>
        </p:nvSpPr>
        <p:spPr>
          <a:xfrm>
            <a:off x="7234762" y="661390"/>
            <a:ext cx="29886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spc="13" dirty="0">
                <a:solidFill>
                  <a:srgbClr val="014891"/>
                </a:solidFill>
                <a:latin typeface="Montserrat" pitchFamily="2" charset="0"/>
              </a:rPr>
              <a:t>Целевая аудитория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5D66C60-EA63-9A74-C83C-03BAE40156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3598" y="3090310"/>
            <a:ext cx="1528260" cy="1300456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17036B5-9478-33DD-7529-F412EB6ADD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3598" y="1257503"/>
            <a:ext cx="1363820" cy="1617049"/>
          </a:xfrm>
          <a:prstGeom prst="rect">
            <a:avLst/>
          </a:prstGeom>
        </p:spPr>
      </p:pic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CF03318D-8D82-8536-84DB-907B4D45C33E}"/>
              </a:ext>
            </a:extLst>
          </p:cNvPr>
          <p:cNvSpPr/>
          <p:nvPr/>
        </p:nvSpPr>
        <p:spPr>
          <a:xfrm>
            <a:off x="8938901" y="1503108"/>
            <a:ext cx="3041330" cy="751747"/>
          </a:xfrm>
          <a:prstGeom prst="rect">
            <a:avLst/>
          </a:prstGeom>
          <a:solidFill>
            <a:srgbClr val="014891">
              <a:alpha val="1047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E1482F"/>
                </a:solidFill>
                <a:latin typeface="Montserrat" pitchFamily="2" charset="0"/>
              </a:rPr>
              <a:t>Подростки, находящиеся </a:t>
            </a:r>
          </a:p>
          <a:p>
            <a:pPr algn="ctr"/>
            <a:r>
              <a:rPr lang="ru-RU" b="1" dirty="0">
                <a:solidFill>
                  <a:srgbClr val="E1482F"/>
                </a:solidFill>
                <a:latin typeface="Montserrat" pitchFamily="2" charset="0"/>
              </a:rPr>
              <a:t>в ТСЖ и СОП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F92D68BB-D911-8F3A-6148-544015A7F8A8}"/>
              </a:ext>
            </a:extLst>
          </p:cNvPr>
          <p:cNvSpPr/>
          <p:nvPr/>
        </p:nvSpPr>
        <p:spPr>
          <a:xfrm>
            <a:off x="8974258" y="2826213"/>
            <a:ext cx="3005973" cy="2241443"/>
          </a:xfrm>
          <a:prstGeom prst="rect">
            <a:avLst/>
          </a:prstGeom>
          <a:solidFill>
            <a:srgbClr val="014891">
              <a:alpha val="1047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14891"/>
                </a:solidFill>
                <a:latin typeface="Montserrat" pitchFamily="2" charset="0"/>
              </a:rPr>
              <a:t>Безработные родители, воспитывающие несовершеннолетних детей, находящиеся  в ТСЖ и СОП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59462A-9520-DB8D-65F4-C772C9FCD66A}"/>
              </a:ext>
            </a:extLst>
          </p:cNvPr>
          <p:cNvSpPr txBox="1"/>
          <p:nvPr/>
        </p:nvSpPr>
        <p:spPr>
          <a:xfrm>
            <a:off x="11688163" y="6347637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014891"/>
                </a:solidFill>
                <a:latin typeface="Montserrat" pitchFamily="2" charset="0"/>
              </a:rPr>
              <a:t>4</a:t>
            </a:r>
            <a:endParaRPr lang="ru-RU" b="1" dirty="0">
              <a:solidFill>
                <a:srgbClr val="014891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815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0CD1E28-A876-A2AA-7A30-3200EFF448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2974" r="109"/>
          <a:stretch>
            <a:fillRect/>
          </a:stretch>
        </p:blipFill>
        <p:spPr>
          <a:xfrm>
            <a:off x="16999839" y="0"/>
            <a:ext cx="1288161" cy="10287000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4B221157-E989-515B-A374-56ED8DFEAC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2974" r="109"/>
          <a:stretch>
            <a:fillRect/>
          </a:stretch>
        </p:blipFill>
        <p:spPr>
          <a:xfrm>
            <a:off x="17152239" y="152400"/>
            <a:ext cx="1288161" cy="10287000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C5C17B70-CD95-1E3F-C73C-2CB71E2292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2974" r="109"/>
          <a:stretch>
            <a:fillRect/>
          </a:stretch>
        </p:blipFill>
        <p:spPr>
          <a:xfrm>
            <a:off x="17304639" y="304800"/>
            <a:ext cx="1288161" cy="10287000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B93CF36A-B3F5-C16C-5BBF-A25287D09A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4799"/>
          <a:stretch/>
        </p:blipFill>
        <p:spPr>
          <a:xfrm>
            <a:off x="357173" y="344243"/>
            <a:ext cx="2640458" cy="841258"/>
          </a:xfrm>
          <a:prstGeom prst="rect">
            <a:avLst/>
          </a:prstGeom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D3C42480-84DF-770D-E34C-1D94E347524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169965" y="338494"/>
            <a:ext cx="1762284" cy="852756"/>
          </a:xfrm>
          <a:prstGeom prst="rect">
            <a:avLst/>
          </a:prstGeom>
        </p:spPr>
      </p:pic>
      <p:sp>
        <p:nvSpPr>
          <p:cNvPr id="11" name="TextBox 19">
            <a:extLst>
              <a:ext uri="{FF2B5EF4-FFF2-40B4-BE49-F238E27FC236}">
                <a16:creationId xmlns:a16="http://schemas.microsoft.com/office/drawing/2014/main" id="{78CC82A7-71AE-90B6-4BA9-C8D6779E4C85}"/>
              </a:ext>
            </a:extLst>
          </p:cNvPr>
          <p:cNvSpPr txBox="1"/>
          <p:nvPr/>
        </p:nvSpPr>
        <p:spPr>
          <a:xfrm>
            <a:off x="1306286" y="1632858"/>
            <a:ext cx="5802437" cy="7078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b="1" spc="-49" dirty="0" err="1">
                <a:solidFill>
                  <a:srgbClr val="014891"/>
                </a:solidFill>
                <a:latin typeface="Montserrat Bold"/>
              </a:rPr>
              <a:t>Как</a:t>
            </a:r>
            <a:r>
              <a:rPr lang="en-US" sz="2800" b="1" spc="-49" dirty="0">
                <a:solidFill>
                  <a:srgbClr val="014891"/>
                </a:solidFill>
                <a:latin typeface="Montserrat Bold"/>
              </a:rPr>
              <a:t> </a:t>
            </a:r>
            <a:r>
              <a:rPr lang="en-US" sz="2800" b="1" spc="-49" dirty="0" err="1">
                <a:solidFill>
                  <a:srgbClr val="014891"/>
                </a:solidFill>
                <a:latin typeface="Montserrat Bold"/>
              </a:rPr>
              <a:t>появил</a:t>
            </a:r>
            <a:r>
              <a:rPr lang="ru-RU" sz="2800" b="1" spc="-49" dirty="0" err="1">
                <a:solidFill>
                  <a:srgbClr val="014891"/>
                </a:solidFill>
                <a:latin typeface="Montserrat Bold"/>
              </a:rPr>
              <a:t>ся</a:t>
            </a:r>
            <a:br>
              <a:rPr lang="ru-RU" sz="2800" b="1" spc="-49" dirty="0">
                <a:solidFill>
                  <a:srgbClr val="3884FD"/>
                </a:solidFill>
                <a:latin typeface="Montserrat Bold"/>
              </a:rPr>
            </a:br>
            <a:r>
              <a:rPr lang="ru-RU" b="1" spc="-49" dirty="0">
                <a:solidFill>
                  <a:srgbClr val="E1482F"/>
                </a:solidFill>
                <a:latin typeface="Montserrat Bold"/>
              </a:rPr>
              <a:t>проект</a:t>
            </a:r>
            <a:endParaRPr lang="en-US" sz="2800" b="1" spc="-49" dirty="0">
              <a:solidFill>
                <a:srgbClr val="E1482F"/>
              </a:solidFill>
              <a:latin typeface="Montserrat Bold"/>
            </a:endParaRPr>
          </a:p>
        </p:txBody>
      </p: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DDE043AD-4BD0-E872-E2EC-E790BC8262C3}"/>
              </a:ext>
            </a:extLst>
          </p:cNvPr>
          <p:cNvGrpSpPr/>
          <p:nvPr/>
        </p:nvGrpSpPr>
        <p:grpSpPr>
          <a:xfrm>
            <a:off x="1312694" y="2627246"/>
            <a:ext cx="10698723" cy="2732338"/>
            <a:chOff x="1268841" y="2711290"/>
            <a:chExt cx="10698723" cy="2732338"/>
          </a:xfrm>
        </p:grpSpPr>
        <p:grpSp>
          <p:nvGrpSpPr>
            <p:cNvPr id="36" name="Группа 35">
              <a:extLst>
                <a:ext uri="{FF2B5EF4-FFF2-40B4-BE49-F238E27FC236}">
                  <a16:creationId xmlns:a16="http://schemas.microsoft.com/office/drawing/2014/main" id="{24C6CB10-2740-05DE-F32A-D0819069BB32}"/>
                </a:ext>
              </a:extLst>
            </p:cNvPr>
            <p:cNvGrpSpPr/>
            <p:nvPr/>
          </p:nvGrpSpPr>
          <p:grpSpPr>
            <a:xfrm>
              <a:off x="1268841" y="2711290"/>
              <a:ext cx="10698723" cy="2732338"/>
              <a:chOff x="1268841" y="2489134"/>
              <a:chExt cx="10698723" cy="2732338"/>
            </a:xfrm>
          </p:grpSpPr>
          <p:grpSp>
            <p:nvGrpSpPr>
              <p:cNvPr id="29" name="Группа 28">
                <a:extLst>
                  <a:ext uri="{FF2B5EF4-FFF2-40B4-BE49-F238E27FC236}">
                    <a16:creationId xmlns:a16="http://schemas.microsoft.com/office/drawing/2014/main" id="{9B752E9E-3691-C8B5-9D03-2D496B27ED34}"/>
                  </a:ext>
                </a:extLst>
              </p:cNvPr>
              <p:cNvGrpSpPr/>
              <p:nvPr/>
            </p:nvGrpSpPr>
            <p:grpSpPr>
              <a:xfrm>
                <a:off x="1268841" y="2709446"/>
                <a:ext cx="10698723" cy="2309455"/>
                <a:chOff x="914694" y="4456972"/>
                <a:chExt cx="17637352" cy="3807247"/>
              </a:xfrm>
            </p:grpSpPr>
            <p:sp>
              <p:nvSpPr>
                <p:cNvPr id="12" name="AutoShape 4">
                  <a:extLst>
                    <a:ext uri="{FF2B5EF4-FFF2-40B4-BE49-F238E27FC236}">
                      <a16:creationId xmlns:a16="http://schemas.microsoft.com/office/drawing/2014/main" id="{B6B6F031-AD83-5671-5975-C7721D41A542}"/>
                    </a:ext>
                  </a:extLst>
                </p:cNvPr>
                <p:cNvSpPr/>
                <p:nvPr/>
              </p:nvSpPr>
              <p:spPr>
                <a:xfrm rot="10800000">
                  <a:off x="2405235" y="6543951"/>
                  <a:ext cx="12492470" cy="2"/>
                </a:xfrm>
                <a:prstGeom prst="line">
                  <a:avLst/>
                </a:prstGeom>
                <a:ln w="19050" cap="flat">
                  <a:solidFill>
                    <a:srgbClr val="002060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13" name="AutoShape 5">
                  <a:extLst>
                    <a:ext uri="{FF2B5EF4-FFF2-40B4-BE49-F238E27FC236}">
                      <a16:creationId xmlns:a16="http://schemas.microsoft.com/office/drawing/2014/main" id="{470C6C2E-CA95-42E8-5CF4-1E1C957A29B6}"/>
                    </a:ext>
                  </a:extLst>
                </p:cNvPr>
                <p:cNvSpPr/>
                <p:nvPr/>
              </p:nvSpPr>
              <p:spPr>
                <a:xfrm rot="16200000">
                  <a:off x="2158289" y="6297004"/>
                  <a:ext cx="493897" cy="0"/>
                </a:xfrm>
                <a:prstGeom prst="line">
                  <a:avLst/>
                </a:prstGeom>
                <a:ln w="19050" cap="rnd">
                  <a:solidFill>
                    <a:srgbClr val="002060"/>
                  </a:solidFill>
                  <a:prstDash val="solid"/>
                  <a:headEnd type="none" w="sm" len="sm"/>
                  <a:tailEnd type="oval" w="lg" len="lg"/>
                </a:ln>
              </p:spPr>
            </p:sp>
            <p:sp>
              <p:nvSpPr>
                <p:cNvPr id="14" name="AutoShape 6">
                  <a:extLst>
                    <a:ext uri="{FF2B5EF4-FFF2-40B4-BE49-F238E27FC236}">
                      <a16:creationId xmlns:a16="http://schemas.microsoft.com/office/drawing/2014/main" id="{A96A2B91-B14A-25CE-ECFB-4BB8DC8BD6A6}"/>
                    </a:ext>
                  </a:extLst>
                </p:cNvPr>
                <p:cNvSpPr/>
                <p:nvPr/>
              </p:nvSpPr>
              <p:spPr>
                <a:xfrm rot="-5400000">
                  <a:off x="6231378" y="6781376"/>
                  <a:ext cx="493897" cy="0"/>
                </a:xfrm>
                <a:prstGeom prst="line">
                  <a:avLst/>
                </a:prstGeom>
                <a:ln w="19050" cap="rnd">
                  <a:solidFill>
                    <a:srgbClr val="002060"/>
                  </a:solidFill>
                  <a:prstDash val="solid"/>
                  <a:headEnd type="oval" w="lg" len="lg"/>
                  <a:tailEnd type="none" w="sm" len="sm"/>
                </a:ln>
              </p:spPr>
            </p:sp>
            <p:sp>
              <p:nvSpPr>
                <p:cNvPr id="15" name="AutoShape 7">
                  <a:extLst>
                    <a:ext uri="{FF2B5EF4-FFF2-40B4-BE49-F238E27FC236}">
                      <a16:creationId xmlns:a16="http://schemas.microsoft.com/office/drawing/2014/main" id="{91745D2A-6509-5467-3551-5A14078E3BC1}"/>
                    </a:ext>
                  </a:extLst>
                </p:cNvPr>
                <p:cNvSpPr/>
                <p:nvPr/>
              </p:nvSpPr>
              <p:spPr>
                <a:xfrm rot="16200000">
                  <a:off x="9556734" y="6292243"/>
                  <a:ext cx="484371" cy="0"/>
                </a:xfrm>
                <a:prstGeom prst="line">
                  <a:avLst/>
                </a:prstGeom>
                <a:ln w="19050" cap="rnd">
                  <a:solidFill>
                    <a:srgbClr val="002060"/>
                  </a:solidFill>
                  <a:prstDash val="solid"/>
                  <a:headEnd type="none" w="sm" len="sm"/>
                  <a:tailEnd type="oval" w="lg" len="lg"/>
                </a:ln>
              </p:spPr>
            </p:sp>
            <p:sp>
              <p:nvSpPr>
                <p:cNvPr id="16" name="AutoShape 8">
                  <a:extLst>
                    <a:ext uri="{FF2B5EF4-FFF2-40B4-BE49-F238E27FC236}">
                      <a16:creationId xmlns:a16="http://schemas.microsoft.com/office/drawing/2014/main" id="{D2F51072-77B9-DB65-A703-4D0EEE6C3A1E}"/>
                    </a:ext>
                  </a:extLst>
                </p:cNvPr>
                <p:cNvSpPr/>
                <p:nvPr/>
              </p:nvSpPr>
              <p:spPr>
                <a:xfrm rot="-5400000">
                  <a:off x="13142812" y="6790901"/>
                  <a:ext cx="493897" cy="0"/>
                </a:xfrm>
                <a:prstGeom prst="line">
                  <a:avLst/>
                </a:prstGeom>
                <a:ln w="19050" cap="rnd">
                  <a:solidFill>
                    <a:srgbClr val="002060"/>
                  </a:solidFill>
                  <a:prstDash val="solid"/>
                  <a:headEnd type="oval" w="lg" len="lg"/>
                  <a:tailEnd type="none" w="sm" len="sm"/>
                </a:ln>
              </p:spPr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AAE95C75-A756-5F39-26C4-F37CD361E973}"/>
                    </a:ext>
                  </a:extLst>
                </p:cNvPr>
                <p:cNvSpPr txBox="1"/>
                <p:nvPr/>
              </p:nvSpPr>
              <p:spPr>
                <a:xfrm>
                  <a:off x="914694" y="4456972"/>
                  <a:ext cx="3787554" cy="55928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2999"/>
                    </a:lnSpc>
                  </a:pPr>
                  <a:r>
                    <a:rPr lang="en-US" sz="1600" i="1" dirty="0">
                      <a:solidFill>
                        <a:srgbClr val="002060"/>
                      </a:solidFill>
                      <a:latin typeface="Montserrat"/>
                    </a:rPr>
                    <a:t>возникновение идеи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45955340-5F7F-16C7-8643-5DE02005BC6C}"/>
                    </a:ext>
                  </a:extLst>
                </p:cNvPr>
                <p:cNvSpPr txBox="1"/>
                <p:nvPr/>
              </p:nvSpPr>
              <p:spPr>
                <a:xfrm>
                  <a:off x="914694" y="5132502"/>
                  <a:ext cx="3787554" cy="45664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b="1" dirty="0">
                      <a:solidFill>
                        <a:srgbClr val="E1482F"/>
                      </a:solidFill>
                      <a:latin typeface="Montserrat"/>
                    </a:rPr>
                    <a:t>2021</a:t>
                  </a:r>
                  <a:r>
                    <a:rPr lang="en-US" dirty="0">
                      <a:solidFill>
                        <a:srgbClr val="3884FD"/>
                      </a:solidFill>
                      <a:latin typeface="Montserrat"/>
                    </a:rPr>
                    <a:t> </a:t>
                  </a:r>
                  <a:r>
                    <a:rPr lang="ru-RU" b="1" dirty="0">
                      <a:solidFill>
                        <a:srgbClr val="014891"/>
                      </a:solidFill>
                      <a:latin typeface="Montserrat"/>
                    </a:rPr>
                    <a:t>февраль</a:t>
                  </a:r>
                  <a:endParaRPr lang="en-US" b="1" dirty="0">
                    <a:solidFill>
                      <a:srgbClr val="014891"/>
                    </a:solidFill>
                    <a:latin typeface="Montserrat"/>
                  </a:endParaRP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8FF690F7-7878-A17A-A7F8-F535F391194A}"/>
                    </a:ext>
                  </a:extLst>
                </p:cNvPr>
                <p:cNvSpPr txBox="1"/>
                <p:nvPr/>
              </p:nvSpPr>
              <p:spPr>
                <a:xfrm>
                  <a:off x="5295608" y="7393822"/>
                  <a:ext cx="3787554" cy="45664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b="1" dirty="0">
                      <a:solidFill>
                        <a:srgbClr val="E1482F"/>
                      </a:solidFill>
                      <a:latin typeface="Montserrat"/>
                    </a:rPr>
                    <a:t>202</a:t>
                  </a:r>
                  <a:r>
                    <a:rPr lang="ru-RU" b="1" dirty="0">
                      <a:solidFill>
                        <a:srgbClr val="E1482F"/>
                      </a:solidFill>
                      <a:latin typeface="Montserrat"/>
                    </a:rPr>
                    <a:t>1</a:t>
                  </a:r>
                  <a:r>
                    <a:rPr lang="en-US" dirty="0">
                      <a:solidFill>
                        <a:srgbClr val="3884FD"/>
                      </a:solidFill>
                      <a:latin typeface="Montserrat"/>
                    </a:rPr>
                    <a:t> </a:t>
                  </a:r>
                  <a:r>
                    <a:rPr lang="en-US" b="1" dirty="0" err="1">
                      <a:solidFill>
                        <a:srgbClr val="014891"/>
                      </a:solidFill>
                      <a:latin typeface="Montserrat"/>
                    </a:rPr>
                    <a:t>март</a:t>
                  </a:r>
                  <a:endParaRPr lang="en-US" b="1" dirty="0">
                    <a:solidFill>
                      <a:srgbClr val="014891"/>
                    </a:solidFill>
                    <a:latin typeface="Montserrat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879DB4D5-7058-066F-93E3-44D0BEDC1326}"/>
                    </a:ext>
                  </a:extLst>
                </p:cNvPr>
                <p:cNvSpPr txBox="1"/>
                <p:nvPr/>
              </p:nvSpPr>
              <p:spPr>
                <a:xfrm>
                  <a:off x="8256652" y="5131825"/>
                  <a:ext cx="3787554" cy="45664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b="1" dirty="0">
                      <a:solidFill>
                        <a:srgbClr val="E1482F"/>
                      </a:solidFill>
                      <a:latin typeface="Montserrat"/>
                    </a:rPr>
                    <a:t>202</a:t>
                  </a:r>
                  <a:r>
                    <a:rPr lang="ru-RU" b="1" dirty="0">
                      <a:solidFill>
                        <a:srgbClr val="E1482F"/>
                      </a:solidFill>
                      <a:latin typeface="Montserrat"/>
                    </a:rPr>
                    <a:t>1</a:t>
                  </a:r>
                  <a:r>
                    <a:rPr lang="en-US" dirty="0">
                      <a:solidFill>
                        <a:srgbClr val="3884FD"/>
                      </a:solidFill>
                      <a:latin typeface="Montserrat"/>
                    </a:rPr>
                    <a:t> </a:t>
                  </a:r>
                  <a:r>
                    <a:rPr lang="en-US" b="1" dirty="0" err="1">
                      <a:solidFill>
                        <a:srgbClr val="014891"/>
                      </a:solidFill>
                      <a:latin typeface="Montserrat"/>
                    </a:rPr>
                    <a:t>апрель</a:t>
                  </a:r>
                  <a:endParaRPr lang="en-US" b="1" dirty="0">
                    <a:solidFill>
                      <a:srgbClr val="014891"/>
                    </a:solidFill>
                    <a:latin typeface="Montserrat"/>
                  </a:endParaRP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360C683A-489A-6482-9178-707C04354EEE}"/>
                    </a:ext>
                  </a:extLst>
                </p:cNvPr>
                <p:cNvSpPr txBox="1"/>
                <p:nvPr/>
              </p:nvSpPr>
              <p:spPr>
                <a:xfrm>
                  <a:off x="12386536" y="7393822"/>
                  <a:ext cx="3787554" cy="45664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b="1" dirty="0">
                      <a:solidFill>
                        <a:srgbClr val="E1482F"/>
                      </a:solidFill>
                      <a:latin typeface="Montserrat"/>
                    </a:rPr>
                    <a:t>202</a:t>
                  </a:r>
                  <a:r>
                    <a:rPr lang="ru-RU" b="1" dirty="0">
                      <a:solidFill>
                        <a:srgbClr val="E1482F"/>
                      </a:solidFill>
                      <a:latin typeface="Montserrat"/>
                    </a:rPr>
                    <a:t>1</a:t>
                  </a:r>
                  <a:r>
                    <a:rPr lang="en-US" dirty="0">
                      <a:solidFill>
                        <a:srgbClr val="3884FD"/>
                      </a:solidFill>
                      <a:latin typeface="Montserrat"/>
                    </a:rPr>
                    <a:t> </a:t>
                  </a:r>
                  <a:r>
                    <a:rPr lang="ru-RU" b="1" dirty="0">
                      <a:solidFill>
                        <a:srgbClr val="014891"/>
                      </a:solidFill>
                      <a:latin typeface="Montserrat"/>
                    </a:rPr>
                    <a:t>июль</a:t>
                  </a:r>
                  <a:endParaRPr lang="en-US" b="1" dirty="0">
                    <a:solidFill>
                      <a:srgbClr val="014891"/>
                    </a:solidFill>
                    <a:latin typeface="Montserrat"/>
                  </a:endParaRPr>
                </a:p>
              </p:txBody>
            </p:sp>
            <p:sp>
              <p:nvSpPr>
                <p:cNvPr id="26" name="TextBox 27">
                  <a:extLst>
                    <a:ext uri="{FF2B5EF4-FFF2-40B4-BE49-F238E27FC236}">
                      <a16:creationId xmlns:a16="http://schemas.microsoft.com/office/drawing/2014/main" id="{5D2F01B2-364E-0B74-73CF-B7FDBDC33F5F}"/>
                    </a:ext>
                  </a:extLst>
                </p:cNvPr>
                <p:cNvSpPr txBox="1"/>
                <p:nvPr/>
              </p:nvSpPr>
              <p:spPr>
                <a:xfrm>
                  <a:off x="12380372" y="7909049"/>
                  <a:ext cx="2794929" cy="35517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r>
                    <a:rPr lang="ru-RU" sz="1400" i="1" dirty="0">
                      <a:solidFill>
                        <a:srgbClr val="002060"/>
                      </a:solidFill>
                      <a:latin typeface="Montserrat"/>
                    </a:rPr>
                    <a:t>старт проекта</a:t>
                  </a:r>
                  <a:endParaRPr lang="en-US" sz="1400" i="1" dirty="0">
                    <a:solidFill>
                      <a:srgbClr val="002060"/>
                    </a:solidFill>
                    <a:latin typeface="Montserrat"/>
                  </a:endParaRPr>
                </a:p>
              </p:txBody>
            </p:sp>
            <p:sp>
              <p:nvSpPr>
                <p:cNvPr id="27" name="TextBox 28">
                  <a:extLst>
                    <a:ext uri="{FF2B5EF4-FFF2-40B4-BE49-F238E27FC236}">
                      <a16:creationId xmlns:a16="http://schemas.microsoft.com/office/drawing/2014/main" id="{86B55FFE-21EE-7D6C-FA3B-1916F5853A30}"/>
                    </a:ext>
                  </a:extLst>
                </p:cNvPr>
                <p:cNvSpPr txBox="1"/>
                <p:nvPr/>
              </p:nvSpPr>
              <p:spPr>
                <a:xfrm>
                  <a:off x="15430833" y="5930739"/>
                  <a:ext cx="3121213" cy="1166984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r>
                    <a:rPr lang="ru-RU" b="1" dirty="0">
                      <a:solidFill>
                        <a:srgbClr val="E1482F"/>
                      </a:solidFill>
                      <a:latin typeface="Montserrat"/>
                    </a:rPr>
                    <a:t>5</a:t>
                  </a:r>
                  <a:r>
                    <a:rPr lang="en-US" b="1" dirty="0">
                      <a:solidFill>
                        <a:srgbClr val="E1482F"/>
                      </a:solidFill>
                      <a:latin typeface="Montserrat"/>
                    </a:rPr>
                    <a:t> месяцев</a:t>
                  </a:r>
                </a:p>
                <a:p>
                  <a:pPr>
                    <a:spcBef>
                      <a:spcPct val="0"/>
                    </a:spcBef>
                  </a:pPr>
                  <a:r>
                    <a:rPr lang="en-US" sz="1400" i="1" dirty="0" err="1">
                      <a:solidFill>
                        <a:srgbClr val="002060"/>
                      </a:solidFill>
                      <a:latin typeface="Montserrat"/>
                    </a:rPr>
                    <a:t>от</a:t>
                  </a:r>
                  <a:r>
                    <a:rPr lang="en-US" sz="1400" i="1" dirty="0">
                      <a:solidFill>
                        <a:srgbClr val="002060"/>
                      </a:solidFill>
                      <a:latin typeface="Montserrat"/>
                    </a:rPr>
                    <a:t> </a:t>
                  </a:r>
                  <a:r>
                    <a:rPr lang="en-US" sz="1400" i="1" dirty="0" err="1">
                      <a:solidFill>
                        <a:srgbClr val="002060"/>
                      </a:solidFill>
                      <a:latin typeface="Montserrat"/>
                    </a:rPr>
                    <a:t>идеи</a:t>
                  </a:r>
                  <a:br>
                    <a:rPr lang="ru-RU" sz="1400" i="1" dirty="0">
                      <a:solidFill>
                        <a:srgbClr val="002060"/>
                      </a:solidFill>
                      <a:latin typeface="Montserrat"/>
                    </a:rPr>
                  </a:br>
                  <a:r>
                    <a:rPr lang="en-US" sz="1400" i="1" dirty="0" err="1">
                      <a:solidFill>
                        <a:srgbClr val="002060"/>
                      </a:solidFill>
                      <a:latin typeface="Montserrat"/>
                    </a:rPr>
                    <a:t>до</a:t>
                  </a:r>
                  <a:r>
                    <a:rPr lang="en-US" sz="1400" i="1" dirty="0">
                      <a:solidFill>
                        <a:srgbClr val="002060"/>
                      </a:solidFill>
                      <a:latin typeface="Montserrat"/>
                    </a:rPr>
                    <a:t> реализации</a:t>
                  </a:r>
                </a:p>
              </p:txBody>
            </p:sp>
          </p:grpSp>
          <p:sp>
            <p:nvSpPr>
              <p:cNvPr id="34" name="TextBox 25">
                <a:extLst>
                  <a:ext uri="{FF2B5EF4-FFF2-40B4-BE49-F238E27FC236}">
                    <a16:creationId xmlns:a16="http://schemas.microsoft.com/office/drawing/2014/main" id="{C4C79BD4-9A8B-D5AE-B7F2-6043DB257100}"/>
                  </a:ext>
                </a:extLst>
              </p:cNvPr>
              <p:cNvSpPr txBox="1"/>
              <p:nvPr/>
            </p:nvSpPr>
            <p:spPr>
              <a:xfrm>
                <a:off x="3939565" y="4790585"/>
                <a:ext cx="2936723" cy="43088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r>
                  <a:rPr lang="en-US" sz="1400" i="1" dirty="0" err="1">
                    <a:solidFill>
                      <a:srgbClr val="002060"/>
                    </a:solidFill>
                    <a:latin typeface="Montserrat"/>
                  </a:rPr>
                  <a:t>проведение</a:t>
                </a:r>
                <a:r>
                  <a:rPr lang="en-US" sz="1400" i="1" dirty="0">
                    <a:solidFill>
                      <a:srgbClr val="002060"/>
                    </a:solidFill>
                    <a:latin typeface="Montserrat"/>
                  </a:rPr>
                  <a:t> </a:t>
                </a:r>
                <a:r>
                  <a:rPr lang="en-US" sz="1400" i="1" dirty="0" err="1">
                    <a:solidFill>
                      <a:srgbClr val="002060"/>
                    </a:solidFill>
                    <a:latin typeface="Montserrat"/>
                  </a:rPr>
                  <a:t>встреч</a:t>
                </a:r>
                <a:r>
                  <a:rPr lang="ru-RU" sz="1400" i="1" dirty="0">
                    <a:solidFill>
                      <a:srgbClr val="002060"/>
                    </a:solidFill>
                    <a:latin typeface="Montserrat"/>
                  </a:rPr>
                  <a:t> с</a:t>
                </a:r>
                <a:br>
                  <a:rPr lang="ru-RU" sz="1400" i="1" dirty="0">
                    <a:solidFill>
                      <a:srgbClr val="002060"/>
                    </a:solidFill>
                    <a:latin typeface="Montserrat"/>
                  </a:rPr>
                </a:br>
                <a:r>
                  <a:rPr lang="ru-RU" sz="1400" i="1" dirty="0">
                    <a:solidFill>
                      <a:srgbClr val="002060"/>
                    </a:solidFill>
                    <a:latin typeface="Montserrat"/>
                  </a:rPr>
                  <a:t>муниципальными КДН и ЗП</a:t>
                </a:r>
                <a:endParaRPr lang="en-US" sz="1400" i="1" dirty="0">
                  <a:solidFill>
                    <a:srgbClr val="002060"/>
                  </a:solidFill>
                  <a:latin typeface="Montserrat"/>
                </a:endParaRPr>
              </a:p>
            </p:txBody>
          </p:sp>
          <p:sp>
            <p:nvSpPr>
              <p:cNvPr id="35" name="TextBox 26">
                <a:extLst>
                  <a:ext uri="{FF2B5EF4-FFF2-40B4-BE49-F238E27FC236}">
                    <a16:creationId xmlns:a16="http://schemas.microsoft.com/office/drawing/2014/main" id="{27ACC776-FC55-6A21-7B8C-D089B91126D6}"/>
                  </a:ext>
                </a:extLst>
              </p:cNvPr>
              <p:cNvSpPr txBox="1"/>
              <p:nvPr/>
            </p:nvSpPr>
            <p:spPr>
              <a:xfrm>
                <a:off x="5726009" y="2489134"/>
                <a:ext cx="2605024" cy="64633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r>
                  <a:rPr lang="ru-RU" sz="1400" i="1" dirty="0">
                    <a:solidFill>
                      <a:srgbClr val="002060"/>
                    </a:solidFill>
                    <a:latin typeface="Montserrat"/>
                  </a:rPr>
                  <a:t>Проведение встреч с центрами помощи </a:t>
                </a:r>
              </a:p>
              <a:p>
                <a:r>
                  <a:rPr lang="ru-RU" sz="1400" i="1" dirty="0">
                    <a:solidFill>
                      <a:srgbClr val="002060"/>
                    </a:solidFill>
                    <a:latin typeface="Montserrat"/>
                  </a:rPr>
                  <a:t>семье и детям</a:t>
                </a:r>
                <a:endParaRPr lang="en-US" sz="1400" i="1" dirty="0">
                  <a:solidFill>
                    <a:srgbClr val="002060"/>
                  </a:solidFill>
                  <a:latin typeface="Montserrat"/>
                </a:endParaRPr>
              </a:p>
            </p:txBody>
          </p:sp>
        </p:grp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F482170E-C9B1-811A-8777-AA923351A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72258" y="3568328"/>
              <a:ext cx="520309" cy="520309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5F3C655A-9139-D842-0967-94BF4DE9BC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36059" y="4377287"/>
              <a:ext cx="430397" cy="430397"/>
            </a:xfrm>
            <a:prstGeom prst="rect">
              <a:avLst/>
            </a:prstGeom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414F9D56-D77E-2F6C-3059-174CAC7B3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358575" y="3549953"/>
              <a:ext cx="571578" cy="571578"/>
            </a:xfrm>
            <a:prstGeom prst="rect">
              <a:avLst/>
            </a:prstGeom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2443AC92-1C18-963D-63BE-9C0725E027F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61974" y="4407958"/>
              <a:ext cx="410491" cy="410491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680533D-EB99-E614-1CAE-256069CF13A1}"/>
              </a:ext>
            </a:extLst>
          </p:cNvPr>
          <p:cNvSpPr txBox="1"/>
          <p:nvPr/>
        </p:nvSpPr>
        <p:spPr>
          <a:xfrm>
            <a:off x="11688163" y="6347637"/>
            <a:ext cx="292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014891"/>
                </a:solidFill>
                <a:latin typeface="Montserrat" pitchFamily="2" charset="0"/>
              </a:rPr>
              <a:t>5</a:t>
            </a:r>
            <a:endParaRPr lang="ru-RU" b="1" dirty="0">
              <a:solidFill>
                <a:srgbClr val="014891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27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0CD1E28-A876-A2AA-7A30-3200EFF448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2974" r="109"/>
          <a:stretch>
            <a:fillRect/>
          </a:stretch>
        </p:blipFill>
        <p:spPr>
          <a:xfrm>
            <a:off x="16999839" y="0"/>
            <a:ext cx="1288161" cy="10287000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4B221157-E989-515B-A374-56ED8DFEAC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2974" r="109"/>
          <a:stretch>
            <a:fillRect/>
          </a:stretch>
        </p:blipFill>
        <p:spPr>
          <a:xfrm>
            <a:off x="17152239" y="152400"/>
            <a:ext cx="1288161" cy="10287000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C5C17B70-CD95-1E3F-C73C-2CB71E2292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2974" r="109"/>
          <a:stretch>
            <a:fillRect/>
          </a:stretch>
        </p:blipFill>
        <p:spPr>
          <a:xfrm>
            <a:off x="17304639" y="304800"/>
            <a:ext cx="1288161" cy="10287000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B93CF36A-B3F5-C16C-5BBF-A25287D09A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4799"/>
          <a:stretch/>
        </p:blipFill>
        <p:spPr>
          <a:xfrm>
            <a:off x="357173" y="344243"/>
            <a:ext cx="2640458" cy="841258"/>
          </a:xfrm>
          <a:prstGeom prst="rect">
            <a:avLst/>
          </a:prstGeom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D3C42480-84DF-770D-E34C-1D94E347524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169965" y="338494"/>
            <a:ext cx="1762284" cy="852756"/>
          </a:xfrm>
          <a:prstGeom prst="rect">
            <a:avLst/>
          </a:prstGeom>
        </p:spPr>
      </p:pic>
      <p:sp>
        <p:nvSpPr>
          <p:cNvPr id="11" name="TextBox 19">
            <a:extLst>
              <a:ext uri="{FF2B5EF4-FFF2-40B4-BE49-F238E27FC236}">
                <a16:creationId xmlns:a16="http://schemas.microsoft.com/office/drawing/2014/main" id="{78CC82A7-71AE-90B6-4BA9-C8D6779E4C85}"/>
              </a:ext>
            </a:extLst>
          </p:cNvPr>
          <p:cNvSpPr txBox="1"/>
          <p:nvPr/>
        </p:nvSpPr>
        <p:spPr>
          <a:xfrm>
            <a:off x="1306285" y="1632858"/>
            <a:ext cx="9182100" cy="7078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b="1" spc="-49" dirty="0">
                <a:solidFill>
                  <a:srgbClr val="014891"/>
                </a:solidFill>
                <a:latin typeface="Montserrat Bold"/>
              </a:rPr>
              <a:t>Основные мероприятия</a:t>
            </a:r>
            <a:br>
              <a:rPr lang="ru-RU" sz="2800" b="1" spc="-49" dirty="0">
                <a:solidFill>
                  <a:srgbClr val="3884FD"/>
                </a:solidFill>
                <a:latin typeface="Montserrat Bold"/>
              </a:rPr>
            </a:br>
            <a:r>
              <a:rPr lang="ru-RU" b="1" spc="-49" dirty="0">
                <a:solidFill>
                  <a:srgbClr val="E1482F"/>
                </a:solidFill>
                <a:latin typeface="Montserrat Bold"/>
              </a:rPr>
              <a:t>проекта</a:t>
            </a:r>
            <a:endParaRPr lang="ru-RU" sz="2000" b="1" spc="-49" dirty="0">
              <a:solidFill>
                <a:srgbClr val="E1482F"/>
              </a:solidFill>
              <a:latin typeface="Montserrat Bold"/>
            </a:endParaRPr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CB6D6829-CB3A-087D-1569-F520FE754D3D}"/>
              </a:ext>
            </a:extLst>
          </p:cNvPr>
          <p:cNvGrpSpPr/>
          <p:nvPr/>
        </p:nvGrpSpPr>
        <p:grpSpPr>
          <a:xfrm>
            <a:off x="1306285" y="2700337"/>
            <a:ext cx="5137378" cy="1457326"/>
            <a:chOff x="1306285" y="2828923"/>
            <a:chExt cx="5137378" cy="1457326"/>
          </a:xfrm>
          <a:solidFill>
            <a:srgbClr val="014891">
              <a:alpha val="10000"/>
            </a:srgbClr>
          </a:solidFill>
        </p:grpSpPr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4BACAF61-ACE3-28A6-2567-2D77946EBA9E}"/>
                </a:ext>
              </a:extLst>
            </p:cNvPr>
            <p:cNvSpPr/>
            <p:nvPr/>
          </p:nvSpPr>
          <p:spPr>
            <a:xfrm>
              <a:off x="1306285" y="2828923"/>
              <a:ext cx="5137378" cy="14573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3AADB5D-C1D0-75D5-C9C1-6B7E559C1107}"/>
                </a:ext>
              </a:extLst>
            </p:cNvPr>
            <p:cNvSpPr txBox="1"/>
            <p:nvPr/>
          </p:nvSpPr>
          <p:spPr>
            <a:xfrm>
              <a:off x="1677402" y="3011942"/>
              <a:ext cx="388723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800" b="1" spc="13" dirty="0">
                  <a:solidFill>
                    <a:srgbClr val="014891"/>
                  </a:solidFill>
                  <a:latin typeface="Montserrat" pitchFamily="2" charset="0"/>
                </a:rPr>
                <a:t>Для подростков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8C16A55-72FC-FFFF-9A34-361562460ED0}"/>
                </a:ext>
              </a:extLst>
            </p:cNvPr>
            <p:cNvSpPr txBox="1"/>
            <p:nvPr/>
          </p:nvSpPr>
          <p:spPr>
            <a:xfrm>
              <a:off x="1677401" y="3387703"/>
              <a:ext cx="4675391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ru-RU" sz="1600" spc="19" dirty="0">
                  <a:solidFill>
                    <a:srgbClr val="002060"/>
                  </a:solidFill>
                  <a:latin typeface="Montserrat"/>
                </a:rPr>
                <a:t>Профориентационные тренинги, семинары, экскурсии, </a:t>
              </a:r>
              <a:r>
                <a:rPr lang="ru-RU" sz="1600" spc="19" dirty="0" err="1">
                  <a:solidFill>
                    <a:srgbClr val="002060"/>
                  </a:solidFill>
                  <a:latin typeface="Montserrat"/>
                </a:rPr>
                <a:t>сторителлинги</a:t>
              </a:r>
              <a:r>
                <a:rPr lang="ru-RU" sz="1600" spc="19" dirty="0">
                  <a:solidFill>
                    <a:srgbClr val="002060"/>
                  </a:solidFill>
                  <a:latin typeface="Montserrat"/>
                </a:rPr>
                <a:t>, временная занятость, работа в командах </a:t>
              </a:r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E0DF2151-AD7F-A78B-B78E-C190D6DCE27D}"/>
              </a:ext>
            </a:extLst>
          </p:cNvPr>
          <p:cNvGrpSpPr/>
          <p:nvPr/>
        </p:nvGrpSpPr>
        <p:grpSpPr>
          <a:xfrm>
            <a:off x="1306285" y="4239301"/>
            <a:ext cx="5137378" cy="1457326"/>
            <a:chOff x="1306285" y="4496479"/>
            <a:chExt cx="5137378" cy="1457326"/>
          </a:xfrm>
          <a:solidFill>
            <a:srgbClr val="014891">
              <a:alpha val="10000"/>
            </a:srgbClr>
          </a:solidFill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9D773D5A-0ADD-AC1A-CF7E-BAA17C29033A}"/>
                </a:ext>
              </a:extLst>
            </p:cNvPr>
            <p:cNvSpPr/>
            <p:nvPr/>
          </p:nvSpPr>
          <p:spPr>
            <a:xfrm>
              <a:off x="1306285" y="4496479"/>
              <a:ext cx="5137378" cy="14573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CD2C0E2-E3D1-9B7C-D27D-893B7F22840C}"/>
                </a:ext>
              </a:extLst>
            </p:cNvPr>
            <p:cNvSpPr txBox="1"/>
            <p:nvPr/>
          </p:nvSpPr>
          <p:spPr>
            <a:xfrm>
              <a:off x="1677401" y="4604289"/>
              <a:ext cx="388723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800" b="1" spc="13" dirty="0">
                  <a:solidFill>
                    <a:srgbClr val="014891"/>
                  </a:solidFill>
                  <a:latin typeface="Montserrat" pitchFamily="2" charset="0"/>
                </a:rPr>
                <a:t>Для команды проекта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2366C4D-503E-80D3-8F74-03FA6396818E}"/>
                </a:ext>
              </a:extLst>
            </p:cNvPr>
            <p:cNvSpPr txBox="1"/>
            <p:nvPr/>
          </p:nvSpPr>
          <p:spPr>
            <a:xfrm>
              <a:off x="1677401" y="4958408"/>
              <a:ext cx="4442879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ru-RU" sz="1600" spc="19" dirty="0">
                  <a:solidFill>
                    <a:srgbClr val="002060"/>
                  </a:solidFill>
                  <a:latin typeface="Montserrat"/>
                </a:rPr>
                <a:t>Обучение современным технологиям работы с подростками в ТСЖ и СОП, непрерывная методическая помощь</a:t>
              </a:r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D99B34BC-CB44-5EC0-DF8D-EF55ADE0F97E}"/>
              </a:ext>
            </a:extLst>
          </p:cNvPr>
          <p:cNvGrpSpPr/>
          <p:nvPr/>
        </p:nvGrpSpPr>
        <p:grpSpPr>
          <a:xfrm>
            <a:off x="6505193" y="2700337"/>
            <a:ext cx="5137378" cy="1457326"/>
            <a:chOff x="6633785" y="2828923"/>
            <a:chExt cx="5137378" cy="1457326"/>
          </a:xfrm>
          <a:solidFill>
            <a:srgbClr val="014891">
              <a:alpha val="10000"/>
            </a:srgbClr>
          </a:solidFill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8260040B-FB8A-93C6-D18B-DCAF4E1E9D38}"/>
                </a:ext>
              </a:extLst>
            </p:cNvPr>
            <p:cNvSpPr/>
            <p:nvPr/>
          </p:nvSpPr>
          <p:spPr>
            <a:xfrm>
              <a:off x="6633785" y="2828923"/>
              <a:ext cx="5137378" cy="14573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96A8049-DECA-8B1D-68D8-C63B8F4FCF32}"/>
                </a:ext>
              </a:extLst>
            </p:cNvPr>
            <p:cNvSpPr txBox="1"/>
            <p:nvPr/>
          </p:nvSpPr>
          <p:spPr>
            <a:xfrm>
              <a:off x="7009491" y="3011942"/>
              <a:ext cx="388723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800" b="1" spc="13" dirty="0">
                  <a:solidFill>
                    <a:srgbClr val="014891"/>
                  </a:solidFill>
                  <a:latin typeface="Montserrat" pitchFamily="2" charset="0"/>
                </a:rPr>
                <a:t>Для родителей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1F0853B-48D0-6309-F6DD-967F6A772FF3}"/>
                </a:ext>
              </a:extLst>
            </p:cNvPr>
            <p:cNvSpPr txBox="1"/>
            <p:nvPr/>
          </p:nvSpPr>
          <p:spPr>
            <a:xfrm>
              <a:off x="6852500" y="3387703"/>
              <a:ext cx="491866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ru-RU" sz="1600" spc="19" dirty="0">
                  <a:solidFill>
                    <a:srgbClr val="002060"/>
                  </a:solidFill>
                  <a:latin typeface="Montserrat"/>
                </a:rPr>
                <a:t>Индивидуальная работа с психологом- профконсультантом, групповые тренинги, выход из ТСЖ и СОП, трудоустройство</a:t>
              </a: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0C711333-2AEA-6B2B-FA59-D2EBDA15B466}"/>
              </a:ext>
            </a:extLst>
          </p:cNvPr>
          <p:cNvGrpSpPr/>
          <p:nvPr/>
        </p:nvGrpSpPr>
        <p:grpSpPr>
          <a:xfrm>
            <a:off x="6505193" y="4239301"/>
            <a:ext cx="5137378" cy="1486811"/>
            <a:chOff x="6633785" y="4496479"/>
            <a:chExt cx="5137378" cy="1486811"/>
          </a:xfrm>
          <a:solidFill>
            <a:srgbClr val="014891">
              <a:alpha val="10000"/>
            </a:srgbClr>
          </a:solidFill>
        </p:grpSpPr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7C291600-08DD-1C53-D4F1-993188CA1740}"/>
                </a:ext>
              </a:extLst>
            </p:cNvPr>
            <p:cNvSpPr/>
            <p:nvPr/>
          </p:nvSpPr>
          <p:spPr>
            <a:xfrm>
              <a:off x="6633785" y="4496479"/>
              <a:ext cx="5137378" cy="14573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59A6F02-EBBE-4A30-68A9-680371FBDE82}"/>
                </a:ext>
              </a:extLst>
            </p:cNvPr>
            <p:cNvSpPr txBox="1"/>
            <p:nvPr/>
          </p:nvSpPr>
          <p:spPr>
            <a:xfrm>
              <a:off x="6983889" y="4597860"/>
              <a:ext cx="388723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800" b="1" spc="13" dirty="0">
                  <a:solidFill>
                    <a:srgbClr val="014891"/>
                  </a:solidFill>
                  <a:latin typeface="Montserrat" pitchFamily="2" charset="0"/>
                </a:rPr>
                <a:t>Для семей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0E29F3A-0287-A21C-C5D3-B2A72ACBB0A2}"/>
                </a:ext>
              </a:extLst>
            </p:cNvPr>
            <p:cNvSpPr txBox="1"/>
            <p:nvPr/>
          </p:nvSpPr>
          <p:spPr>
            <a:xfrm>
              <a:off x="6877635" y="4906072"/>
              <a:ext cx="4711021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ru-RU" sz="1600" spc="19" dirty="0">
                  <a:solidFill>
                    <a:srgbClr val="002060"/>
                  </a:solidFill>
                  <a:latin typeface="Montserrat"/>
                </a:rPr>
                <a:t>Индивидуальные и групповые тренинги на укрепление семейных отношений, восстановление понимания и  доверия  в семье</a:t>
              </a:r>
            </a:p>
          </p:txBody>
        </p:sp>
      </p:grpSp>
      <p:sp>
        <p:nvSpPr>
          <p:cNvPr id="39" name="TextBox 19">
            <a:extLst>
              <a:ext uri="{FF2B5EF4-FFF2-40B4-BE49-F238E27FC236}">
                <a16:creationId xmlns:a16="http://schemas.microsoft.com/office/drawing/2014/main" id="{37CD9C61-0143-412A-A45E-18CFBD1979EB}"/>
              </a:ext>
            </a:extLst>
          </p:cNvPr>
          <p:cNvSpPr txBox="1"/>
          <p:nvPr/>
        </p:nvSpPr>
        <p:spPr>
          <a:xfrm>
            <a:off x="1306285" y="5863637"/>
            <a:ext cx="91821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5400" spc="-49" dirty="0">
                <a:solidFill>
                  <a:srgbClr val="E1482F"/>
                </a:solidFill>
                <a:latin typeface="Montserrat Bold"/>
              </a:rPr>
              <a:t>!</a:t>
            </a:r>
            <a:endParaRPr lang="ru-RU" sz="4400" spc="-49" dirty="0">
              <a:solidFill>
                <a:srgbClr val="E1482F"/>
              </a:solidFill>
              <a:latin typeface="Montserrat Bold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B565B4E-8437-614A-46B4-9A79BF711FC4}"/>
              </a:ext>
            </a:extLst>
          </p:cNvPr>
          <p:cNvSpPr txBox="1"/>
          <p:nvPr/>
        </p:nvSpPr>
        <p:spPr>
          <a:xfrm>
            <a:off x="1927736" y="6055249"/>
            <a:ext cx="68141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600" b="1" spc="19" dirty="0">
                <a:solidFill>
                  <a:srgbClr val="002060"/>
                </a:solidFill>
                <a:latin typeface="Montserrat"/>
              </a:rPr>
              <a:t>КЛЮЧЕВОЙ МОМЕНТ: </a:t>
            </a:r>
            <a:r>
              <a:rPr lang="ru-RU" sz="1600" spc="19" dirty="0">
                <a:solidFill>
                  <a:srgbClr val="002060"/>
                </a:solidFill>
                <a:latin typeface="Montserrat"/>
              </a:rPr>
              <a:t>Все участники проекта получают материальную поддержку при трудоустройстве</a:t>
            </a:r>
            <a:endParaRPr lang="ru-RU" sz="1600" b="1" spc="19" dirty="0">
              <a:solidFill>
                <a:srgbClr val="002060"/>
              </a:solidFill>
              <a:latin typeface="Montserra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197C58-E6CF-ACFF-223C-BDDE9EC41F58}"/>
              </a:ext>
            </a:extLst>
          </p:cNvPr>
          <p:cNvSpPr txBox="1"/>
          <p:nvPr/>
        </p:nvSpPr>
        <p:spPr>
          <a:xfrm>
            <a:off x="11688163" y="6347637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014891"/>
                </a:solidFill>
                <a:latin typeface="Montserrat" pitchFamily="2" charset="0"/>
              </a:rPr>
              <a:t>6</a:t>
            </a:r>
            <a:endParaRPr lang="ru-RU" b="1" dirty="0">
              <a:solidFill>
                <a:srgbClr val="014891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662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0CD1E28-A876-A2AA-7A30-3200EFF448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2974" r="109"/>
          <a:stretch>
            <a:fillRect/>
          </a:stretch>
        </p:blipFill>
        <p:spPr>
          <a:xfrm>
            <a:off x="16999839" y="0"/>
            <a:ext cx="1288161" cy="10287000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4B221157-E989-515B-A374-56ED8DFEAC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2974" r="109"/>
          <a:stretch>
            <a:fillRect/>
          </a:stretch>
        </p:blipFill>
        <p:spPr>
          <a:xfrm>
            <a:off x="17152239" y="152400"/>
            <a:ext cx="1288161" cy="10287000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C5C17B70-CD95-1E3F-C73C-2CB71E2292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2974" r="109"/>
          <a:stretch>
            <a:fillRect/>
          </a:stretch>
        </p:blipFill>
        <p:spPr>
          <a:xfrm>
            <a:off x="17304639" y="304800"/>
            <a:ext cx="1288161" cy="10287000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B93CF36A-B3F5-C16C-5BBF-A25287D09A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4799"/>
          <a:stretch/>
        </p:blipFill>
        <p:spPr>
          <a:xfrm>
            <a:off x="357173" y="344243"/>
            <a:ext cx="2640458" cy="841258"/>
          </a:xfrm>
          <a:prstGeom prst="rect">
            <a:avLst/>
          </a:prstGeom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D3C42480-84DF-770D-E34C-1D94E347524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169965" y="338494"/>
            <a:ext cx="1762284" cy="852756"/>
          </a:xfrm>
          <a:prstGeom prst="rect">
            <a:avLst/>
          </a:prstGeom>
        </p:spPr>
      </p:pic>
      <p:sp>
        <p:nvSpPr>
          <p:cNvPr id="11" name="TextBox 19">
            <a:extLst>
              <a:ext uri="{FF2B5EF4-FFF2-40B4-BE49-F238E27FC236}">
                <a16:creationId xmlns:a16="http://schemas.microsoft.com/office/drawing/2014/main" id="{78CC82A7-71AE-90B6-4BA9-C8D6779E4C85}"/>
              </a:ext>
            </a:extLst>
          </p:cNvPr>
          <p:cNvSpPr txBox="1"/>
          <p:nvPr/>
        </p:nvSpPr>
        <p:spPr>
          <a:xfrm>
            <a:off x="1306285" y="1632858"/>
            <a:ext cx="9182100" cy="7078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b="1" spc="-49" dirty="0">
                <a:solidFill>
                  <a:srgbClr val="014891"/>
                </a:solidFill>
                <a:latin typeface="Montserrat Bold"/>
              </a:rPr>
              <a:t>Эффекты</a:t>
            </a:r>
            <a:br>
              <a:rPr lang="ru-RU" sz="2800" b="1" spc="-49" dirty="0">
                <a:solidFill>
                  <a:srgbClr val="3884FD"/>
                </a:solidFill>
                <a:latin typeface="Montserrat Bold"/>
              </a:rPr>
            </a:br>
            <a:r>
              <a:rPr lang="ru-RU" b="1" spc="-49" dirty="0">
                <a:solidFill>
                  <a:srgbClr val="E1482F"/>
                </a:solidFill>
                <a:latin typeface="Montserrat Bold"/>
              </a:rPr>
              <a:t>инклюзивной </a:t>
            </a:r>
            <a:r>
              <a:rPr lang="en-US" b="1" spc="-49" dirty="0">
                <a:solidFill>
                  <a:srgbClr val="E1482F"/>
                </a:solidFill>
                <a:latin typeface="Montserrat Bold"/>
              </a:rPr>
              <a:t>IT-</a:t>
            </a:r>
            <a:r>
              <a:rPr lang="ru-RU" b="1" spc="-49" dirty="0">
                <a:solidFill>
                  <a:srgbClr val="E1482F"/>
                </a:solidFill>
                <a:latin typeface="Montserrat Bold"/>
              </a:rPr>
              <a:t>платформы</a:t>
            </a:r>
            <a:endParaRPr lang="ru-RU" sz="2000" b="1" spc="-49" dirty="0">
              <a:solidFill>
                <a:srgbClr val="E1482F"/>
              </a:solidFill>
              <a:latin typeface="Montserrat Bold"/>
            </a:endParaRPr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CB6D6829-CB3A-087D-1569-F520FE754D3D}"/>
              </a:ext>
            </a:extLst>
          </p:cNvPr>
          <p:cNvGrpSpPr/>
          <p:nvPr/>
        </p:nvGrpSpPr>
        <p:grpSpPr>
          <a:xfrm>
            <a:off x="1306285" y="2700337"/>
            <a:ext cx="5137378" cy="1285876"/>
            <a:chOff x="1306285" y="2828923"/>
            <a:chExt cx="5137378" cy="1285876"/>
          </a:xfrm>
          <a:solidFill>
            <a:srgbClr val="014891">
              <a:alpha val="10477"/>
            </a:srgbClr>
          </a:solidFill>
        </p:grpSpPr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4BACAF61-ACE3-28A6-2567-2D77946EBA9E}"/>
                </a:ext>
              </a:extLst>
            </p:cNvPr>
            <p:cNvSpPr/>
            <p:nvPr/>
          </p:nvSpPr>
          <p:spPr>
            <a:xfrm>
              <a:off x="1306285" y="2828923"/>
              <a:ext cx="5137378" cy="12858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3AADB5D-C1D0-75D5-C9C1-6B7E559C1107}"/>
                </a:ext>
              </a:extLst>
            </p:cNvPr>
            <p:cNvSpPr txBox="1"/>
            <p:nvPr/>
          </p:nvSpPr>
          <p:spPr>
            <a:xfrm>
              <a:off x="1676455" y="2870535"/>
              <a:ext cx="388723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800" b="1" spc="13" dirty="0">
                  <a:solidFill>
                    <a:srgbClr val="014891"/>
                  </a:solidFill>
                  <a:latin typeface="Montserrat" pitchFamily="2" charset="0"/>
                </a:rPr>
                <a:t>Социальный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8C16A55-72FC-FFFF-9A34-361562460ED0}"/>
                </a:ext>
              </a:extLst>
            </p:cNvPr>
            <p:cNvSpPr txBox="1"/>
            <p:nvPr/>
          </p:nvSpPr>
          <p:spPr>
            <a:xfrm>
              <a:off x="1667181" y="3216412"/>
              <a:ext cx="437676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ru-RU" sz="1600" spc="19" dirty="0">
                  <a:solidFill>
                    <a:srgbClr val="014891"/>
                  </a:solidFill>
                  <a:latin typeface="Montserrat"/>
                </a:rPr>
                <a:t>10% семей – участников проекта, сняты с учета в КДН и ЗП </a:t>
              </a:r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D99B34BC-CB44-5EC0-DF8D-EF55ADE0F97E}"/>
              </a:ext>
            </a:extLst>
          </p:cNvPr>
          <p:cNvGrpSpPr/>
          <p:nvPr/>
        </p:nvGrpSpPr>
        <p:grpSpPr>
          <a:xfrm>
            <a:off x="1306285" y="4054931"/>
            <a:ext cx="5137378" cy="1457326"/>
            <a:chOff x="6633785" y="2828923"/>
            <a:chExt cx="5137378" cy="1457326"/>
          </a:xfrm>
          <a:solidFill>
            <a:srgbClr val="014891">
              <a:alpha val="10477"/>
            </a:srgbClr>
          </a:solidFill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8260040B-FB8A-93C6-D18B-DCAF4E1E9D38}"/>
                </a:ext>
              </a:extLst>
            </p:cNvPr>
            <p:cNvSpPr/>
            <p:nvPr/>
          </p:nvSpPr>
          <p:spPr>
            <a:xfrm>
              <a:off x="6633785" y="2828923"/>
              <a:ext cx="5137378" cy="14573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96A8049-DECA-8B1D-68D8-C63B8F4FCF32}"/>
                </a:ext>
              </a:extLst>
            </p:cNvPr>
            <p:cNvSpPr txBox="1"/>
            <p:nvPr/>
          </p:nvSpPr>
          <p:spPr>
            <a:xfrm>
              <a:off x="6994681" y="2897524"/>
              <a:ext cx="388723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800" b="1" spc="13" dirty="0">
                  <a:solidFill>
                    <a:srgbClr val="014891"/>
                  </a:solidFill>
                  <a:latin typeface="Montserrat" pitchFamily="2" charset="0"/>
                </a:rPr>
                <a:t>Экономический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1F0853B-48D0-6309-F6DD-967F6A772FF3}"/>
                </a:ext>
              </a:extLst>
            </p:cNvPr>
            <p:cNvSpPr txBox="1"/>
            <p:nvPr/>
          </p:nvSpPr>
          <p:spPr>
            <a:xfrm>
              <a:off x="6949892" y="3206807"/>
              <a:ext cx="4505164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ru-RU" sz="1600" spc="19" dirty="0">
                  <a:solidFill>
                    <a:srgbClr val="014891"/>
                  </a:solidFill>
                  <a:latin typeface="Montserrat"/>
                </a:rPr>
                <a:t>Восстановление экономической активности родителей, имеющих несовершеннолетних детей, находящихся в ТСЖ и СОП</a:t>
              </a:r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DA998D-C7AC-4177-6FDE-DCABF70B32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4543" y="1632858"/>
            <a:ext cx="4767208" cy="52251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ECC306-93E2-3EED-4A6C-ED9FDC29646C}"/>
              </a:ext>
            </a:extLst>
          </p:cNvPr>
          <p:cNvSpPr txBox="1"/>
          <p:nvPr/>
        </p:nvSpPr>
        <p:spPr>
          <a:xfrm>
            <a:off x="11688163" y="6347637"/>
            <a:ext cx="303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014891"/>
                </a:solidFill>
                <a:latin typeface="Montserrat" pitchFamily="2" charset="0"/>
              </a:rPr>
              <a:t>7</a:t>
            </a:r>
            <a:endParaRPr lang="ru-RU" b="1" dirty="0">
              <a:solidFill>
                <a:srgbClr val="014891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188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0A34678F-58D2-C602-E272-A11796E09750}"/>
              </a:ext>
            </a:extLst>
          </p:cNvPr>
          <p:cNvSpPr/>
          <p:nvPr/>
        </p:nvSpPr>
        <p:spPr>
          <a:xfrm>
            <a:off x="6273815" y="0"/>
            <a:ext cx="5991459" cy="6858001"/>
          </a:xfrm>
          <a:prstGeom prst="rect">
            <a:avLst/>
          </a:prstGeom>
          <a:solidFill>
            <a:srgbClr val="014891">
              <a:alpha val="97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CD1E28-A876-A2AA-7A30-3200EFF448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2974" r="109"/>
          <a:stretch>
            <a:fillRect/>
          </a:stretch>
        </p:blipFill>
        <p:spPr>
          <a:xfrm>
            <a:off x="16999839" y="0"/>
            <a:ext cx="1288161" cy="10287000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4B221157-E989-515B-A374-56ED8DFEAC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2974" r="109"/>
          <a:stretch>
            <a:fillRect/>
          </a:stretch>
        </p:blipFill>
        <p:spPr>
          <a:xfrm>
            <a:off x="17152239" y="152400"/>
            <a:ext cx="1288161" cy="10287000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C5C17B70-CD95-1E3F-C73C-2CB71E2292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2974" r="109"/>
          <a:stretch>
            <a:fillRect/>
          </a:stretch>
        </p:blipFill>
        <p:spPr>
          <a:xfrm>
            <a:off x="17304639" y="304800"/>
            <a:ext cx="1288161" cy="10287000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B93CF36A-B3F5-C16C-5BBF-A25287D09A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4799"/>
          <a:stretch/>
        </p:blipFill>
        <p:spPr>
          <a:xfrm>
            <a:off x="357173" y="344243"/>
            <a:ext cx="2640458" cy="841258"/>
          </a:xfrm>
          <a:prstGeom prst="rect">
            <a:avLst/>
          </a:prstGeom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D3C42480-84DF-770D-E34C-1D94E347524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169965" y="338494"/>
            <a:ext cx="1762284" cy="852756"/>
          </a:xfrm>
          <a:prstGeom prst="rect">
            <a:avLst/>
          </a:prstGeom>
        </p:spPr>
      </p:pic>
      <p:sp>
        <p:nvSpPr>
          <p:cNvPr id="11" name="TextBox 19">
            <a:extLst>
              <a:ext uri="{FF2B5EF4-FFF2-40B4-BE49-F238E27FC236}">
                <a16:creationId xmlns:a16="http://schemas.microsoft.com/office/drawing/2014/main" id="{78CC82A7-71AE-90B6-4BA9-C8D6779E4C85}"/>
              </a:ext>
            </a:extLst>
          </p:cNvPr>
          <p:cNvSpPr txBox="1"/>
          <p:nvPr/>
        </p:nvSpPr>
        <p:spPr>
          <a:xfrm>
            <a:off x="1371938" y="1610805"/>
            <a:ext cx="6208940" cy="1169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b="1" spc="-49" dirty="0">
                <a:solidFill>
                  <a:srgbClr val="014891"/>
                </a:solidFill>
                <a:latin typeface="Montserrat Bold"/>
              </a:rPr>
              <a:t>Плановые показатели результативности</a:t>
            </a:r>
            <a:br>
              <a:rPr lang="ru-RU" sz="2800" b="1" spc="-49" dirty="0">
                <a:solidFill>
                  <a:srgbClr val="3884FD"/>
                </a:solidFill>
                <a:latin typeface="Montserrat Bold"/>
              </a:rPr>
            </a:br>
            <a:r>
              <a:rPr lang="ru-RU" b="1" spc="-49" dirty="0">
                <a:solidFill>
                  <a:srgbClr val="E1482F"/>
                </a:solidFill>
                <a:latin typeface="Montserrat Bold"/>
              </a:rPr>
              <a:t>проекта</a:t>
            </a:r>
            <a:endParaRPr lang="ru-RU" sz="2000" b="1" spc="-49" dirty="0">
              <a:solidFill>
                <a:srgbClr val="E1482F"/>
              </a:solidFill>
              <a:latin typeface="Montserrat Bold"/>
            </a:endParaRP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4905DEBA-C5B4-2C2A-C474-7FAE34FC408D}"/>
              </a:ext>
            </a:extLst>
          </p:cNvPr>
          <p:cNvSpPr txBox="1"/>
          <p:nvPr/>
        </p:nvSpPr>
        <p:spPr>
          <a:xfrm>
            <a:off x="3127689" y="3427620"/>
            <a:ext cx="2993910" cy="6463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ru-RU" sz="1400" b="1" dirty="0">
                <a:solidFill>
                  <a:srgbClr val="014891"/>
                </a:solidFill>
                <a:latin typeface="Montserrat" pitchFamily="2" charset="0"/>
              </a:rPr>
              <a:t>доля трудоустроенных подростков в рамках временной занятости </a:t>
            </a:r>
          </a:p>
        </p:txBody>
      </p:sp>
      <p:sp>
        <p:nvSpPr>
          <p:cNvPr id="4" name="TextBox 19">
            <a:extLst>
              <a:ext uri="{FF2B5EF4-FFF2-40B4-BE49-F238E27FC236}">
                <a16:creationId xmlns:a16="http://schemas.microsoft.com/office/drawing/2014/main" id="{32A3FFB4-9AF3-C5CB-6AE9-1CE96AC86BA5}"/>
              </a:ext>
            </a:extLst>
          </p:cNvPr>
          <p:cNvSpPr txBox="1"/>
          <p:nvPr/>
        </p:nvSpPr>
        <p:spPr>
          <a:xfrm>
            <a:off x="1063394" y="3304510"/>
            <a:ext cx="1691346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ru-RU" sz="4400" spc="-49" dirty="0">
                <a:solidFill>
                  <a:srgbClr val="E1482F"/>
                </a:solidFill>
                <a:latin typeface="Montserrat Bold"/>
              </a:rPr>
              <a:t>100%</a:t>
            </a:r>
            <a:endParaRPr lang="ru-RU" sz="3600" spc="-49" dirty="0">
              <a:solidFill>
                <a:srgbClr val="E1482F"/>
              </a:solidFill>
              <a:latin typeface="Montserrat Bold"/>
            </a:endParaRP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E813C34A-1A47-BC7F-B6B1-600387BD767E}"/>
              </a:ext>
            </a:extLst>
          </p:cNvPr>
          <p:cNvSpPr txBox="1"/>
          <p:nvPr/>
        </p:nvSpPr>
        <p:spPr>
          <a:xfrm>
            <a:off x="3083353" y="4388123"/>
            <a:ext cx="317012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ru-RU" sz="1400" b="1" dirty="0">
                <a:solidFill>
                  <a:srgbClr val="014891"/>
                </a:solidFill>
                <a:latin typeface="Montserrat" pitchFamily="2" charset="0"/>
              </a:rPr>
              <a:t>доля трудоустроенных родителей</a:t>
            </a: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90C699F2-79DE-091E-6E33-652C8A8CFB95}"/>
              </a:ext>
            </a:extLst>
          </p:cNvPr>
          <p:cNvSpPr txBox="1"/>
          <p:nvPr/>
        </p:nvSpPr>
        <p:spPr>
          <a:xfrm>
            <a:off x="817047" y="4298181"/>
            <a:ext cx="1691346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ru-RU" sz="4400" spc="-49" dirty="0">
                <a:solidFill>
                  <a:srgbClr val="E1482F"/>
                </a:solidFill>
                <a:latin typeface="Montserrat Bold"/>
              </a:rPr>
              <a:t>80%</a:t>
            </a:r>
            <a:endParaRPr lang="ru-RU" sz="3600" spc="-49" dirty="0">
              <a:solidFill>
                <a:srgbClr val="E1482F"/>
              </a:solidFill>
              <a:latin typeface="Montserrat Bold"/>
            </a:endParaRPr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id="{0F74C908-7794-72C6-5783-D2EA8909458E}"/>
              </a:ext>
            </a:extLst>
          </p:cNvPr>
          <p:cNvSpPr txBox="1"/>
          <p:nvPr/>
        </p:nvSpPr>
        <p:spPr>
          <a:xfrm>
            <a:off x="3083352" y="5152820"/>
            <a:ext cx="3190463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ru-RU" sz="1400" b="1" dirty="0">
                <a:solidFill>
                  <a:srgbClr val="014891"/>
                </a:solidFill>
                <a:latin typeface="Montserrat" pitchFamily="2" charset="0"/>
              </a:rPr>
              <a:t>Доля подростков, определившихся с выбором профессии и намеренных обучаться в профессиональных образовательных организациях</a:t>
            </a:r>
          </a:p>
        </p:txBody>
      </p:sp>
      <p:sp>
        <p:nvSpPr>
          <p:cNvPr id="18" name="TextBox 19">
            <a:extLst>
              <a:ext uri="{FF2B5EF4-FFF2-40B4-BE49-F238E27FC236}">
                <a16:creationId xmlns:a16="http://schemas.microsoft.com/office/drawing/2014/main" id="{6009D5DB-E09A-EEA6-0957-314A2D766A4A}"/>
              </a:ext>
            </a:extLst>
          </p:cNvPr>
          <p:cNvSpPr txBox="1"/>
          <p:nvPr/>
        </p:nvSpPr>
        <p:spPr>
          <a:xfrm>
            <a:off x="831729" y="5309202"/>
            <a:ext cx="1691346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ru-RU" sz="4400" spc="-49" dirty="0">
                <a:solidFill>
                  <a:srgbClr val="E1482F"/>
                </a:solidFill>
                <a:latin typeface="Montserrat Bold"/>
              </a:rPr>
              <a:t>80%</a:t>
            </a:r>
            <a:endParaRPr lang="ru-RU" sz="3600" spc="-49" dirty="0">
              <a:solidFill>
                <a:srgbClr val="E1482F"/>
              </a:solidFill>
              <a:latin typeface="Montserrat Bold"/>
            </a:endParaRP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74A4A594-82FC-37B1-86EA-CD00D40AD5CB}"/>
              </a:ext>
            </a:extLst>
          </p:cNvPr>
          <p:cNvGrpSpPr/>
          <p:nvPr/>
        </p:nvGrpSpPr>
        <p:grpSpPr>
          <a:xfrm>
            <a:off x="6945300" y="2903557"/>
            <a:ext cx="4864988" cy="2744199"/>
            <a:chOff x="1678332" y="2765217"/>
            <a:chExt cx="6522984" cy="2744199"/>
          </a:xfrm>
        </p:grpSpPr>
        <p:sp>
          <p:nvSpPr>
            <p:cNvPr id="27" name="TextBox 7">
              <a:extLst>
                <a:ext uri="{FF2B5EF4-FFF2-40B4-BE49-F238E27FC236}">
                  <a16:creationId xmlns:a16="http://schemas.microsoft.com/office/drawing/2014/main" id="{E2170F4C-4DAA-16BD-0ADC-E864F59001C7}"/>
                </a:ext>
              </a:extLst>
            </p:cNvPr>
            <p:cNvSpPr txBox="1"/>
            <p:nvPr/>
          </p:nvSpPr>
          <p:spPr>
            <a:xfrm>
              <a:off x="1678333" y="2765217"/>
              <a:ext cx="6202990" cy="2462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ru-RU" sz="1600" b="1" dirty="0">
                  <a:solidFill>
                    <a:srgbClr val="E44F39"/>
                  </a:solidFill>
                  <a:latin typeface="Montserrat" pitchFamily="2" charset="0"/>
                </a:rPr>
                <a:t>378 </a:t>
              </a:r>
              <a:r>
                <a:rPr lang="ru-RU" sz="1600" dirty="0">
                  <a:solidFill>
                    <a:srgbClr val="002060"/>
                  </a:solidFill>
                  <a:latin typeface="Montserrat" pitchFamily="2" charset="0"/>
                </a:rPr>
                <a:t>семей - участников</a:t>
              </a:r>
              <a:endParaRPr lang="en-US" sz="1600" dirty="0">
                <a:solidFill>
                  <a:srgbClr val="002060"/>
                </a:solidFill>
                <a:latin typeface="Montserrat" pitchFamily="2" charset="0"/>
              </a:endParaRPr>
            </a:p>
          </p:txBody>
        </p:sp>
        <p:sp>
          <p:nvSpPr>
            <p:cNvPr id="28" name="TextBox 8">
              <a:extLst>
                <a:ext uri="{FF2B5EF4-FFF2-40B4-BE49-F238E27FC236}">
                  <a16:creationId xmlns:a16="http://schemas.microsoft.com/office/drawing/2014/main" id="{91485E81-0D9D-95DA-F309-D919A2CA596A}"/>
                </a:ext>
              </a:extLst>
            </p:cNvPr>
            <p:cNvSpPr txBox="1"/>
            <p:nvPr/>
          </p:nvSpPr>
          <p:spPr>
            <a:xfrm>
              <a:off x="1678333" y="3210947"/>
              <a:ext cx="6522983" cy="2462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ru-RU" sz="1600" b="1" dirty="0">
                  <a:solidFill>
                    <a:srgbClr val="E44F39"/>
                  </a:solidFill>
                  <a:latin typeface="Montserrat" pitchFamily="2" charset="0"/>
                </a:rPr>
                <a:t>441</a:t>
              </a:r>
              <a:r>
                <a:rPr lang="ru-RU" sz="1400" b="1" dirty="0">
                  <a:solidFill>
                    <a:srgbClr val="E44F39"/>
                  </a:solidFill>
                  <a:latin typeface="Montserrat" pitchFamily="2" charset="0"/>
                </a:rPr>
                <a:t> </a:t>
              </a:r>
              <a:r>
                <a:rPr lang="ru-RU" sz="1600" dirty="0">
                  <a:solidFill>
                    <a:srgbClr val="002060"/>
                  </a:solidFill>
                  <a:latin typeface="Montserrat" pitchFamily="2" charset="0"/>
                </a:rPr>
                <a:t>подростков трудоустроено в рамках ВЗ</a:t>
              </a:r>
              <a:endParaRPr lang="en-US" sz="1600" dirty="0">
                <a:solidFill>
                  <a:srgbClr val="002060"/>
                </a:solidFill>
                <a:latin typeface="Montserrat" pitchFamily="2" charset="0"/>
              </a:endParaRPr>
            </a:p>
          </p:txBody>
        </p:sp>
        <p:sp>
          <p:nvSpPr>
            <p:cNvPr id="29" name="TextBox 9">
              <a:extLst>
                <a:ext uri="{FF2B5EF4-FFF2-40B4-BE49-F238E27FC236}">
                  <a16:creationId xmlns:a16="http://schemas.microsoft.com/office/drawing/2014/main" id="{F979300F-1765-911F-395B-437FF56C20C4}"/>
                </a:ext>
              </a:extLst>
            </p:cNvPr>
            <p:cNvSpPr txBox="1"/>
            <p:nvPr/>
          </p:nvSpPr>
          <p:spPr>
            <a:xfrm>
              <a:off x="1678333" y="3656677"/>
              <a:ext cx="6202990" cy="2462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ru-RU" sz="1600" b="1" dirty="0">
                  <a:solidFill>
                    <a:srgbClr val="E44F39"/>
                  </a:solidFill>
                  <a:latin typeface="Montserrat" pitchFamily="2" charset="0"/>
                </a:rPr>
                <a:t>340</a:t>
              </a:r>
              <a:r>
                <a:rPr lang="ru-RU" sz="1400" b="1" dirty="0">
                  <a:solidFill>
                    <a:srgbClr val="E44F39"/>
                  </a:solidFill>
                  <a:latin typeface="Montserrat" pitchFamily="2" charset="0"/>
                </a:rPr>
                <a:t> </a:t>
              </a:r>
              <a:r>
                <a:rPr lang="ru-RU" sz="1600" dirty="0">
                  <a:solidFill>
                    <a:srgbClr val="002060"/>
                  </a:solidFill>
                  <a:latin typeface="Montserrat" pitchFamily="2" charset="0"/>
                </a:rPr>
                <a:t>родителей трудоустроено</a:t>
              </a:r>
              <a:endParaRPr lang="en-US" sz="1400" b="1" dirty="0">
                <a:solidFill>
                  <a:srgbClr val="E44F39"/>
                </a:solidFill>
                <a:latin typeface="Montserrat" pitchFamily="2" charset="0"/>
              </a:endParaRPr>
            </a:p>
          </p:txBody>
        </p:sp>
        <p:sp>
          <p:nvSpPr>
            <p:cNvPr id="30" name="TextBox 10">
              <a:extLst>
                <a:ext uri="{FF2B5EF4-FFF2-40B4-BE49-F238E27FC236}">
                  <a16:creationId xmlns:a16="http://schemas.microsoft.com/office/drawing/2014/main" id="{4A72B19B-BA52-0383-B989-D62ACFB9849F}"/>
                </a:ext>
              </a:extLst>
            </p:cNvPr>
            <p:cNvSpPr txBox="1"/>
            <p:nvPr/>
          </p:nvSpPr>
          <p:spPr>
            <a:xfrm>
              <a:off x="1678333" y="4031125"/>
              <a:ext cx="6359239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ru-RU" b="1" dirty="0">
                  <a:solidFill>
                    <a:srgbClr val="E44F39"/>
                  </a:solidFill>
                  <a:latin typeface="Montserrat" pitchFamily="2" charset="0"/>
                </a:rPr>
                <a:t>18</a:t>
              </a:r>
              <a:r>
                <a:rPr lang="ru-RU" sz="1400" b="1" dirty="0">
                  <a:solidFill>
                    <a:srgbClr val="E44F39"/>
                  </a:solidFill>
                  <a:latin typeface="Montserrat" pitchFamily="2" charset="0"/>
                </a:rPr>
                <a:t> </a:t>
              </a:r>
              <a:r>
                <a:rPr lang="ru-RU" sz="1400" dirty="0">
                  <a:solidFill>
                    <a:srgbClr val="002060"/>
                  </a:solidFill>
                  <a:latin typeface="Montserrat" pitchFamily="2" charset="0"/>
                </a:rPr>
                <a:t>поступили образовательные организации СПО</a:t>
              </a:r>
              <a:endParaRPr lang="en-US" sz="1400" dirty="0">
                <a:solidFill>
                  <a:srgbClr val="002060"/>
                </a:solidFill>
                <a:latin typeface="Montserrat" pitchFamily="2" charset="0"/>
              </a:endParaRPr>
            </a:p>
          </p:txBody>
        </p:sp>
        <p:sp>
          <p:nvSpPr>
            <p:cNvPr id="31" name="TextBox 12">
              <a:extLst>
                <a:ext uri="{FF2B5EF4-FFF2-40B4-BE49-F238E27FC236}">
                  <a16:creationId xmlns:a16="http://schemas.microsoft.com/office/drawing/2014/main" id="{0EE86931-1279-59DF-0153-8709F7A0027A}"/>
                </a:ext>
              </a:extLst>
            </p:cNvPr>
            <p:cNvSpPr txBox="1"/>
            <p:nvPr/>
          </p:nvSpPr>
          <p:spPr>
            <a:xfrm>
              <a:off x="1693187" y="4874580"/>
              <a:ext cx="6359239" cy="2462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ru-RU" sz="1600" b="1" dirty="0">
                  <a:solidFill>
                    <a:srgbClr val="E44F39"/>
                  </a:solidFill>
                  <a:latin typeface="Montserrat" pitchFamily="2" charset="0"/>
                </a:rPr>
                <a:t>18</a:t>
              </a:r>
              <a:r>
                <a:rPr lang="ru-RU" sz="1400" dirty="0">
                  <a:solidFill>
                    <a:srgbClr val="E44F39"/>
                  </a:solidFill>
                  <a:latin typeface="Montserrat" pitchFamily="2" charset="0"/>
                </a:rPr>
                <a:t> </a:t>
              </a:r>
              <a:r>
                <a:rPr lang="ru-RU" sz="1400" dirty="0">
                  <a:solidFill>
                    <a:srgbClr val="002060"/>
                  </a:solidFill>
                  <a:latin typeface="Montserrat" pitchFamily="2" charset="0"/>
                </a:rPr>
                <a:t>получили ЕФП на открытие собственного дела</a:t>
              </a:r>
              <a:endParaRPr lang="en-US" sz="1400" dirty="0">
                <a:solidFill>
                  <a:srgbClr val="002060"/>
                </a:solidFill>
                <a:latin typeface="Montserrat" pitchFamily="2" charset="0"/>
              </a:endParaRPr>
            </a:p>
          </p:txBody>
        </p:sp>
        <p:sp>
          <p:nvSpPr>
            <p:cNvPr id="32" name="TextBox 11">
              <a:extLst>
                <a:ext uri="{FF2B5EF4-FFF2-40B4-BE49-F238E27FC236}">
                  <a16:creationId xmlns:a16="http://schemas.microsoft.com/office/drawing/2014/main" id="{7DCE8530-B676-EEE9-9D97-06D824C2B32C}"/>
                </a:ext>
              </a:extLst>
            </p:cNvPr>
            <p:cNvSpPr txBox="1"/>
            <p:nvPr/>
          </p:nvSpPr>
          <p:spPr>
            <a:xfrm>
              <a:off x="1693187" y="4430868"/>
              <a:ext cx="6202990" cy="2462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ru-RU" sz="1600" b="1" dirty="0">
                  <a:solidFill>
                    <a:srgbClr val="E44F39"/>
                  </a:solidFill>
                  <a:latin typeface="Montserrat" pitchFamily="2" charset="0"/>
                </a:rPr>
                <a:t>223</a:t>
              </a:r>
              <a:r>
                <a:rPr lang="en-US" sz="1400" dirty="0">
                  <a:solidFill>
                    <a:srgbClr val="002060"/>
                  </a:solidFill>
                  <a:latin typeface="Montserrat" pitchFamily="2" charset="0"/>
                </a:rPr>
                <a:t> </a:t>
              </a:r>
              <a:r>
                <a:rPr lang="ru-RU" sz="1400" dirty="0">
                  <a:solidFill>
                    <a:srgbClr val="002060"/>
                  </a:solidFill>
                  <a:latin typeface="Montserrat" pitchFamily="2" charset="0"/>
                </a:rPr>
                <a:t>подростка </a:t>
              </a:r>
              <a:r>
                <a:rPr lang="en-US" sz="1400" dirty="0">
                  <a:solidFill>
                    <a:srgbClr val="002060"/>
                  </a:solidFill>
                  <a:latin typeface="Montserrat" pitchFamily="2" charset="0"/>
                </a:rPr>
                <a:t>обучились цифровым навыкам</a:t>
              </a:r>
            </a:p>
          </p:txBody>
        </p:sp>
        <p:sp>
          <p:nvSpPr>
            <p:cNvPr id="35" name="TextBox 13">
              <a:extLst>
                <a:ext uri="{FF2B5EF4-FFF2-40B4-BE49-F238E27FC236}">
                  <a16:creationId xmlns:a16="http://schemas.microsoft.com/office/drawing/2014/main" id="{C0A7EF53-4A7E-ED8A-D1EC-76ADC61C4E40}"/>
                </a:ext>
              </a:extLst>
            </p:cNvPr>
            <p:cNvSpPr txBox="1"/>
            <p:nvPr/>
          </p:nvSpPr>
          <p:spPr>
            <a:xfrm>
              <a:off x="1678332" y="5263195"/>
              <a:ext cx="6202990" cy="2462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ru-RU" sz="1600" b="1" dirty="0">
                  <a:solidFill>
                    <a:srgbClr val="E44F39"/>
                  </a:solidFill>
                  <a:latin typeface="Montserrat" pitchFamily="2" charset="0"/>
                </a:rPr>
                <a:t>156</a:t>
              </a:r>
              <a:r>
                <a:rPr lang="en-US" sz="1400" dirty="0">
                  <a:solidFill>
                    <a:srgbClr val="002060"/>
                  </a:solidFill>
                  <a:latin typeface="Montserrat" pitchFamily="2" charset="0"/>
                </a:rPr>
                <a:t> </a:t>
              </a:r>
              <a:r>
                <a:rPr lang="ru-RU" sz="1400" dirty="0">
                  <a:solidFill>
                    <a:srgbClr val="002060"/>
                  </a:solidFill>
                  <a:latin typeface="Montserrat" pitchFamily="2" charset="0"/>
                </a:rPr>
                <a:t>родителей прошли обучение от ЦЗН</a:t>
              </a:r>
              <a:endParaRPr lang="en-US" sz="1400" dirty="0">
                <a:solidFill>
                  <a:srgbClr val="002060"/>
                </a:solidFill>
                <a:latin typeface="Montserrat" pitchFamily="2" charset="0"/>
              </a:endParaRPr>
            </a:p>
          </p:txBody>
        </p:sp>
      </p:grpSp>
      <p:sp>
        <p:nvSpPr>
          <p:cNvPr id="39" name="TextBox 19">
            <a:extLst>
              <a:ext uri="{FF2B5EF4-FFF2-40B4-BE49-F238E27FC236}">
                <a16:creationId xmlns:a16="http://schemas.microsoft.com/office/drawing/2014/main" id="{DD6E3417-EF82-F592-7D0D-3946B284D316}"/>
              </a:ext>
            </a:extLst>
          </p:cNvPr>
          <p:cNvSpPr txBox="1"/>
          <p:nvPr/>
        </p:nvSpPr>
        <p:spPr>
          <a:xfrm>
            <a:off x="6667819" y="1632858"/>
            <a:ext cx="9182100" cy="7078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b="1" spc="-49" dirty="0">
                <a:solidFill>
                  <a:srgbClr val="014891"/>
                </a:solidFill>
                <a:latin typeface="Montserrat Bold"/>
              </a:rPr>
              <a:t>Результаты</a:t>
            </a:r>
            <a:br>
              <a:rPr lang="ru-RU" sz="2800" spc="-49" dirty="0">
                <a:solidFill>
                  <a:srgbClr val="3884FD"/>
                </a:solidFill>
                <a:latin typeface="Montserrat Bold"/>
              </a:rPr>
            </a:br>
            <a:r>
              <a:rPr lang="ru-RU" b="1" spc="-49" dirty="0">
                <a:solidFill>
                  <a:srgbClr val="E1482F"/>
                </a:solidFill>
                <a:latin typeface="Montserrat Bold"/>
              </a:rPr>
              <a:t>работы за весь период реализации проекта</a:t>
            </a:r>
            <a:endParaRPr lang="ru-RU" sz="2000" b="1" spc="-49" dirty="0">
              <a:solidFill>
                <a:srgbClr val="E1482F"/>
              </a:solidFill>
              <a:latin typeface="Montserrat Bol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325C2D-8ECD-8858-3814-59ECEE334A3D}"/>
              </a:ext>
            </a:extLst>
          </p:cNvPr>
          <p:cNvSpPr txBox="1"/>
          <p:nvPr/>
        </p:nvSpPr>
        <p:spPr>
          <a:xfrm>
            <a:off x="11688163" y="6347637"/>
            <a:ext cx="303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014891"/>
                </a:solidFill>
                <a:latin typeface="Montserrat" pitchFamily="2" charset="0"/>
              </a:rPr>
              <a:t>8</a:t>
            </a:r>
            <a:endParaRPr lang="ru-RU" b="1" dirty="0">
              <a:solidFill>
                <a:srgbClr val="014891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864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4C5E542-595C-9DC9-1419-128EF2AA2D49}"/>
              </a:ext>
            </a:extLst>
          </p:cNvPr>
          <p:cNvSpPr/>
          <p:nvPr/>
        </p:nvSpPr>
        <p:spPr>
          <a:xfrm>
            <a:off x="1306284" y="3581140"/>
            <a:ext cx="4789715" cy="963877"/>
          </a:xfrm>
          <a:prstGeom prst="rect">
            <a:avLst/>
          </a:prstGeom>
          <a:solidFill>
            <a:srgbClr val="014891">
              <a:alpha val="97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b="1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DBA270B-2B99-3961-ECE4-9CADD0B1CC9E}"/>
              </a:ext>
            </a:extLst>
          </p:cNvPr>
          <p:cNvSpPr/>
          <p:nvPr/>
        </p:nvSpPr>
        <p:spPr>
          <a:xfrm>
            <a:off x="1306284" y="4706935"/>
            <a:ext cx="4789715" cy="871931"/>
          </a:xfrm>
          <a:prstGeom prst="rect">
            <a:avLst/>
          </a:prstGeom>
          <a:solidFill>
            <a:srgbClr val="014891">
              <a:alpha val="97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5CFECB0-F144-977F-CD91-43BA303D9EEB}"/>
              </a:ext>
            </a:extLst>
          </p:cNvPr>
          <p:cNvSpPr/>
          <p:nvPr/>
        </p:nvSpPr>
        <p:spPr>
          <a:xfrm>
            <a:off x="1306285" y="2630184"/>
            <a:ext cx="4789715" cy="798816"/>
          </a:xfrm>
          <a:prstGeom prst="rect">
            <a:avLst/>
          </a:prstGeom>
          <a:solidFill>
            <a:srgbClr val="014891">
              <a:alpha val="97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CD1E28-A876-A2AA-7A30-3200EFF448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2974" r="109"/>
          <a:stretch>
            <a:fillRect/>
          </a:stretch>
        </p:blipFill>
        <p:spPr>
          <a:xfrm>
            <a:off x="16999839" y="0"/>
            <a:ext cx="1288161" cy="10287000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4B221157-E989-515B-A374-56ED8DFEAC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2974" r="109"/>
          <a:stretch>
            <a:fillRect/>
          </a:stretch>
        </p:blipFill>
        <p:spPr>
          <a:xfrm>
            <a:off x="17152239" y="152400"/>
            <a:ext cx="1288161" cy="10287000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C5C17B70-CD95-1E3F-C73C-2CB71E2292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2974" r="109"/>
          <a:stretch>
            <a:fillRect/>
          </a:stretch>
        </p:blipFill>
        <p:spPr>
          <a:xfrm>
            <a:off x="17304639" y="304800"/>
            <a:ext cx="1288161" cy="10287000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B93CF36A-B3F5-C16C-5BBF-A25287D09A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4799"/>
          <a:stretch/>
        </p:blipFill>
        <p:spPr>
          <a:xfrm>
            <a:off x="357173" y="344243"/>
            <a:ext cx="2640458" cy="841258"/>
          </a:xfrm>
          <a:prstGeom prst="rect">
            <a:avLst/>
          </a:prstGeom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D3C42480-84DF-770D-E34C-1D94E347524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169965" y="338494"/>
            <a:ext cx="1762284" cy="852756"/>
          </a:xfrm>
          <a:prstGeom prst="rect">
            <a:avLst/>
          </a:prstGeom>
        </p:spPr>
      </p:pic>
      <p:sp>
        <p:nvSpPr>
          <p:cNvPr id="11" name="TextBox 19">
            <a:extLst>
              <a:ext uri="{FF2B5EF4-FFF2-40B4-BE49-F238E27FC236}">
                <a16:creationId xmlns:a16="http://schemas.microsoft.com/office/drawing/2014/main" id="{78CC82A7-71AE-90B6-4BA9-C8D6779E4C85}"/>
              </a:ext>
            </a:extLst>
          </p:cNvPr>
          <p:cNvSpPr txBox="1"/>
          <p:nvPr/>
        </p:nvSpPr>
        <p:spPr>
          <a:xfrm>
            <a:off x="1306285" y="1632858"/>
            <a:ext cx="9182100" cy="7078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b="1" spc="-49" dirty="0">
                <a:solidFill>
                  <a:srgbClr val="014891"/>
                </a:solidFill>
                <a:latin typeface="Montserrat Bold"/>
              </a:rPr>
              <a:t>Перспективы развития</a:t>
            </a:r>
            <a:br>
              <a:rPr lang="ru-RU" sz="2800" b="1" spc="-49" dirty="0">
                <a:solidFill>
                  <a:srgbClr val="3884FD"/>
                </a:solidFill>
                <a:latin typeface="Montserrat Bold"/>
              </a:rPr>
            </a:br>
            <a:r>
              <a:rPr lang="ru-RU" b="1" spc="-49" dirty="0">
                <a:solidFill>
                  <a:srgbClr val="E1482F"/>
                </a:solidFill>
                <a:latin typeface="Montserrat Bold"/>
              </a:rPr>
              <a:t>проекта</a:t>
            </a:r>
            <a:endParaRPr lang="ru-RU" sz="2000" b="1" spc="-49" dirty="0">
              <a:solidFill>
                <a:srgbClr val="E1482F"/>
              </a:solidFill>
              <a:latin typeface="Montserrat Bold"/>
            </a:endParaRPr>
          </a:p>
        </p:txBody>
      </p:sp>
      <p:sp>
        <p:nvSpPr>
          <p:cNvPr id="3" name="TextBox 23">
            <a:extLst>
              <a:ext uri="{FF2B5EF4-FFF2-40B4-BE49-F238E27FC236}">
                <a16:creationId xmlns:a16="http://schemas.microsoft.com/office/drawing/2014/main" id="{2476CFD8-D978-957F-F754-7B9ECFCC3100}"/>
              </a:ext>
            </a:extLst>
          </p:cNvPr>
          <p:cNvSpPr txBox="1"/>
          <p:nvPr/>
        </p:nvSpPr>
        <p:spPr>
          <a:xfrm>
            <a:off x="1975065" y="2852979"/>
            <a:ext cx="4086840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ru-RU" sz="1600" b="1" dirty="0">
                <a:solidFill>
                  <a:srgbClr val="002060"/>
                </a:solidFill>
                <a:latin typeface="Montserrat" pitchFamily="2" charset="0"/>
              </a:rPr>
              <a:t>Тиражирование в других </a:t>
            </a:r>
          </a:p>
          <a:p>
            <a:pPr>
              <a:spcBef>
                <a:spcPct val="0"/>
              </a:spcBef>
            </a:pPr>
            <a:r>
              <a:rPr lang="ru-RU" sz="1600" b="1" dirty="0">
                <a:solidFill>
                  <a:srgbClr val="002060"/>
                </a:solidFill>
                <a:latin typeface="Montserrat" pitchFamily="2" charset="0"/>
              </a:rPr>
              <a:t>субъектах РФ</a:t>
            </a:r>
            <a:endParaRPr lang="en-US" sz="1600" b="1" dirty="0">
              <a:solidFill>
                <a:srgbClr val="002060"/>
              </a:solidFill>
              <a:latin typeface="Montserrat" pitchFamily="2" charset="0"/>
            </a:endParaRPr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2CB1BA79-B04A-9A22-FCFA-372A96975B81}"/>
              </a:ext>
            </a:extLst>
          </p:cNvPr>
          <p:cNvSpPr txBox="1"/>
          <p:nvPr/>
        </p:nvSpPr>
        <p:spPr>
          <a:xfrm>
            <a:off x="1127730" y="2826427"/>
            <a:ext cx="668780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ru-RU" sz="2800" spc="-49" dirty="0">
                <a:solidFill>
                  <a:srgbClr val="E1482F"/>
                </a:solidFill>
                <a:latin typeface="Montserrat Bold"/>
              </a:rPr>
              <a:t>1</a:t>
            </a:r>
            <a:endParaRPr lang="ru-RU" sz="2000" spc="-49" dirty="0">
              <a:solidFill>
                <a:srgbClr val="E1482F"/>
              </a:solidFill>
              <a:latin typeface="Montserrat Bold"/>
            </a:endParaRPr>
          </a:p>
        </p:txBody>
      </p:sp>
      <p:sp>
        <p:nvSpPr>
          <p:cNvPr id="4" name="TextBox 24">
            <a:extLst>
              <a:ext uri="{FF2B5EF4-FFF2-40B4-BE49-F238E27FC236}">
                <a16:creationId xmlns:a16="http://schemas.microsoft.com/office/drawing/2014/main" id="{00C7A019-AA33-A9AE-7BB2-06B4ADC2B97A}"/>
              </a:ext>
            </a:extLst>
          </p:cNvPr>
          <p:cNvSpPr txBox="1"/>
          <p:nvPr/>
        </p:nvSpPr>
        <p:spPr>
          <a:xfrm>
            <a:off x="1985337" y="3575525"/>
            <a:ext cx="4667954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ru-RU" sz="1600" b="1" dirty="0">
                <a:solidFill>
                  <a:srgbClr val="002060"/>
                </a:solidFill>
                <a:latin typeface="Montserrat" pitchFamily="2" charset="0"/>
              </a:rPr>
              <a:t>Перевод основных  мероприятий проекта в сервисы при </a:t>
            </a:r>
          </a:p>
          <a:p>
            <a:pPr>
              <a:spcBef>
                <a:spcPct val="0"/>
              </a:spcBef>
            </a:pPr>
            <a:r>
              <a:rPr lang="ru-RU" sz="1600" b="1" dirty="0">
                <a:solidFill>
                  <a:srgbClr val="002060"/>
                </a:solidFill>
                <a:latin typeface="Montserrat" pitchFamily="2" charset="0"/>
              </a:rPr>
              <a:t>предоставлении </a:t>
            </a:r>
          </a:p>
          <a:p>
            <a:pPr>
              <a:spcBef>
                <a:spcPct val="0"/>
              </a:spcBef>
            </a:pPr>
            <a:r>
              <a:rPr lang="ru-RU" sz="1600" b="1" dirty="0">
                <a:solidFill>
                  <a:srgbClr val="002060"/>
                </a:solidFill>
                <a:latin typeface="Montserrat" pitchFamily="2" charset="0"/>
              </a:rPr>
              <a:t>государственных услуг</a:t>
            </a:r>
          </a:p>
        </p:txBody>
      </p:sp>
      <p:sp>
        <p:nvSpPr>
          <p:cNvPr id="15" name="TextBox 19">
            <a:extLst>
              <a:ext uri="{FF2B5EF4-FFF2-40B4-BE49-F238E27FC236}">
                <a16:creationId xmlns:a16="http://schemas.microsoft.com/office/drawing/2014/main" id="{387E82E8-FF79-1A35-885E-9E252B4530F6}"/>
              </a:ext>
            </a:extLst>
          </p:cNvPr>
          <p:cNvSpPr txBox="1"/>
          <p:nvPr/>
        </p:nvSpPr>
        <p:spPr>
          <a:xfrm>
            <a:off x="1127730" y="3823095"/>
            <a:ext cx="679053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ru-RU" sz="3200" spc="-49" dirty="0">
                <a:solidFill>
                  <a:srgbClr val="E1482F"/>
                </a:solidFill>
                <a:latin typeface="Montserrat Bold"/>
              </a:rPr>
              <a:t>2</a:t>
            </a:r>
            <a:endParaRPr lang="ru-RU" sz="2400" spc="-49" dirty="0">
              <a:solidFill>
                <a:srgbClr val="E1482F"/>
              </a:solidFill>
              <a:latin typeface="Montserrat Bold"/>
            </a:endParaRPr>
          </a:p>
        </p:txBody>
      </p:sp>
      <p:sp>
        <p:nvSpPr>
          <p:cNvPr id="5" name="TextBox 25">
            <a:extLst>
              <a:ext uri="{FF2B5EF4-FFF2-40B4-BE49-F238E27FC236}">
                <a16:creationId xmlns:a16="http://schemas.microsoft.com/office/drawing/2014/main" id="{D0AAF641-9C05-029D-4028-1287DDF6F7F7}"/>
              </a:ext>
            </a:extLst>
          </p:cNvPr>
          <p:cNvSpPr txBox="1"/>
          <p:nvPr/>
        </p:nvSpPr>
        <p:spPr>
          <a:xfrm>
            <a:off x="1985337" y="4869963"/>
            <a:ext cx="3960401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ru-RU" sz="1600" b="1" dirty="0">
                <a:solidFill>
                  <a:srgbClr val="002060"/>
                </a:solidFill>
                <a:latin typeface="Montserrat" pitchFamily="2" charset="0"/>
              </a:rPr>
              <a:t>Усиление системной межведомственной работы</a:t>
            </a:r>
            <a:endParaRPr lang="en-US" sz="1600" b="1" dirty="0">
              <a:solidFill>
                <a:srgbClr val="002060"/>
              </a:solidFill>
              <a:latin typeface="Montserrat" pitchFamily="2" charset="0"/>
            </a:endParaRP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9EED60A1-7BA1-4003-6DF9-19EB8E95BC2B}"/>
              </a:ext>
            </a:extLst>
          </p:cNvPr>
          <p:cNvSpPr txBox="1"/>
          <p:nvPr/>
        </p:nvSpPr>
        <p:spPr>
          <a:xfrm>
            <a:off x="1127730" y="4900742"/>
            <a:ext cx="679054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ru-RU" sz="2800" spc="-49" dirty="0">
                <a:solidFill>
                  <a:srgbClr val="E1482F"/>
                </a:solidFill>
                <a:latin typeface="Montserrat Bold"/>
              </a:rPr>
              <a:t>3</a:t>
            </a:r>
            <a:endParaRPr lang="ru-RU" sz="2000" spc="-49" dirty="0">
              <a:solidFill>
                <a:srgbClr val="E1482F"/>
              </a:solidFill>
              <a:latin typeface="Montserrat Bold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0005539A-982F-6BED-CE75-939F410BDD43}"/>
              </a:ext>
            </a:extLst>
          </p:cNvPr>
          <p:cNvGrpSpPr/>
          <p:nvPr/>
        </p:nvGrpSpPr>
        <p:grpSpPr>
          <a:xfrm>
            <a:off x="7445286" y="-331937"/>
            <a:ext cx="3812879" cy="7215190"/>
            <a:chOff x="7124986" y="-300038"/>
            <a:chExt cx="3812879" cy="7215190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E2257388-A9D3-702A-BDB8-E5E7FCFD3A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24986" y="1632858"/>
              <a:ext cx="3812879" cy="5282294"/>
            </a:xfrm>
            <a:prstGeom prst="rect">
              <a:avLst/>
            </a:prstGeom>
          </p:spPr>
        </p:pic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8C8DEE99-005C-6BA5-689E-64B1E4119339}"/>
                </a:ext>
              </a:extLst>
            </p:cNvPr>
            <p:cNvSpPr/>
            <p:nvPr/>
          </p:nvSpPr>
          <p:spPr>
            <a:xfrm>
              <a:off x="8963128" y="-300038"/>
              <a:ext cx="1048550" cy="2328863"/>
            </a:xfrm>
            <a:prstGeom prst="rect">
              <a:avLst/>
            </a:prstGeom>
            <a:solidFill>
              <a:srgbClr val="B4D9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16A83278-3ECB-75B5-2AEB-8DFA42AE0202}"/>
              </a:ext>
            </a:extLst>
          </p:cNvPr>
          <p:cNvSpPr txBox="1"/>
          <p:nvPr/>
        </p:nvSpPr>
        <p:spPr>
          <a:xfrm>
            <a:off x="11603101" y="6347637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014891"/>
                </a:solidFill>
                <a:latin typeface="Montserrat" pitchFamily="2" charset="0"/>
              </a:rPr>
              <a:t>9</a:t>
            </a:r>
            <a:endParaRPr lang="ru-RU" b="1" dirty="0">
              <a:solidFill>
                <a:srgbClr val="014891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4420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554</Words>
  <Application>Microsoft Office PowerPoint</Application>
  <PresentationFormat>Широкоэкранный</PresentationFormat>
  <Paragraphs>104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Montserrat</vt:lpstr>
      <vt:lpstr>Montserrat Bold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Морозов</dc:creator>
  <cp:lastModifiedBy>Ирина А. Зубарева</cp:lastModifiedBy>
  <cp:revision>25</cp:revision>
  <dcterms:created xsi:type="dcterms:W3CDTF">2022-09-22T02:53:38Z</dcterms:created>
  <dcterms:modified xsi:type="dcterms:W3CDTF">2023-10-31T03:23:42Z</dcterms:modified>
</cp:coreProperties>
</file>