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8" r:id="rId2"/>
    <p:sldId id="267" r:id="rId3"/>
    <p:sldId id="268" r:id="rId4"/>
    <p:sldId id="269" r:id="rId5"/>
    <p:sldId id="271" r:id="rId6"/>
    <p:sldId id="270" r:id="rId7"/>
    <p:sldId id="272" r:id="rId8"/>
    <p:sldId id="2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378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30153-B85C-4B63-90E0-07B0DF90A105}" type="doc">
      <dgm:prSet loTypeId="urn:microsoft.com/office/officeart/2005/8/layout/lProcess3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5DFB2D23-3129-48AE-8F19-C23944218E29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accent5">
                  <a:lumMod val="50000"/>
                </a:schemeClr>
              </a:solidFill>
            </a:rPr>
            <a:t>задача</a:t>
          </a:r>
          <a:endParaRPr lang="ru-RU" sz="2800" dirty="0">
            <a:solidFill>
              <a:schemeClr val="accent5">
                <a:lumMod val="50000"/>
              </a:schemeClr>
            </a:solidFill>
          </a:endParaRPr>
        </a:p>
      </dgm:t>
    </dgm:pt>
    <dgm:pt modelId="{50CA66CC-254F-4711-A1DC-202F0CD04157}" type="parTrans" cxnId="{142DAFDF-C6CD-404B-B5DC-B75A541EAE1D}">
      <dgm:prSet/>
      <dgm:spPr/>
      <dgm:t>
        <a:bodyPr/>
        <a:lstStyle/>
        <a:p>
          <a:endParaRPr lang="ru-RU"/>
        </a:p>
      </dgm:t>
    </dgm:pt>
    <dgm:pt modelId="{2DC464D2-26F5-4AD9-A1E4-6402FECD7C82}" type="sibTrans" cxnId="{142DAFDF-C6CD-404B-B5DC-B75A541EAE1D}">
      <dgm:prSet/>
      <dgm:spPr/>
      <dgm:t>
        <a:bodyPr/>
        <a:lstStyle/>
        <a:p>
          <a:endParaRPr lang="ru-RU"/>
        </a:p>
      </dgm:t>
    </dgm:pt>
    <dgm:pt modelId="{5F1E441A-6715-4B25-A5B9-BCE1B122006B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b="1" u="sng" dirty="0" smtClean="0"/>
            <a:t>Организа</a:t>
          </a:r>
          <a:endParaRPr lang="ru-RU" sz="2000" b="1" u="sng" dirty="0" smtClean="0"/>
        </a:p>
        <a:p>
          <a:r>
            <a:rPr lang="en-US" sz="2000" b="1" u="sng" dirty="0" smtClean="0"/>
            <a:t>ционные</a:t>
          </a:r>
          <a:r>
            <a:rPr lang="en-US" sz="2000" u="sng" dirty="0" smtClean="0"/>
            <a:t>:</a:t>
          </a:r>
          <a:endParaRPr lang="ru-RU" sz="2000" dirty="0"/>
        </a:p>
      </dgm:t>
    </dgm:pt>
    <dgm:pt modelId="{CFD82AD1-4801-4EDB-A61A-387CD3BB5512}" type="parTrans" cxnId="{AFFA305D-77DA-4D07-AB87-CA3ED03DCDD4}">
      <dgm:prSet/>
      <dgm:spPr/>
      <dgm:t>
        <a:bodyPr/>
        <a:lstStyle/>
        <a:p>
          <a:endParaRPr lang="ru-RU"/>
        </a:p>
      </dgm:t>
    </dgm:pt>
    <dgm:pt modelId="{3B8EF747-A179-43B6-9BC5-1DC031C9BE06}" type="sibTrans" cxnId="{AFFA305D-77DA-4D07-AB87-CA3ED03DCDD4}">
      <dgm:prSet/>
      <dgm:spPr/>
      <dgm:t>
        <a:bodyPr/>
        <a:lstStyle/>
        <a:p>
          <a:endParaRPr lang="ru-RU"/>
        </a:p>
      </dgm:t>
    </dgm:pt>
    <dgm:pt modelId="{480A07C3-EB4E-4C45-A96B-F0090E5A1291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b="1" dirty="0" smtClean="0"/>
            <a:t>Организовать работу на межведомственном уровне по выявлению граждан пожилого возраста, имеющих возможность оказывать помощь детям с ОВ и их семьям, для преодоления или смягчения жизненных трудностей</a:t>
          </a:r>
          <a:r>
            <a:rPr lang="ru-RU" sz="1400" b="1" dirty="0" smtClean="0"/>
            <a:t>.</a:t>
          </a:r>
          <a:endParaRPr lang="ru-RU" sz="1400" b="1" dirty="0"/>
        </a:p>
      </dgm:t>
    </dgm:pt>
    <dgm:pt modelId="{8AEE5ADC-FB4C-4E4F-B625-E49946841BE5}" type="parTrans" cxnId="{FC1021DB-1F62-4C5F-8124-368807BEC73C}">
      <dgm:prSet/>
      <dgm:spPr/>
      <dgm:t>
        <a:bodyPr/>
        <a:lstStyle/>
        <a:p>
          <a:endParaRPr lang="ru-RU"/>
        </a:p>
      </dgm:t>
    </dgm:pt>
    <dgm:pt modelId="{C9745B4C-BF1A-483F-AE88-555602E94458}" type="sibTrans" cxnId="{FC1021DB-1F62-4C5F-8124-368807BEC73C}">
      <dgm:prSet/>
      <dgm:spPr/>
      <dgm:t>
        <a:bodyPr/>
        <a:lstStyle/>
        <a:p>
          <a:endParaRPr lang="ru-RU"/>
        </a:p>
      </dgm:t>
    </dgm:pt>
    <dgm:pt modelId="{0F64E2D4-14F6-4439-A339-26D95FDE190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3200" dirty="0" smtClean="0">
              <a:solidFill>
                <a:schemeClr val="accent5">
                  <a:lumMod val="50000"/>
                </a:schemeClr>
              </a:solidFill>
            </a:rPr>
            <a:t>задача</a:t>
          </a:r>
          <a:endParaRPr lang="ru-RU" sz="3200" dirty="0">
            <a:solidFill>
              <a:schemeClr val="accent5">
                <a:lumMod val="50000"/>
              </a:schemeClr>
            </a:solidFill>
          </a:endParaRPr>
        </a:p>
      </dgm:t>
    </dgm:pt>
    <dgm:pt modelId="{AEC304A6-3B2E-4952-852C-D8C142DC0A6D}" type="parTrans" cxnId="{62B564EE-4081-4F20-BC29-C06DDAE454F2}">
      <dgm:prSet/>
      <dgm:spPr/>
      <dgm:t>
        <a:bodyPr/>
        <a:lstStyle/>
        <a:p>
          <a:endParaRPr lang="ru-RU"/>
        </a:p>
      </dgm:t>
    </dgm:pt>
    <dgm:pt modelId="{8CCFAF49-578D-44A5-B526-3B49AA1B634D}" type="sibTrans" cxnId="{62B564EE-4081-4F20-BC29-C06DDAE454F2}">
      <dgm:prSet/>
      <dgm:spPr/>
      <dgm:t>
        <a:bodyPr/>
        <a:lstStyle/>
        <a:p>
          <a:endParaRPr lang="ru-RU"/>
        </a:p>
      </dgm:t>
    </dgm:pt>
    <dgm:pt modelId="{7497CEA5-6604-4F44-93CB-067BBB83CB42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b="1" u="sng" dirty="0" smtClean="0"/>
            <a:t>Практические</a:t>
          </a:r>
          <a:r>
            <a:rPr lang="en-US" sz="2000" u="sng" dirty="0" smtClean="0"/>
            <a:t>:</a:t>
          </a:r>
          <a:endParaRPr lang="ru-RU" sz="2000" dirty="0"/>
        </a:p>
      </dgm:t>
    </dgm:pt>
    <dgm:pt modelId="{28A51493-E5F4-4B7E-868E-86B9C05F65FA}" type="parTrans" cxnId="{1047A563-B6E8-4995-AA1F-2A7C5FCB2615}">
      <dgm:prSet/>
      <dgm:spPr/>
      <dgm:t>
        <a:bodyPr/>
        <a:lstStyle/>
        <a:p>
          <a:endParaRPr lang="ru-RU"/>
        </a:p>
      </dgm:t>
    </dgm:pt>
    <dgm:pt modelId="{6CA1F0D8-3DDB-49C2-A4AC-DF1240A3D0AA}" type="sibTrans" cxnId="{1047A563-B6E8-4995-AA1F-2A7C5FCB2615}">
      <dgm:prSet/>
      <dgm:spPr/>
      <dgm:t>
        <a:bodyPr/>
        <a:lstStyle/>
        <a:p>
          <a:endParaRPr lang="ru-RU"/>
        </a:p>
      </dgm:t>
    </dgm:pt>
    <dgm:pt modelId="{A9DBA7B2-7B14-4DDA-874A-A6F843E5CE0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b="1" dirty="0" smtClean="0"/>
            <a:t>Провести комплекс мероприятий согласно плану реализации программы</a:t>
          </a:r>
          <a:r>
            <a:rPr lang="ru-RU" sz="1400" b="1" dirty="0" smtClean="0"/>
            <a:t>.</a:t>
          </a:r>
          <a:endParaRPr lang="ru-RU" sz="1400" b="1" dirty="0"/>
        </a:p>
      </dgm:t>
    </dgm:pt>
    <dgm:pt modelId="{9A4FD71C-A4A5-405B-B753-2F75CA72D215}" type="parTrans" cxnId="{4E6D2577-2A2A-4750-ABC3-E7189DF99100}">
      <dgm:prSet/>
      <dgm:spPr/>
      <dgm:t>
        <a:bodyPr/>
        <a:lstStyle/>
        <a:p>
          <a:endParaRPr lang="ru-RU"/>
        </a:p>
      </dgm:t>
    </dgm:pt>
    <dgm:pt modelId="{FC0401AC-A6AD-43E9-964D-A2C098E866D1}" type="sibTrans" cxnId="{4E6D2577-2A2A-4750-ABC3-E7189DF99100}">
      <dgm:prSet/>
      <dgm:spPr/>
      <dgm:t>
        <a:bodyPr/>
        <a:lstStyle/>
        <a:p>
          <a:endParaRPr lang="ru-RU"/>
        </a:p>
      </dgm:t>
    </dgm:pt>
    <dgm:pt modelId="{A9DF4590-2BF6-4711-B8B6-C05FB688247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accent5">
                  <a:lumMod val="50000"/>
                </a:schemeClr>
              </a:solidFill>
            </a:rPr>
            <a:t>задача</a:t>
          </a:r>
          <a:endParaRPr lang="ru-RU" sz="2800" dirty="0">
            <a:solidFill>
              <a:schemeClr val="accent5">
                <a:lumMod val="50000"/>
              </a:schemeClr>
            </a:solidFill>
          </a:endParaRPr>
        </a:p>
      </dgm:t>
    </dgm:pt>
    <dgm:pt modelId="{C4FB50DC-1A90-471C-AF71-464AC0FFAE56}" type="parTrans" cxnId="{18A5CC3E-7533-411B-9B9B-3B869CE48B16}">
      <dgm:prSet/>
      <dgm:spPr/>
      <dgm:t>
        <a:bodyPr/>
        <a:lstStyle/>
        <a:p>
          <a:endParaRPr lang="ru-RU"/>
        </a:p>
      </dgm:t>
    </dgm:pt>
    <dgm:pt modelId="{A8BE3013-29F3-4D6F-A4B8-8367A69BBDD3}" type="sibTrans" cxnId="{18A5CC3E-7533-411B-9B9B-3B869CE48B16}">
      <dgm:prSet/>
      <dgm:spPr/>
      <dgm:t>
        <a:bodyPr/>
        <a:lstStyle/>
        <a:p>
          <a:endParaRPr lang="ru-RU"/>
        </a:p>
      </dgm:t>
    </dgm:pt>
    <dgm:pt modelId="{31932021-346D-49CB-A2F8-859B5738BAF5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b="1" u="sng" dirty="0" smtClean="0"/>
            <a:t>Аналитические:</a:t>
          </a:r>
          <a:endParaRPr lang="ru-RU" sz="2000" b="1" dirty="0"/>
        </a:p>
      </dgm:t>
    </dgm:pt>
    <dgm:pt modelId="{8D0D84A4-1BDC-4547-BF88-18B7CE61C704}" type="parTrans" cxnId="{EA5529D4-332C-4387-B2F8-CA02BCB56DCB}">
      <dgm:prSet/>
      <dgm:spPr/>
      <dgm:t>
        <a:bodyPr/>
        <a:lstStyle/>
        <a:p>
          <a:endParaRPr lang="ru-RU"/>
        </a:p>
      </dgm:t>
    </dgm:pt>
    <dgm:pt modelId="{36BF9F5C-269E-4A2D-ADE3-3969486BBCA3}" type="sibTrans" cxnId="{EA5529D4-332C-4387-B2F8-CA02BCB56DCB}">
      <dgm:prSet/>
      <dgm:spPr/>
      <dgm:t>
        <a:bodyPr/>
        <a:lstStyle/>
        <a:p>
          <a:endParaRPr lang="ru-RU"/>
        </a:p>
      </dgm:t>
    </dgm:pt>
    <dgm:pt modelId="{C94B1F44-6DF8-4765-AA1C-8990519C6D5F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b="1" dirty="0" smtClean="0"/>
            <a:t>Провести анализ эффективности реализации программы</a:t>
          </a:r>
          <a:endParaRPr lang="ru-RU" sz="1600" b="1" dirty="0"/>
        </a:p>
      </dgm:t>
    </dgm:pt>
    <dgm:pt modelId="{A8B32000-86C9-467C-AE95-D208398FAAC3}" type="parTrans" cxnId="{3B81E3EE-CE9F-4CF7-91A9-71C096A97372}">
      <dgm:prSet/>
      <dgm:spPr/>
      <dgm:t>
        <a:bodyPr/>
        <a:lstStyle/>
        <a:p>
          <a:endParaRPr lang="ru-RU"/>
        </a:p>
      </dgm:t>
    </dgm:pt>
    <dgm:pt modelId="{6EDCE905-ECC3-4486-AF6C-8D53A69F5C8D}" type="sibTrans" cxnId="{3B81E3EE-CE9F-4CF7-91A9-71C096A97372}">
      <dgm:prSet/>
      <dgm:spPr/>
      <dgm:t>
        <a:bodyPr/>
        <a:lstStyle/>
        <a:p>
          <a:endParaRPr lang="ru-RU"/>
        </a:p>
      </dgm:t>
    </dgm:pt>
    <dgm:pt modelId="{13EB4F6A-CB7F-4EDF-8AF2-F4F83C08A929}" type="pres">
      <dgm:prSet presAssocID="{5D830153-B85C-4B63-90E0-07B0DF90A10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ACDE8A-DDCC-48B0-8004-23A36059F939}" type="pres">
      <dgm:prSet presAssocID="{5DFB2D23-3129-48AE-8F19-C23944218E29}" presName="horFlow" presStyleCnt="0"/>
      <dgm:spPr/>
    </dgm:pt>
    <dgm:pt modelId="{C7A96B45-2FF0-45B8-91BF-7CCA3A6FE6F6}" type="pres">
      <dgm:prSet presAssocID="{5DFB2D23-3129-48AE-8F19-C23944218E29}" presName="bigChev" presStyleLbl="node1" presStyleIdx="0" presStyleCnt="3" custScaleX="101325"/>
      <dgm:spPr/>
      <dgm:t>
        <a:bodyPr/>
        <a:lstStyle/>
        <a:p>
          <a:endParaRPr lang="ru-RU"/>
        </a:p>
      </dgm:t>
    </dgm:pt>
    <dgm:pt modelId="{C3B36E48-DBD0-4A8E-9108-3E1D7AB7CCFE}" type="pres">
      <dgm:prSet presAssocID="{CFD82AD1-4801-4EDB-A61A-387CD3BB5512}" presName="parTrans" presStyleCnt="0"/>
      <dgm:spPr/>
    </dgm:pt>
    <dgm:pt modelId="{828F93C0-C9BB-4055-A57C-4C8CC064C9E4}" type="pres">
      <dgm:prSet presAssocID="{5F1E441A-6715-4B25-A5B9-BCE1B122006B}" presName="node" presStyleLbl="alignAccFollowNode1" presStyleIdx="0" presStyleCnt="6" custScaleX="99060" custLinFactNeighborX="74940" custLinFactNeighborY="-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67BFE-4377-4F4F-93ED-C2F38D731ACA}" type="pres">
      <dgm:prSet presAssocID="{3B8EF747-A179-43B6-9BC5-1DC031C9BE06}" presName="sibTrans" presStyleCnt="0"/>
      <dgm:spPr/>
    </dgm:pt>
    <dgm:pt modelId="{B3AB30CC-CEF6-4F6B-9456-CA9F7CDDA7B8}" type="pres">
      <dgm:prSet presAssocID="{480A07C3-EB4E-4C45-A96B-F0090E5A1291}" presName="node" presStyleLbl="alignAccFollowNode1" presStyleIdx="1" presStyleCnt="6" custScaleX="244672" custScaleY="210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5FA64-20A7-4485-9D65-47E1DF2045CD}" type="pres">
      <dgm:prSet presAssocID="{5DFB2D23-3129-48AE-8F19-C23944218E29}" presName="vSp" presStyleCnt="0"/>
      <dgm:spPr/>
    </dgm:pt>
    <dgm:pt modelId="{148C667A-45B1-4E2F-96A7-40B4739C73E2}" type="pres">
      <dgm:prSet presAssocID="{0F64E2D4-14F6-4439-A339-26D95FDE1903}" presName="horFlow" presStyleCnt="0"/>
      <dgm:spPr/>
    </dgm:pt>
    <dgm:pt modelId="{E2FD9645-85D2-460E-A375-DAE2C7660060}" type="pres">
      <dgm:prSet presAssocID="{0F64E2D4-14F6-4439-A339-26D95FDE1903}" presName="bigChev" presStyleLbl="node1" presStyleIdx="1" presStyleCnt="3" custScaleX="94319"/>
      <dgm:spPr/>
      <dgm:t>
        <a:bodyPr/>
        <a:lstStyle/>
        <a:p>
          <a:endParaRPr lang="ru-RU"/>
        </a:p>
      </dgm:t>
    </dgm:pt>
    <dgm:pt modelId="{A2403061-7688-4460-9512-6809E01A37C7}" type="pres">
      <dgm:prSet presAssocID="{28A51493-E5F4-4B7E-868E-86B9C05F65FA}" presName="parTrans" presStyleCnt="0"/>
      <dgm:spPr/>
    </dgm:pt>
    <dgm:pt modelId="{904A18D3-AFCE-47F9-9C38-CCF5AD471BD7}" type="pres">
      <dgm:prSet presAssocID="{7497CEA5-6604-4F44-93CB-067BBB83CB42}" presName="node" presStyleLbl="alignAccFollowNode1" presStyleIdx="2" presStyleCnt="6" custScaleX="132300" custLinFactNeighborX="66859" custLinFactNeighborY="3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22157-7FA7-47FF-95DE-7CE7E3A413CB}" type="pres">
      <dgm:prSet presAssocID="{6CA1F0D8-3DDB-49C2-A4AC-DF1240A3D0AA}" presName="sibTrans" presStyleCnt="0"/>
      <dgm:spPr/>
    </dgm:pt>
    <dgm:pt modelId="{98AF88F1-A992-4803-9219-9F774645BF98}" type="pres">
      <dgm:prSet presAssocID="{A9DBA7B2-7B14-4DDA-874A-A6F843E5CE0A}" presName="node" presStyleLbl="alignAccFollowNode1" presStyleIdx="3" presStyleCnt="6" custScaleX="209643" custLinFactX="7044" custLinFactNeighborX="100000" custLinFactNeighborY="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E5053-9A43-466A-9B32-49A97FECF2CD}" type="pres">
      <dgm:prSet presAssocID="{0F64E2D4-14F6-4439-A339-26D95FDE1903}" presName="vSp" presStyleCnt="0"/>
      <dgm:spPr/>
    </dgm:pt>
    <dgm:pt modelId="{57287127-8393-4B5C-9522-5023BE69A079}" type="pres">
      <dgm:prSet presAssocID="{A9DF4590-2BF6-4711-B8B6-C05FB6882473}" presName="horFlow" presStyleCnt="0"/>
      <dgm:spPr/>
    </dgm:pt>
    <dgm:pt modelId="{B6F4FA45-992E-4F90-89AE-0B8DA6920D91}" type="pres">
      <dgm:prSet presAssocID="{A9DF4590-2BF6-4711-B8B6-C05FB6882473}" presName="bigChev" presStyleLbl="node1" presStyleIdx="2" presStyleCnt="3" custScaleX="100762"/>
      <dgm:spPr/>
      <dgm:t>
        <a:bodyPr/>
        <a:lstStyle/>
        <a:p>
          <a:endParaRPr lang="ru-RU"/>
        </a:p>
      </dgm:t>
    </dgm:pt>
    <dgm:pt modelId="{C3C286BE-0803-4736-B800-2BA5ADC61679}" type="pres">
      <dgm:prSet presAssocID="{8D0D84A4-1BDC-4547-BF88-18B7CE61C704}" presName="parTrans" presStyleCnt="0"/>
      <dgm:spPr/>
    </dgm:pt>
    <dgm:pt modelId="{B9CB7092-CD41-4C2E-BFA6-DBDEA95B260A}" type="pres">
      <dgm:prSet presAssocID="{31932021-346D-49CB-A2F8-859B5738BAF5}" presName="node" presStyleLbl="alignAccFollowNode1" presStyleIdx="4" presStyleCnt="6" custScaleX="140558" custLinFactNeighborX="13070" custLinFactNeighborY="2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B691C-3AFA-4C34-BDFC-A8D6FA5366B2}" type="pres">
      <dgm:prSet presAssocID="{36BF9F5C-269E-4A2D-ADE3-3969486BBCA3}" presName="sibTrans" presStyleCnt="0"/>
      <dgm:spPr/>
    </dgm:pt>
    <dgm:pt modelId="{23871EF1-B19F-46F2-BCC9-B4CBBBE5CCB1}" type="pres">
      <dgm:prSet presAssocID="{C94B1F44-6DF8-4765-AA1C-8990519C6D5F}" presName="node" presStyleLbl="alignAccFollowNode1" presStyleIdx="5" presStyleCnt="6" custScaleX="199065" custLinFactNeighborX="11531" custLinFactNeighborY="2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FA305D-77DA-4D07-AB87-CA3ED03DCDD4}" srcId="{5DFB2D23-3129-48AE-8F19-C23944218E29}" destId="{5F1E441A-6715-4B25-A5B9-BCE1B122006B}" srcOrd="0" destOrd="0" parTransId="{CFD82AD1-4801-4EDB-A61A-387CD3BB5512}" sibTransId="{3B8EF747-A179-43B6-9BC5-1DC031C9BE06}"/>
    <dgm:cxn modelId="{9E9CADC1-0DF4-48C8-ACF5-5BBA4A91D16C}" type="presOf" srcId="{C94B1F44-6DF8-4765-AA1C-8990519C6D5F}" destId="{23871EF1-B19F-46F2-BCC9-B4CBBBE5CCB1}" srcOrd="0" destOrd="0" presId="urn:microsoft.com/office/officeart/2005/8/layout/lProcess3"/>
    <dgm:cxn modelId="{18A5CC3E-7533-411B-9B9B-3B869CE48B16}" srcId="{5D830153-B85C-4B63-90E0-07B0DF90A105}" destId="{A9DF4590-2BF6-4711-B8B6-C05FB6882473}" srcOrd="2" destOrd="0" parTransId="{C4FB50DC-1A90-471C-AF71-464AC0FFAE56}" sibTransId="{A8BE3013-29F3-4D6F-A4B8-8367A69BBDD3}"/>
    <dgm:cxn modelId="{1047A563-B6E8-4995-AA1F-2A7C5FCB2615}" srcId="{0F64E2D4-14F6-4439-A339-26D95FDE1903}" destId="{7497CEA5-6604-4F44-93CB-067BBB83CB42}" srcOrd="0" destOrd="0" parTransId="{28A51493-E5F4-4B7E-868E-86B9C05F65FA}" sibTransId="{6CA1F0D8-3DDB-49C2-A4AC-DF1240A3D0AA}"/>
    <dgm:cxn modelId="{86B8F7EE-4724-4913-938D-1827DEBB88BD}" type="presOf" srcId="{5D830153-B85C-4B63-90E0-07B0DF90A105}" destId="{13EB4F6A-CB7F-4EDF-8AF2-F4F83C08A929}" srcOrd="0" destOrd="0" presId="urn:microsoft.com/office/officeart/2005/8/layout/lProcess3"/>
    <dgm:cxn modelId="{09BFAB81-2D61-4DD4-A064-9B823839D21D}" type="presOf" srcId="{A9DBA7B2-7B14-4DDA-874A-A6F843E5CE0A}" destId="{98AF88F1-A992-4803-9219-9F774645BF98}" srcOrd="0" destOrd="0" presId="urn:microsoft.com/office/officeart/2005/8/layout/lProcess3"/>
    <dgm:cxn modelId="{4E6D2577-2A2A-4750-ABC3-E7189DF99100}" srcId="{0F64E2D4-14F6-4439-A339-26D95FDE1903}" destId="{A9DBA7B2-7B14-4DDA-874A-A6F843E5CE0A}" srcOrd="1" destOrd="0" parTransId="{9A4FD71C-A4A5-405B-B753-2F75CA72D215}" sibTransId="{FC0401AC-A6AD-43E9-964D-A2C098E866D1}"/>
    <dgm:cxn modelId="{C6156F97-299E-415D-802C-59DD4CE3BDC6}" type="presOf" srcId="{31932021-346D-49CB-A2F8-859B5738BAF5}" destId="{B9CB7092-CD41-4C2E-BFA6-DBDEA95B260A}" srcOrd="0" destOrd="0" presId="urn:microsoft.com/office/officeart/2005/8/layout/lProcess3"/>
    <dgm:cxn modelId="{80C9B0FD-E71A-4D58-ADCB-FF54878DA7AE}" type="presOf" srcId="{5F1E441A-6715-4B25-A5B9-BCE1B122006B}" destId="{828F93C0-C9BB-4055-A57C-4C8CC064C9E4}" srcOrd="0" destOrd="0" presId="urn:microsoft.com/office/officeart/2005/8/layout/lProcess3"/>
    <dgm:cxn modelId="{D769A4DB-08CA-46D7-BCE1-09A110828CD6}" type="presOf" srcId="{A9DF4590-2BF6-4711-B8B6-C05FB6882473}" destId="{B6F4FA45-992E-4F90-89AE-0B8DA6920D91}" srcOrd="0" destOrd="0" presId="urn:microsoft.com/office/officeart/2005/8/layout/lProcess3"/>
    <dgm:cxn modelId="{6469BF71-F146-40D3-B3A4-5584873237BF}" type="presOf" srcId="{0F64E2D4-14F6-4439-A339-26D95FDE1903}" destId="{E2FD9645-85D2-460E-A375-DAE2C7660060}" srcOrd="0" destOrd="0" presId="urn:microsoft.com/office/officeart/2005/8/layout/lProcess3"/>
    <dgm:cxn modelId="{BE87F2FA-8E7C-4FFF-BDC8-A5F3821BEE0B}" type="presOf" srcId="{5DFB2D23-3129-48AE-8F19-C23944218E29}" destId="{C7A96B45-2FF0-45B8-91BF-7CCA3A6FE6F6}" srcOrd="0" destOrd="0" presId="urn:microsoft.com/office/officeart/2005/8/layout/lProcess3"/>
    <dgm:cxn modelId="{9E9DB403-5989-4437-97E0-C3AC40175A78}" type="presOf" srcId="{480A07C3-EB4E-4C45-A96B-F0090E5A1291}" destId="{B3AB30CC-CEF6-4F6B-9456-CA9F7CDDA7B8}" srcOrd="0" destOrd="0" presId="urn:microsoft.com/office/officeart/2005/8/layout/lProcess3"/>
    <dgm:cxn modelId="{142DAFDF-C6CD-404B-B5DC-B75A541EAE1D}" srcId="{5D830153-B85C-4B63-90E0-07B0DF90A105}" destId="{5DFB2D23-3129-48AE-8F19-C23944218E29}" srcOrd="0" destOrd="0" parTransId="{50CA66CC-254F-4711-A1DC-202F0CD04157}" sibTransId="{2DC464D2-26F5-4AD9-A1E4-6402FECD7C82}"/>
    <dgm:cxn modelId="{FC1021DB-1F62-4C5F-8124-368807BEC73C}" srcId="{5DFB2D23-3129-48AE-8F19-C23944218E29}" destId="{480A07C3-EB4E-4C45-A96B-F0090E5A1291}" srcOrd="1" destOrd="0" parTransId="{8AEE5ADC-FB4C-4E4F-B625-E49946841BE5}" sibTransId="{C9745B4C-BF1A-483F-AE88-555602E94458}"/>
    <dgm:cxn modelId="{EA5529D4-332C-4387-B2F8-CA02BCB56DCB}" srcId="{A9DF4590-2BF6-4711-B8B6-C05FB6882473}" destId="{31932021-346D-49CB-A2F8-859B5738BAF5}" srcOrd="0" destOrd="0" parTransId="{8D0D84A4-1BDC-4547-BF88-18B7CE61C704}" sibTransId="{36BF9F5C-269E-4A2D-ADE3-3969486BBCA3}"/>
    <dgm:cxn modelId="{14A8ED13-A86C-4DAA-8498-F7A309FFCDF9}" type="presOf" srcId="{7497CEA5-6604-4F44-93CB-067BBB83CB42}" destId="{904A18D3-AFCE-47F9-9C38-CCF5AD471BD7}" srcOrd="0" destOrd="0" presId="urn:microsoft.com/office/officeart/2005/8/layout/lProcess3"/>
    <dgm:cxn modelId="{3B81E3EE-CE9F-4CF7-91A9-71C096A97372}" srcId="{A9DF4590-2BF6-4711-B8B6-C05FB6882473}" destId="{C94B1F44-6DF8-4765-AA1C-8990519C6D5F}" srcOrd="1" destOrd="0" parTransId="{A8B32000-86C9-467C-AE95-D208398FAAC3}" sibTransId="{6EDCE905-ECC3-4486-AF6C-8D53A69F5C8D}"/>
    <dgm:cxn modelId="{62B564EE-4081-4F20-BC29-C06DDAE454F2}" srcId="{5D830153-B85C-4B63-90E0-07B0DF90A105}" destId="{0F64E2D4-14F6-4439-A339-26D95FDE1903}" srcOrd="1" destOrd="0" parTransId="{AEC304A6-3B2E-4952-852C-D8C142DC0A6D}" sibTransId="{8CCFAF49-578D-44A5-B526-3B49AA1B634D}"/>
    <dgm:cxn modelId="{0A5EBA5A-037E-4D3E-B952-5C665728EDC0}" type="presParOf" srcId="{13EB4F6A-CB7F-4EDF-8AF2-F4F83C08A929}" destId="{10ACDE8A-DDCC-48B0-8004-23A36059F939}" srcOrd="0" destOrd="0" presId="urn:microsoft.com/office/officeart/2005/8/layout/lProcess3"/>
    <dgm:cxn modelId="{495D4915-A5EA-4876-9C1A-F37B963E55D4}" type="presParOf" srcId="{10ACDE8A-DDCC-48B0-8004-23A36059F939}" destId="{C7A96B45-2FF0-45B8-91BF-7CCA3A6FE6F6}" srcOrd="0" destOrd="0" presId="urn:microsoft.com/office/officeart/2005/8/layout/lProcess3"/>
    <dgm:cxn modelId="{2FC217C1-2B45-4AC2-BEBD-44200B48FDE9}" type="presParOf" srcId="{10ACDE8A-DDCC-48B0-8004-23A36059F939}" destId="{C3B36E48-DBD0-4A8E-9108-3E1D7AB7CCFE}" srcOrd="1" destOrd="0" presId="urn:microsoft.com/office/officeart/2005/8/layout/lProcess3"/>
    <dgm:cxn modelId="{276ADC6A-2141-4B64-9582-04624EA7FF2D}" type="presParOf" srcId="{10ACDE8A-DDCC-48B0-8004-23A36059F939}" destId="{828F93C0-C9BB-4055-A57C-4C8CC064C9E4}" srcOrd="2" destOrd="0" presId="urn:microsoft.com/office/officeart/2005/8/layout/lProcess3"/>
    <dgm:cxn modelId="{4370CAA5-9529-497B-9B38-682A4438EF7C}" type="presParOf" srcId="{10ACDE8A-DDCC-48B0-8004-23A36059F939}" destId="{2ED67BFE-4377-4F4F-93ED-C2F38D731ACA}" srcOrd="3" destOrd="0" presId="urn:microsoft.com/office/officeart/2005/8/layout/lProcess3"/>
    <dgm:cxn modelId="{51C48E57-29AF-4776-A226-A5E938DA8AF5}" type="presParOf" srcId="{10ACDE8A-DDCC-48B0-8004-23A36059F939}" destId="{B3AB30CC-CEF6-4F6B-9456-CA9F7CDDA7B8}" srcOrd="4" destOrd="0" presId="urn:microsoft.com/office/officeart/2005/8/layout/lProcess3"/>
    <dgm:cxn modelId="{EE1217EA-568F-446E-BC52-F007D530F8D8}" type="presParOf" srcId="{13EB4F6A-CB7F-4EDF-8AF2-F4F83C08A929}" destId="{BD85FA64-20A7-4485-9D65-47E1DF2045CD}" srcOrd="1" destOrd="0" presId="urn:microsoft.com/office/officeart/2005/8/layout/lProcess3"/>
    <dgm:cxn modelId="{7B96E021-6B4B-4E54-814E-1712391E283E}" type="presParOf" srcId="{13EB4F6A-CB7F-4EDF-8AF2-F4F83C08A929}" destId="{148C667A-45B1-4E2F-96A7-40B4739C73E2}" srcOrd="2" destOrd="0" presId="urn:microsoft.com/office/officeart/2005/8/layout/lProcess3"/>
    <dgm:cxn modelId="{9C8529A0-F094-4BBE-A76D-27ADD00E631B}" type="presParOf" srcId="{148C667A-45B1-4E2F-96A7-40B4739C73E2}" destId="{E2FD9645-85D2-460E-A375-DAE2C7660060}" srcOrd="0" destOrd="0" presId="urn:microsoft.com/office/officeart/2005/8/layout/lProcess3"/>
    <dgm:cxn modelId="{BC296A3E-9461-4676-817E-E23D1479498E}" type="presParOf" srcId="{148C667A-45B1-4E2F-96A7-40B4739C73E2}" destId="{A2403061-7688-4460-9512-6809E01A37C7}" srcOrd="1" destOrd="0" presId="urn:microsoft.com/office/officeart/2005/8/layout/lProcess3"/>
    <dgm:cxn modelId="{5037046F-5A5A-4816-9E01-2A355A9FA682}" type="presParOf" srcId="{148C667A-45B1-4E2F-96A7-40B4739C73E2}" destId="{904A18D3-AFCE-47F9-9C38-CCF5AD471BD7}" srcOrd="2" destOrd="0" presId="urn:microsoft.com/office/officeart/2005/8/layout/lProcess3"/>
    <dgm:cxn modelId="{738929E7-D970-4974-941E-B5AD45A0B049}" type="presParOf" srcId="{148C667A-45B1-4E2F-96A7-40B4739C73E2}" destId="{7D222157-7FA7-47FF-95DE-7CE7E3A413CB}" srcOrd="3" destOrd="0" presId="urn:microsoft.com/office/officeart/2005/8/layout/lProcess3"/>
    <dgm:cxn modelId="{092DD51E-5CF4-4BF0-B1EA-D17A1C57F573}" type="presParOf" srcId="{148C667A-45B1-4E2F-96A7-40B4739C73E2}" destId="{98AF88F1-A992-4803-9219-9F774645BF98}" srcOrd="4" destOrd="0" presId="urn:microsoft.com/office/officeart/2005/8/layout/lProcess3"/>
    <dgm:cxn modelId="{E91222F3-7373-4ABE-9A2F-B20849D8AF01}" type="presParOf" srcId="{13EB4F6A-CB7F-4EDF-8AF2-F4F83C08A929}" destId="{7C1E5053-9A43-466A-9B32-49A97FECF2CD}" srcOrd="3" destOrd="0" presId="urn:microsoft.com/office/officeart/2005/8/layout/lProcess3"/>
    <dgm:cxn modelId="{2547892D-89BC-4BC1-A654-0FB74601ACED}" type="presParOf" srcId="{13EB4F6A-CB7F-4EDF-8AF2-F4F83C08A929}" destId="{57287127-8393-4B5C-9522-5023BE69A079}" srcOrd="4" destOrd="0" presId="urn:microsoft.com/office/officeart/2005/8/layout/lProcess3"/>
    <dgm:cxn modelId="{29BE1412-9EA3-405B-AA01-3ECEF5AA6FA2}" type="presParOf" srcId="{57287127-8393-4B5C-9522-5023BE69A079}" destId="{B6F4FA45-992E-4F90-89AE-0B8DA6920D91}" srcOrd="0" destOrd="0" presId="urn:microsoft.com/office/officeart/2005/8/layout/lProcess3"/>
    <dgm:cxn modelId="{2164300A-B723-4574-AFFA-540F85E1312A}" type="presParOf" srcId="{57287127-8393-4B5C-9522-5023BE69A079}" destId="{C3C286BE-0803-4736-B800-2BA5ADC61679}" srcOrd="1" destOrd="0" presId="urn:microsoft.com/office/officeart/2005/8/layout/lProcess3"/>
    <dgm:cxn modelId="{9918683A-3B82-4ED6-BCD7-41CB7BD84A32}" type="presParOf" srcId="{57287127-8393-4B5C-9522-5023BE69A079}" destId="{B9CB7092-CD41-4C2E-BFA6-DBDEA95B260A}" srcOrd="2" destOrd="0" presId="urn:microsoft.com/office/officeart/2005/8/layout/lProcess3"/>
    <dgm:cxn modelId="{A1E568CD-5044-416A-99CA-7FB9797DDCDC}" type="presParOf" srcId="{57287127-8393-4B5C-9522-5023BE69A079}" destId="{CCDB691C-3AFA-4C34-BDFC-A8D6FA5366B2}" srcOrd="3" destOrd="0" presId="urn:microsoft.com/office/officeart/2005/8/layout/lProcess3"/>
    <dgm:cxn modelId="{38A0D968-905B-40F9-A9E7-35B3DE002251}" type="presParOf" srcId="{57287127-8393-4B5C-9522-5023BE69A079}" destId="{23871EF1-B19F-46F2-BCC9-B4CBBBE5CCB1}" srcOrd="4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31591A-265D-488A-BA82-436D5DA663FF}" type="doc">
      <dgm:prSet loTypeId="urn:microsoft.com/office/officeart/2005/8/layout/hProcess9" loCatId="process" qsTypeId="urn:microsoft.com/office/officeart/2005/8/quickstyle/simple1" qsCatId="simple" csTypeId="urn:microsoft.com/office/officeart/2005/8/colors/accent5_5" csCatId="accent5" phldr="1"/>
      <dgm:spPr/>
    </dgm:pt>
    <dgm:pt modelId="{C04EB60E-E1B5-4EFF-886A-02F271DD226D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дети-инвалиды</a:t>
          </a:r>
          <a:endParaRPr lang="ru-RU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F34D59E2-54C6-46FF-B0C0-F47332D545CE}" type="parTrans" cxnId="{9181995F-B846-42CC-89EC-17AB3DAF72DE}">
      <dgm:prSet/>
      <dgm:spPr/>
      <dgm:t>
        <a:bodyPr/>
        <a:lstStyle/>
        <a:p>
          <a:endParaRPr lang="ru-RU"/>
        </a:p>
      </dgm:t>
    </dgm:pt>
    <dgm:pt modelId="{D768E1C2-A025-4F24-ADEE-3122F999EC16}" type="sibTrans" cxnId="{9181995F-B846-42CC-89EC-17AB3DAF72DE}">
      <dgm:prSet/>
      <dgm:spPr/>
      <dgm:t>
        <a:bodyPr/>
        <a:lstStyle/>
        <a:p>
          <a:endParaRPr lang="ru-RU"/>
        </a:p>
      </dgm:t>
    </dgm:pt>
    <dgm:pt modelId="{884AF12E-7CA8-40CC-8AB4-DA22EAF13EEF}">
      <dgm:prSet phldrT="[Текст]" custT="1"/>
      <dgm:spPr>
        <a:solidFill>
          <a:schemeClr val="accent5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семьи, воспитывающие детей-инвалидов</a:t>
          </a:r>
          <a:endParaRPr lang="ru-RU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48772966-12CA-44D5-9857-4EC966D76AC3}" type="parTrans" cxnId="{B141D908-D04F-49D7-9B13-88F2C5DB2B0C}">
      <dgm:prSet/>
      <dgm:spPr/>
      <dgm:t>
        <a:bodyPr/>
        <a:lstStyle/>
        <a:p>
          <a:endParaRPr lang="ru-RU"/>
        </a:p>
      </dgm:t>
    </dgm:pt>
    <dgm:pt modelId="{41F0290A-E6C0-480D-AE7E-6397BDF3098F}" type="sibTrans" cxnId="{B141D908-D04F-49D7-9B13-88F2C5DB2B0C}">
      <dgm:prSet/>
      <dgm:spPr/>
      <dgm:t>
        <a:bodyPr/>
        <a:lstStyle/>
        <a:p>
          <a:endParaRPr lang="ru-RU"/>
        </a:p>
      </dgm:t>
    </dgm:pt>
    <dgm:pt modelId="{F011A4A3-C1AE-46A6-9E6F-7EE22EC4ED49}">
      <dgm:prSet phldrT="[Текст]" custT="1"/>
      <dgm:spPr>
        <a:solidFill>
          <a:schemeClr val="accent5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добровольцы: граждане пожилого возраста</a:t>
          </a:r>
          <a:endParaRPr lang="ru-RU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7BC6842F-7110-437D-B675-BBC30F63E66D}" type="parTrans" cxnId="{2AD904B0-F585-4B94-BFF5-56B4B4337D72}">
      <dgm:prSet/>
      <dgm:spPr/>
      <dgm:t>
        <a:bodyPr/>
        <a:lstStyle/>
        <a:p>
          <a:endParaRPr lang="ru-RU"/>
        </a:p>
      </dgm:t>
    </dgm:pt>
    <dgm:pt modelId="{E1745089-A544-4CB6-BE3A-9771F764ADEB}" type="sibTrans" cxnId="{2AD904B0-F585-4B94-BFF5-56B4B4337D72}">
      <dgm:prSet/>
      <dgm:spPr/>
      <dgm:t>
        <a:bodyPr/>
        <a:lstStyle/>
        <a:p>
          <a:endParaRPr lang="ru-RU"/>
        </a:p>
      </dgm:t>
    </dgm:pt>
    <dgm:pt modelId="{3AA4C202-AEBC-4A4B-9EAF-84F09F38E5CB}" type="pres">
      <dgm:prSet presAssocID="{D631591A-265D-488A-BA82-436D5DA663FF}" presName="CompostProcess" presStyleCnt="0">
        <dgm:presLayoutVars>
          <dgm:dir/>
          <dgm:resizeHandles val="exact"/>
        </dgm:presLayoutVars>
      </dgm:prSet>
      <dgm:spPr/>
    </dgm:pt>
    <dgm:pt modelId="{8A216B47-031A-47EE-96EC-90C362EDCE29}" type="pres">
      <dgm:prSet presAssocID="{D631591A-265D-488A-BA82-436D5DA663FF}" presName="arrow" presStyleLbl="bgShp" presStyleIdx="0" presStyleCnt="1" custScaleX="114112" custLinFactNeighborX="0" custLinFactNeighborY="-8650"/>
      <dgm:spPr>
        <a:solidFill>
          <a:schemeClr val="accent5">
            <a:lumMod val="40000"/>
            <a:lumOff val="60000"/>
          </a:schemeClr>
        </a:solidFill>
      </dgm:spPr>
    </dgm:pt>
    <dgm:pt modelId="{251C3BD0-6427-4371-AD57-93D16FE7C30F}" type="pres">
      <dgm:prSet presAssocID="{D631591A-265D-488A-BA82-436D5DA663FF}" presName="linearProcess" presStyleCnt="0"/>
      <dgm:spPr/>
    </dgm:pt>
    <dgm:pt modelId="{801D3061-6AA3-4ADB-94CB-842C91762EE8}" type="pres">
      <dgm:prSet presAssocID="{C04EB60E-E1B5-4EFF-886A-02F271DD226D}" presName="textNode" presStyleLbl="node1" presStyleIdx="0" presStyleCnt="3" custScaleY="128570" custLinFactNeighborX="-19857" custLinFactNeighborY="37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25F53-765C-4B35-8144-477E89974E34}" type="pres">
      <dgm:prSet presAssocID="{D768E1C2-A025-4F24-ADEE-3122F999EC16}" presName="sibTrans" presStyleCnt="0"/>
      <dgm:spPr/>
    </dgm:pt>
    <dgm:pt modelId="{36BBC4EC-294F-4E11-91B3-712CD59308AD}" type="pres">
      <dgm:prSet presAssocID="{884AF12E-7CA8-40CC-8AB4-DA22EAF13EEF}" presName="textNode" presStyleLbl="node1" presStyleIdx="1" presStyleCnt="3" custScaleY="128570" custLinFactNeighborX="-97964" custLinFactNeighborY="37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B91D3-9901-4334-89FA-DBB6CC7888A8}" type="pres">
      <dgm:prSet presAssocID="{41F0290A-E6C0-480D-AE7E-6397BDF3098F}" presName="sibTrans" presStyleCnt="0"/>
      <dgm:spPr/>
    </dgm:pt>
    <dgm:pt modelId="{8E5D6F2F-BE44-46DD-8EA5-B5126CE761DA}" type="pres">
      <dgm:prSet presAssocID="{F011A4A3-C1AE-46A6-9E6F-7EE22EC4ED49}" presName="textNode" presStyleLbl="node1" presStyleIdx="2" presStyleCnt="3" custScaleY="128570" custLinFactX="-10717" custLinFactNeighborX="-100000" custLinFactNeighborY="35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809AA3-B039-4D4D-892F-FCEDAC4B2CB6}" type="presOf" srcId="{C04EB60E-E1B5-4EFF-886A-02F271DD226D}" destId="{801D3061-6AA3-4ADB-94CB-842C91762EE8}" srcOrd="0" destOrd="0" presId="urn:microsoft.com/office/officeart/2005/8/layout/hProcess9"/>
    <dgm:cxn modelId="{CACCB74D-3FFB-4FB2-8409-BFC591E4E6C5}" type="presOf" srcId="{D631591A-265D-488A-BA82-436D5DA663FF}" destId="{3AA4C202-AEBC-4A4B-9EAF-84F09F38E5CB}" srcOrd="0" destOrd="0" presId="urn:microsoft.com/office/officeart/2005/8/layout/hProcess9"/>
    <dgm:cxn modelId="{791F5FB2-4AF7-4794-B80F-7B0B76E3D5B4}" type="presOf" srcId="{884AF12E-7CA8-40CC-8AB4-DA22EAF13EEF}" destId="{36BBC4EC-294F-4E11-91B3-712CD59308AD}" srcOrd="0" destOrd="0" presId="urn:microsoft.com/office/officeart/2005/8/layout/hProcess9"/>
    <dgm:cxn modelId="{2AD904B0-F585-4B94-BFF5-56B4B4337D72}" srcId="{D631591A-265D-488A-BA82-436D5DA663FF}" destId="{F011A4A3-C1AE-46A6-9E6F-7EE22EC4ED49}" srcOrd="2" destOrd="0" parTransId="{7BC6842F-7110-437D-B675-BBC30F63E66D}" sibTransId="{E1745089-A544-4CB6-BE3A-9771F764ADEB}"/>
    <dgm:cxn modelId="{7C37DC9B-8FBE-42E4-894C-920722B1B52A}" type="presOf" srcId="{F011A4A3-C1AE-46A6-9E6F-7EE22EC4ED49}" destId="{8E5D6F2F-BE44-46DD-8EA5-B5126CE761DA}" srcOrd="0" destOrd="0" presId="urn:microsoft.com/office/officeart/2005/8/layout/hProcess9"/>
    <dgm:cxn modelId="{9181995F-B846-42CC-89EC-17AB3DAF72DE}" srcId="{D631591A-265D-488A-BA82-436D5DA663FF}" destId="{C04EB60E-E1B5-4EFF-886A-02F271DD226D}" srcOrd="0" destOrd="0" parTransId="{F34D59E2-54C6-46FF-B0C0-F47332D545CE}" sibTransId="{D768E1C2-A025-4F24-ADEE-3122F999EC16}"/>
    <dgm:cxn modelId="{B141D908-D04F-49D7-9B13-88F2C5DB2B0C}" srcId="{D631591A-265D-488A-BA82-436D5DA663FF}" destId="{884AF12E-7CA8-40CC-8AB4-DA22EAF13EEF}" srcOrd="1" destOrd="0" parTransId="{48772966-12CA-44D5-9857-4EC966D76AC3}" sibTransId="{41F0290A-E6C0-480D-AE7E-6397BDF3098F}"/>
    <dgm:cxn modelId="{83E12DB9-E852-44E0-83C8-1A5A572B8441}" type="presParOf" srcId="{3AA4C202-AEBC-4A4B-9EAF-84F09F38E5CB}" destId="{8A216B47-031A-47EE-96EC-90C362EDCE29}" srcOrd="0" destOrd="0" presId="urn:microsoft.com/office/officeart/2005/8/layout/hProcess9"/>
    <dgm:cxn modelId="{1A4D3F1C-807B-4CF4-B671-026C5780E1DF}" type="presParOf" srcId="{3AA4C202-AEBC-4A4B-9EAF-84F09F38E5CB}" destId="{251C3BD0-6427-4371-AD57-93D16FE7C30F}" srcOrd="1" destOrd="0" presId="urn:microsoft.com/office/officeart/2005/8/layout/hProcess9"/>
    <dgm:cxn modelId="{95D7CE86-0B36-4A44-BCB5-269B8F855161}" type="presParOf" srcId="{251C3BD0-6427-4371-AD57-93D16FE7C30F}" destId="{801D3061-6AA3-4ADB-94CB-842C91762EE8}" srcOrd="0" destOrd="0" presId="urn:microsoft.com/office/officeart/2005/8/layout/hProcess9"/>
    <dgm:cxn modelId="{92CE32C9-15C8-406D-A332-B612BC813733}" type="presParOf" srcId="{251C3BD0-6427-4371-AD57-93D16FE7C30F}" destId="{1D925F53-765C-4B35-8144-477E89974E34}" srcOrd="1" destOrd="0" presId="urn:microsoft.com/office/officeart/2005/8/layout/hProcess9"/>
    <dgm:cxn modelId="{114CEC74-AA8D-42B2-90AD-B1DEDBC305B9}" type="presParOf" srcId="{251C3BD0-6427-4371-AD57-93D16FE7C30F}" destId="{36BBC4EC-294F-4E11-91B3-712CD59308AD}" srcOrd="2" destOrd="0" presId="urn:microsoft.com/office/officeart/2005/8/layout/hProcess9"/>
    <dgm:cxn modelId="{ECEA0B93-880C-4D9E-9C38-0DC146247B04}" type="presParOf" srcId="{251C3BD0-6427-4371-AD57-93D16FE7C30F}" destId="{ACAB91D3-9901-4334-89FA-DBB6CC7888A8}" srcOrd="3" destOrd="0" presId="urn:microsoft.com/office/officeart/2005/8/layout/hProcess9"/>
    <dgm:cxn modelId="{9AACCE3A-A52B-4A39-930D-BD44B19CE73A}" type="presParOf" srcId="{251C3BD0-6427-4371-AD57-93D16FE7C30F}" destId="{8E5D6F2F-BE44-46DD-8EA5-B5126CE761DA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38AA16-DD0C-4586-9291-B6535CC0AAAB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777EE1-EEB3-4ED2-A65F-CD924128C446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accent5">
                  <a:lumMod val="50000"/>
                </a:schemeClr>
              </a:solidFill>
            </a:rPr>
            <a:t>Количественные результаты</a:t>
          </a:r>
          <a:endParaRPr lang="ru-RU" sz="2800" b="1" dirty="0">
            <a:solidFill>
              <a:schemeClr val="accent5">
                <a:lumMod val="50000"/>
              </a:schemeClr>
            </a:solidFill>
          </a:endParaRPr>
        </a:p>
      </dgm:t>
    </dgm:pt>
    <dgm:pt modelId="{36AB9937-EA52-4536-A5F8-2730CD4FC67B}" type="parTrans" cxnId="{107B7976-5F5E-4E15-B135-1D2B31176B54}">
      <dgm:prSet/>
      <dgm:spPr/>
      <dgm:t>
        <a:bodyPr/>
        <a:lstStyle/>
        <a:p>
          <a:endParaRPr lang="ru-RU"/>
        </a:p>
      </dgm:t>
    </dgm:pt>
    <dgm:pt modelId="{4323D047-BFF3-4C77-BD63-A67843D07BB6}" type="sibTrans" cxnId="{107B7976-5F5E-4E15-B135-1D2B31176B54}">
      <dgm:prSet/>
      <dgm:spPr/>
      <dgm:t>
        <a:bodyPr/>
        <a:lstStyle/>
        <a:p>
          <a:endParaRPr lang="ru-RU"/>
        </a:p>
      </dgm:t>
    </dgm:pt>
    <dgm:pt modelId="{3ADE8971-4048-4B46-8A7B-43A347BC0810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социализация детей с ОВЗ – 79%</a:t>
          </a:r>
          <a:endParaRPr lang="ru-RU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4FF8B52E-BEF9-4E15-8291-CE587BBC60A4}" type="parTrans" cxnId="{28EE48D8-C292-4F35-A73F-F16C4EBCE4E5}">
      <dgm:prSet/>
      <dgm:spPr/>
      <dgm:t>
        <a:bodyPr/>
        <a:lstStyle/>
        <a:p>
          <a:endParaRPr lang="ru-RU"/>
        </a:p>
      </dgm:t>
    </dgm:pt>
    <dgm:pt modelId="{165C3508-B697-4594-8444-0C41AE58DD85}" type="sibTrans" cxnId="{28EE48D8-C292-4F35-A73F-F16C4EBCE4E5}">
      <dgm:prSet/>
      <dgm:spPr/>
      <dgm:t>
        <a:bodyPr/>
        <a:lstStyle/>
        <a:p>
          <a:endParaRPr lang="ru-RU"/>
        </a:p>
      </dgm:t>
    </dgm:pt>
    <dgm:pt modelId="{4E610BF8-8894-4867-966B-2B9E2CA7D14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3000" b="1" dirty="0" smtClean="0">
              <a:solidFill>
                <a:schemeClr val="accent5">
                  <a:lumMod val="50000"/>
                </a:schemeClr>
              </a:solidFill>
            </a:rPr>
            <a:t>Качественные результаты</a:t>
          </a:r>
          <a:endParaRPr lang="ru-RU" sz="3000" b="1" dirty="0">
            <a:solidFill>
              <a:schemeClr val="accent5">
                <a:lumMod val="50000"/>
              </a:schemeClr>
            </a:solidFill>
          </a:endParaRPr>
        </a:p>
      </dgm:t>
    </dgm:pt>
    <dgm:pt modelId="{B0DBB0CA-87E9-4EC1-AFB3-30B37AF134C7}" type="parTrans" cxnId="{4DBFBBBF-36AD-45F9-B3E4-C7C99D8BA84E}">
      <dgm:prSet/>
      <dgm:spPr/>
      <dgm:t>
        <a:bodyPr/>
        <a:lstStyle/>
        <a:p>
          <a:endParaRPr lang="ru-RU"/>
        </a:p>
      </dgm:t>
    </dgm:pt>
    <dgm:pt modelId="{FD51BD25-ED3A-488A-8BFE-95D176C5F827}" type="sibTrans" cxnId="{4DBFBBBF-36AD-45F9-B3E4-C7C99D8BA84E}">
      <dgm:prSet/>
      <dgm:spPr/>
      <dgm:t>
        <a:bodyPr/>
        <a:lstStyle/>
        <a:p>
          <a:endParaRPr lang="ru-RU"/>
        </a:p>
      </dgm:t>
    </dgm:pt>
    <dgm:pt modelId="{E38DF658-7AA6-4476-9BDD-72FBD8270C1F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стабилизация семейной ситуации – 73%</a:t>
          </a:r>
          <a:endParaRPr lang="ru-RU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A2A71120-DD53-4044-8BBB-5CA1CC539348}" type="parTrans" cxnId="{2E77E0C2-F591-41A7-AAC2-63C7474AE151}">
      <dgm:prSet/>
      <dgm:spPr/>
      <dgm:t>
        <a:bodyPr/>
        <a:lstStyle/>
        <a:p>
          <a:endParaRPr lang="ru-RU"/>
        </a:p>
      </dgm:t>
    </dgm:pt>
    <dgm:pt modelId="{08BFB5E2-9D0C-4A26-9E7F-F482F9CE347B}" type="sibTrans" cxnId="{2E77E0C2-F591-41A7-AAC2-63C7474AE151}">
      <dgm:prSet/>
      <dgm:spPr/>
      <dgm:t>
        <a:bodyPr/>
        <a:lstStyle/>
        <a:p>
          <a:endParaRPr lang="ru-RU"/>
        </a:p>
      </dgm:t>
    </dgm:pt>
    <dgm:pt modelId="{354FB2A1-0160-43F5-8429-7F48E314528B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развитие эмоционального контакта ребенка с родителем – 82 %</a:t>
          </a:r>
          <a:endParaRPr lang="ru-RU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189E076C-D8D6-415A-B79F-BE56A0321405}" type="parTrans" cxnId="{5FBB8155-F4E8-49AC-AC05-A29112CE670D}">
      <dgm:prSet/>
      <dgm:spPr/>
      <dgm:t>
        <a:bodyPr/>
        <a:lstStyle/>
        <a:p>
          <a:endParaRPr lang="ru-RU"/>
        </a:p>
      </dgm:t>
    </dgm:pt>
    <dgm:pt modelId="{F437B367-672E-45A6-A3CA-5EB037FD9BD1}" type="sibTrans" cxnId="{5FBB8155-F4E8-49AC-AC05-A29112CE670D}">
      <dgm:prSet/>
      <dgm:spPr/>
      <dgm:t>
        <a:bodyPr/>
        <a:lstStyle/>
        <a:p>
          <a:endParaRPr lang="ru-RU"/>
        </a:p>
      </dgm:t>
    </dgm:pt>
    <dgm:pt modelId="{56DCC60B-5A00-49D8-BF13-D5C0ECF15B1F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повышение социальной активности родителей и детей на 42 %</a:t>
          </a:r>
          <a:endParaRPr lang="ru-RU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BED45424-80AB-4946-824C-2E67D1824050}" type="parTrans" cxnId="{9DEB2EDE-E00B-4AB6-9990-ACCEFEFA6CAE}">
      <dgm:prSet/>
      <dgm:spPr/>
      <dgm:t>
        <a:bodyPr/>
        <a:lstStyle/>
        <a:p>
          <a:endParaRPr lang="ru-RU"/>
        </a:p>
      </dgm:t>
    </dgm:pt>
    <dgm:pt modelId="{3BD4E740-4FD7-42F3-B4EC-0BC233DF31E7}" type="sibTrans" cxnId="{9DEB2EDE-E00B-4AB6-9990-ACCEFEFA6CAE}">
      <dgm:prSet/>
      <dgm:spPr/>
      <dgm:t>
        <a:bodyPr/>
        <a:lstStyle/>
        <a:p>
          <a:endParaRPr lang="ru-RU"/>
        </a:p>
      </dgm:t>
    </dgm:pt>
    <dgm:pt modelId="{75F6DB6D-E3BF-499D-9BC9-6D8EDF9E61C9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удовлетворенность клиентов (родителей) качеством предоставленных услуг в рамках реализации практики – 95%</a:t>
          </a:r>
          <a:endParaRPr lang="ru-RU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EC5C0937-FAC4-4AA5-A684-509C4842F0B8}" type="parTrans" cxnId="{2CF22069-F628-42F0-B946-31BC04490E92}">
      <dgm:prSet/>
      <dgm:spPr/>
      <dgm:t>
        <a:bodyPr/>
        <a:lstStyle/>
        <a:p>
          <a:endParaRPr lang="ru-RU"/>
        </a:p>
      </dgm:t>
    </dgm:pt>
    <dgm:pt modelId="{C70BFA09-CA6F-4208-BAD2-0DF520A82820}" type="sibTrans" cxnId="{2CF22069-F628-42F0-B946-31BC04490E92}">
      <dgm:prSet/>
      <dgm:spPr/>
      <dgm:t>
        <a:bodyPr/>
        <a:lstStyle/>
        <a:p>
          <a:endParaRPr lang="ru-RU"/>
        </a:p>
      </dgm:t>
    </dgm:pt>
    <dgm:pt modelId="{F9CF9CA1-994D-4AAF-AD83-AA5CDF7BEFCA}">
      <dgm:prSet custT="1"/>
      <dgm:spPr/>
      <dgm:t>
        <a:bodyPr/>
        <a:lstStyle/>
        <a:p>
          <a:pPr algn="just"/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наращивание потенциала семьи в решении социальных проблем</a:t>
          </a:r>
          <a:endParaRPr lang="ru-RU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FB1EF554-F835-48F0-9F29-EEBCABEB87B2}" type="parTrans" cxnId="{BA320007-808B-4BFB-9B48-CBE6D5656F7C}">
      <dgm:prSet/>
      <dgm:spPr/>
      <dgm:t>
        <a:bodyPr/>
        <a:lstStyle/>
        <a:p>
          <a:endParaRPr lang="ru-RU"/>
        </a:p>
      </dgm:t>
    </dgm:pt>
    <dgm:pt modelId="{C4D57C42-43AB-41C1-BCAE-63A1A3D692F1}" type="sibTrans" cxnId="{BA320007-808B-4BFB-9B48-CBE6D5656F7C}">
      <dgm:prSet/>
      <dgm:spPr/>
      <dgm:t>
        <a:bodyPr/>
        <a:lstStyle/>
        <a:p>
          <a:endParaRPr lang="ru-RU"/>
        </a:p>
      </dgm:t>
    </dgm:pt>
    <dgm:pt modelId="{CF9ED963-1C5C-49FF-B15F-4B3DDB01F4B3}">
      <dgm:prSet custT="1"/>
      <dgm:spPr/>
      <dgm:t>
        <a:bodyPr/>
        <a:lstStyle/>
        <a:p>
          <a:pPr algn="just"/>
          <a:r>
            <a:rPr lang="en-US" sz="1800" b="1" dirty="0" smtClean="0">
              <a:solidFill>
                <a:schemeClr val="accent5">
                  <a:lumMod val="50000"/>
                </a:schemeClr>
              </a:solidFill>
            </a:rPr>
            <a:t>изменение отношения родителей к возможностям своего ребенка в получении услуг</a:t>
          </a:r>
          <a:endParaRPr lang="ru-RU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B573A007-C5A3-4F9A-B450-BAAEC9A08A06}" type="parTrans" cxnId="{AB1B1FF2-A614-4661-BEF7-EB6B99A5500E}">
      <dgm:prSet/>
      <dgm:spPr/>
      <dgm:t>
        <a:bodyPr/>
        <a:lstStyle/>
        <a:p>
          <a:endParaRPr lang="ru-RU"/>
        </a:p>
      </dgm:t>
    </dgm:pt>
    <dgm:pt modelId="{AE95BBBF-ABC8-463F-908C-1269AAC68BF5}" type="sibTrans" cxnId="{AB1B1FF2-A614-4661-BEF7-EB6B99A5500E}">
      <dgm:prSet/>
      <dgm:spPr/>
      <dgm:t>
        <a:bodyPr/>
        <a:lstStyle/>
        <a:p>
          <a:endParaRPr lang="ru-RU"/>
        </a:p>
      </dgm:t>
    </dgm:pt>
    <dgm:pt modelId="{EBDCF7D1-9AF5-492D-A0D3-34A7E0B6463D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положительные эмоции родителей, детей и самих волонтеров</a:t>
          </a:r>
          <a:endParaRPr lang="ru-RU" sz="1600" b="1" dirty="0"/>
        </a:p>
      </dgm:t>
    </dgm:pt>
    <dgm:pt modelId="{08984DB9-22FA-487D-8C33-149EFB35AA96}" type="parTrans" cxnId="{EA71904E-E7EA-49F5-BF21-6B1F6D78D160}">
      <dgm:prSet/>
      <dgm:spPr/>
      <dgm:t>
        <a:bodyPr/>
        <a:lstStyle/>
        <a:p>
          <a:endParaRPr lang="ru-RU"/>
        </a:p>
      </dgm:t>
    </dgm:pt>
    <dgm:pt modelId="{A5857C9E-DFC3-420E-8286-F2F493100745}" type="sibTrans" cxnId="{EA71904E-E7EA-49F5-BF21-6B1F6D78D160}">
      <dgm:prSet/>
      <dgm:spPr/>
      <dgm:t>
        <a:bodyPr/>
        <a:lstStyle/>
        <a:p>
          <a:endParaRPr lang="ru-RU"/>
        </a:p>
      </dgm:t>
    </dgm:pt>
    <dgm:pt modelId="{E0DA9C47-BA44-4C37-9C84-F21D3277B8FF}" type="pres">
      <dgm:prSet presAssocID="{C538AA16-DD0C-4586-9291-B6535CC0AAA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CCDF2FE-D01D-4A4D-9A07-A0C95075219C}" type="pres">
      <dgm:prSet presAssocID="{98777EE1-EEB3-4ED2-A65F-CD924128C446}" presName="linNode" presStyleCnt="0"/>
      <dgm:spPr/>
    </dgm:pt>
    <dgm:pt modelId="{F56FE66B-C092-4A06-90B2-BC264DEC0C4F}" type="pres">
      <dgm:prSet presAssocID="{98777EE1-EEB3-4ED2-A65F-CD924128C446}" presName="parentShp" presStyleLbl="node1" presStyleIdx="0" presStyleCnt="2" custScaleX="91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5E15D-D9BC-4DA9-B1D0-4BBBF5CD0DC9}" type="pres">
      <dgm:prSet presAssocID="{98777EE1-EEB3-4ED2-A65F-CD924128C446}" presName="childShp" presStyleLbl="bgAccFollowNode1" presStyleIdx="0" presStyleCnt="2" custScaleX="108717" custScaleY="141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11D60-686F-4F33-B2BE-4377B5A88145}" type="pres">
      <dgm:prSet presAssocID="{4323D047-BFF3-4C77-BD63-A67843D07BB6}" presName="spacing" presStyleCnt="0"/>
      <dgm:spPr/>
    </dgm:pt>
    <dgm:pt modelId="{A4050AC7-D072-441F-BD10-519854A0F686}" type="pres">
      <dgm:prSet presAssocID="{4E610BF8-8894-4867-966B-2B9E2CA7D141}" presName="linNode" presStyleCnt="0"/>
      <dgm:spPr/>
    </dgm:pt>
    <dgm:pt modelId="{56BFB8F0-E401-4379-ACA5-D0DDD845A278}" type="pres">
      <dgm:prSet presAssocID="{4E610BF8-8894-4867-966B-2B9E2CA7D141}" presName="parentShp" presStyleLbl="node1" presStyleIdx="1" presStyleCnt="2" custScaleX="86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291A0-EE6F-4CD4-8E9A-FD16360C9A47}" type="pres">
      <dgm:prSet presAssocID="{4E610BF8-8894-4867-966B-2B9E2CA7D141}" presName="childShp" presStyleLbl="bgAccFollowNode1" presStyleIdx="1" presStyleCnt="2" custScaleX="108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1B1FF2-A614-4661-BEF7-EB6B99A5500E}" srcId="{4E610BF8-8894-4867-966B-2B9E2CA7D141}" destId="{CF9ED963-1C5C-49FF-B15F-4B3DDB01F4B3}" srcOrd="2" destOrd="0" parTransId="{B573A007-C5A3-4F9A-B450-BAAEC9A08A06}" sibTransId="{AE95BBBF-ABC8-463F-908C-1269AAC68BF5}"/>
    <dgm:cxn modelId="{B3B50DBB-210B-4D28-B12E-65A9749EFC99}" type="presOf" srcId="{75F6DB6D-E3BF-499D-9BC9-6D8EDF9E61C9}" destId="{1BC5E15D-D9BC-4DA9-B1D0-4BBBF5CD0DC9}" srcOrd="0" destOrd="4" presId="urn:microsoft.com/office/officeart/2005/8/layout/vList6"/>
    <dgm:cxn modelId="{186C9C5B-69AB-413F-A1E2-912F169FD3B7}" type="presOf" srcId="{56DCC60B-5A00-49D8-BF13-D5C0ECF15B1F}" destId="{1BC5E15D-D9BC-4DA9-B1D0-4BBBF5CD0DC9}" srcOrd="0" destOrd="3" presId="urn:microsoft.com/office/officeart/2005/8/layout/vList6"/>
    <dgm:cxn modelId="{9DEB2EDE-E00B-4AB6-9990-ACCEFEFA6CAE}" srcId="{98777EE1-EEB3-4ED2-A65F-CD924128C446}" destId="{56DCC60B-5A00-49D8-BF13-D5C0ECF15B1F}" srcOrd="3" destOrd="0" parTransId="{BED45424-80AB-4946-824C-2E67D1824050}" sibTransId="{3BD4E740-4FD7-42F3-B4EC-0BC233DF31E7}"/>
    <dgm:cxn modelId="{FF7F089E-F813-4DAD-A34E-985325CB6D6D}" type="presOf" srcId="{354FB2A1-0160-43F5-8429-7F48E314528B}" destId="{1BC5E15D-D9BC-4DA9-B1D0-4BBBF5CD0DC9}" srcOrd="0" destOrd="2" presId="urn:microsoft.com/office/officeart/2005/8/layout/vList6"/>
    <dgm:cxn modelId="{69CD8E15-E6DF-4E34-9587-B04672513BEC}" type="presOf" srcId="{EBDCF7D1-9AF5-492D-A0D3-34A7E0B6463D}" destId="{3AB291A0-EE6F-4CD4-8E9A-FD16360C9A47}" srcOrd="0" destOrd="0" presId="urn:microsoft.com/office/officeart/2005/8/layout/vList6"/>
    <dgm:cxn modelId="{4DBFBBBF-36AD-45F9-B3E4-C7C99D8BA84E}" srcId="{C538AA16-DD0C-4586-9291-B6535CC0AAAB}" destId="{4E610BF8-8894-4867-966B-2B9E2CA7D141}" srcOrd="1" destOrd="0" parTransId="{B0DBB0CA-87E9-4EC1-AFB3-30B37AF134C7}" sibTransId="{FD51BD25-ED3A-488A-8BFE-95D176C5F827}"/>
    <dgm:cxn modelId="{AC84E62B-A513-4B57-93E7-9174787C2026}" type="presOf" srcId="{CF9ED963-1C5C-49FF-B15F-4B3DDB01F4B3}" destId="{3AB291A0-EE6F-4CD4-8E9A-FD16360C9A47}" srcOrd="0" destOrd="2" presId="urn:microsoft.com/office/officeart/2005/8/layout/vList6"/>
    <dgm:cxn modelId="{D9EDFEE5-6E81-4768-A802-59203E347C1B}" type="presOf" srcId="{98777EE1-EEB3-4ED2-A65F-CD924128C446}" destId="{F56FE66B-C092-4A06-90B2-BC264DEC0C4F}" srcOrd="0" destOrd="0" presId="urn:microsoft.com/office/officeart/2005/8/layout/vList6"/>
    <dgm:cxn modelId="{41DCD701-A37F-4C2B-AE67-365535AC05DC}" type="presOf" srcId="{3ADE8971-4048-4B46-8A7B-43A347BC0810}" destId="{1BC5E15D-D9BC-4DA9-B1D0-4BBBF5CD0DC9}" srcOrd="0" destOrd="0" presId="urn:microsoft.com/office/officeart/2005/8/layout/vList6"/>
    <dgm:cxn modelId="{AD794B43-5B8D-40EF-B598-BD7A67275F26}" type="presOf" srcId="{F9CF9CA1-994D-4AAF-AD83-AA5CDF7BEFCA}" destId="{3AB291A0-EE6F-4CD4-8E9A-FD16360C9A47}" srcOrd="0" destOrd="1" presId="urn:microsoft.com/office/officeart/2005/8/layout/vList6"/>
    <dgm:cxn modelId="{2E77E0C2-F591-41A7-AAC2-63C7474AE151}" srcId="{98777EE1-EEB3-4ED2-A65F-CD924128C446}" destId="{E38DF658-7AA6-4476-9BDD-72FBD8270C1F}" srcOrd="1" destOrd="0" parTransId="{A2A71120-DD53-4044-8BBB-5CA1CC539348}" sibTransId="{08BFB5E2-9D0C-4A26-9E7F-F482F9CE347B}"/>
    <dgm:cxn modelId="{107B7976-5F5E-4E15-B135-1D2B31176B54}" srcId="{C538AA16-DD0C-4586-9291-B6535CC0AAAB}" destId="{98777EE1-EEB3-4ED2-A65F-CD924128C446}" srcOrd="0" destOrd="0" parTransId="{36AB9937-EA52-4536-A5F8-2730CD4FC67B}" sibTransId="{4323D047-BFF3-4C77-BD63-A67843D07BB6}"/>
    <dgm:cxn modelId="{E395F14E-81C5-4DAA-9C28-8AE7835F850F}" type="presOf" srcId="{4E610BF8-8894-4867-966B-2B9E2CA7D141}" destId="{56BFB8F0-E401-4379-ACA5-D0DDD845A278}" srcOrd="0" destOrd="0" presId="urn:microsoft.com/office/officeart/2005/8/layout/vList6"/>
    <dgm:cxn modelId="{5FBB8155-F4E8-49AC-AC05-A29112CE670D}" srcId="{98777EE1-EEB3-4ED2-A65F-CD924128C446}" destId="{354FB2A1-0160-43F5-8429-7F48E314528B}" srcOrd="2" destOrd="0" parTransId="{189E076C-D8D6-415A-B79F-BE56A0321405}" sibTransId="{F437B367-672E-45A6-A3CA-5EB037FD9BD1}"/>
    <dgm:cxn modelId="{BA320007-808B-4BFB-9B48-CBE6D5656F7C}" srcId="{4E610BF8-8894-4867-966B-2B9E2CA7D141}" destId="{F9CF9CA1-994D-4AAF-AD83-AA5CDF7BEFCA}" srcOrd="1" destOrd="0" parTransId="{FB1EF554-F835-48F0-9F29-EEBCABEB87B2}" sibTransId="{C4D57C42-43AB-41C1-BCAE-63A1A3D692F1}"/>
    <dgm:cxn modelId="{206DD208-70F4-42EE-8F01-E25F96F331B6}" type="presOf" srcId="{C538AA16-DD0C-4586-9291-B6535CC0AAAB}" destId="{E0DA9C47-BA44-4C37-9C84-F21D3277B8FF}" srcOrd="0" destOrd="0" presId="urn:microsoft.com/office/officeart/2005/8/layout/vList6"/>
    <dgm:cxn modelId="{2CF22069-F628-42F0-B946-31BC04490E92}" srcId="{98777EE1-EEB3-4ED2-A65F-CD924128C446}" destId="{75F6DB6D-E3BF-499D-9BC9-6D8EDF9E61C9}" srcOrd="4" destOrd="0" parTransId="{EC5C0937-FAC4-4AA5-A684-509C4842F0B8}" sibTransId="{C70BFA09-CA6F-4208-BAD2-0DF520A82820}"/>
    <dgm:cxn modelId="{697FEF4C-900A-4748-8133-85517AE91126}" type="presOf" srcId="{E38DF658-7AA6-4476-9BDD-72FBD8270C1F}" destId="{1BC5E15D-D9BC-4DA9-B1D0-4BBBF5CD0DC9}" srcOrd="0" destOrd="1" presId="urn:microsoft.com/office/officeart/2005/8/layout/vList6"/>
    <dgm:cxn modelId="{28EE48D8-C292-4F35-A73F-F16C4EBCE4E5}" srcId="{98777EE1-EEB3-4ED2-A65F-CD924128C446}" destId="{3ADE8971-4048-4B46-8A7B-43A347BC0810}" srcOrd="0" destOrd="0" parTransId="{4FF8B52E-BEF9-4E15-8291-CE587BBC60A4}" sibTransId="{165C3508-B697-4594-8444-0C41AE58DD85}"/>
    <dgm:cxn modelId="{EA71904E-E7EA-49F5-BF21-6B1F6D78D160}" srcId="{4E610BF8-8894-4867-966B-2B9E2CA7D141}" destId="{EBDCF7D1-9AF5-492D-A0D3-34A7E0B6463D}" srcOrd="0" destOrd="0" parTransId="{08984DB9-22FA-487D-8C33-149EFB35AA96}" sibTransId="{A5857C9E-DFC3-420E-8286-F2F493100745}"/>
    <dgm:cxn modelId="{BF821A2D-5F72-4EEC-95F2-CA3D51EFB923}" type="presParOf" srcId="{E0DA9C47-BA44-4C37-9C84-F21D3277B8FF}" destId="{4CCDF2FE-D01D-4A4D-9A07-A0C95075219C}" srcOrd="0" destOrd="0" presId="urn:microsoft.com/office/officeart/2005/8/layout/vList6"/>
    <dgm:cxn modelId="{D00F9311-F0EF-43C0-8373-DECD5076D9E6}" type="presParOf" srcId="{4CCDF2FE-D01D-4A4D-9A07-A0C95075219C}" destId="{F56FE66B-C092-4A06-90B2-BC264DEC0C4F}" srcOrd="0" destOrd="0" presId="urn:microsoft.com/office/officeart/2005/8/layout/vList6"/>
    <dgm:cxn modelId="{E1526CE3-D238-4DE6-9AF3-C7503DE5C6A9}" type="presParOf" srcId="{4CCDF2FE-D01D-4A4D-9A07-A0C95075219C}" destId="{1BC5E15D-D9BC-4DA9-B1D0-4BBBF5CD0DC9}" srcOrd="1" destOrd="0" presId="urn:microsoft.com/office/officeart/2005/8/layout/vList6"/>
    <dgm:cxn modelId="{2CBF0616-29DE-4D5B-A2D7-9DA814CA8696}" type="presParOf" srcId="{E0DA9C47-BA44-4C37-9C84-F21D3277B8FF}" destId="{96211D60-686F-4F33-B2BE-4377B5A88145}" srcOrd="1" destOrd="0" presId="urn:microsoft.com/office/officeart/2005/8/layout/vList6"/>
    <dgm:cxn modelId="{C7F404DD-D182-4DF7-8626-398A9912C937}" type="presParOf" srcId="{E0DA9C47-BA44-4C37-9C84-F21D3277B8FF}" destId="{A4050AC7-D072-441F-BD10-519854A0F686}" srcOrd="2" destOrd="0" presId="urn:microsoft.com/office/officeart/2005/8/layout/vList6"/>
    <dgm:cxn modelId="{F8ECCA8A-DCCB-4FBC-B412-29E89ABE8265}" type="presParOf" srcId="{A4050AC7-D072-441F-BD10-519854A0F686}" destId="{56BFB8F0-E401-4379-ACA5-D0DDD845A278}" srcOrd="0" destOrd="0" presId="urn:microsoft.com/office/officeart/2005/8/layout/vList6"/>
    <dgm:cxn modelId="{86ACA1BF-7D26-4275-AEA5-ADBFAF04698A}" type="presParOf" srcId="{A4050AC7-D072-441F-BD10-519854A0F686}" destId="{3AB291A0-EE6F-4CD4-8E9A-FD16360C9A47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96B45-2FF0-45B8-91BF-7CCA3A6FE6F6}">
      <dsp:nvSpPr>
        <dsp:cNvPr id="0" name=""/>
        <dsp:cNvSpPr/>
      </dsp:nvSpPr>
      <dsp:spPr>
        <a:xfrm>
          <a:off x="5573" y="640355"/>
          <a:ext cx="2376355" cy="938112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5">
                  <a:lumMod val="50000"/>
                </a:schemeClr>
              </a:solidFill>
            </a:rPr>
            <a:t>задача</a:t>
          </a:r>
          <a:endParaRPr lang="ru-RU" sz="2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74629" y="640355"/>
        <a:ext cx="1438243" cy="938112"/>
      </dsp:txXfrm>
    </dsp:sp>
    <dsp:sp modelId="{828F93C0-C9BB-4055-A57C-4C8CC064C9E4}">
      <dsp:nvSpPr>
        <dsp:cNvPr id="0" name=""/>
        <dsp:cNvSpPr/>
      </dsp:nvSpPr>
      <dsp:spPr>
        <a:xfrm>
          <a:off x="2281270" y="717930"/>
          <a:ext cx="1928284" cy="778633"/>
        </a:xfrm>
        <a:prstGeom prst="chevron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Организа</a:t>
          </a:r>
          <a:endParaRPr lang="ru-RU" sz="2000" b="1" u="sng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ционные</a:t>
          </a:r>
          <a:r>
            <a:rPr lang="en-US" sz="2000" u="sng" kern="1200" dirty="0" smtClean="0"/>
            <a:t>:</a:t>
          </a:r>
          <a:endParaRPr lang="ru-RU" sz="2000" kern="1200" dirty="0"/>
        </a:p>
      </dsp:txBody>
      <dsp:txXfrm>
        <a:off x="2670587" y="717930"/>
        <a:ext cx="1149651" cy="778633"/>
      </dsp:txXfrm>
    </dsp:sp>
    <dsp:sp modelId="{B3AB30CC-CEF6-4F6B-9456-CA9F7CDDA7B8}">
      <dsp:nvSpPr>
        <dsp:cNvPr id="0" name=""/>
        <dsp:cNvSpPr/>
      </dsp:nvSpPr>
      <dsp:spPr>
        <a:xfrm>
          <a:off x="3732805" y="289993"/>
          <a:ext cx="4762742" cy="1638835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Организовать работу на межведомственном уровне по выявлению граждан пожилого возраста, имеющих возможность оказывать помощь детям с ОВ и их семьям, для преодоления или смягчения жизненных трудностей</a:t>
          </a:r>
          <a:r>
            <a:rPr lang="ru-RU" sz="1400" b="1" kern="1200" dirty="0" smtClean="0"/>
            <a:t>.</a:t>
          </a:r>
          <a:endParaRPr lang="ru-RU" sz="1400" b="1" kern="1200" dirty="0"/>
        </a:p>
      </dsp:txBody>
      <dsp:txXfrm>
        <a:off x="4552223" y="289993"/>
        <a:ext cx="3123907" cy="1638835"/>
      </dsp:txXfrm>
    </dsp:sp>
    <dsp:sp modelId="{E2FD9645-85D2-460E-A375-DAE2C7660060}">
      <dsp:nvSpPr>
        <dsp:cNvPr id="0" name=""/>
        <dsp:cNvSpPr/>
      </dsp:nvSpPr>
      <dsp:spPr>
        <a:xfrm>
          <a:off x="5573" y="2060164"/>
          <a:ext cx="2212044" cy="938112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accent5">
                  <a:lumMod val="50000"/>
                </a:schemeClr>
              </a:solidFill>
            </a:rPr>
            <a:t>задача</a:t>
          </a:r>
          <a:endParaRPr lang="ru-RU" sz="3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74629" y="2060164"/>
        <a:ext cx="1273932" cy="938112"/>
      </dsp:txXfrm>
    </dsp:sp>
    <dsp:sp modelId="{904A18D3-AFCE-47F9-9C38-CCF5AD471BD7}">
      <dsp:nvSpPr>
        <dsp:cNvPr id="0" name=""/>
        <dsp:cNvSpPr/>
      </dsp:nvSpPr>
      <dsp:spPr>
        <a:xfrm>
          <a:off x="2094937" y="2165638"/>
          <a:ext cx="2575328" cy="778633"/>
        </a:xfrm>
        <a:prstGeom prst="chevron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Практические</a:t>
          </a:r>
          <a:r>
            <a:rPr lang="en-US" sz="2000" u="sng" kern="1200" dirty="0" smtClean="0"/>
            <a:t>:</a:t>
          </a:r>
          <a:endParaRPr lang="ru-RU" sz="2000" kern="1200" dirty="0"/>
        </a:p>
      </dsp:txBody>
      <dsp:txXfrm>
        <a:off x="2484254" y="2165638"/>
        <a:ext cx="1796695" cy="778633"/>
      </dsp:txXfrm>
    </dsp:sp>
    <dsp:sp modelId="{98AF88F1-A992-4803-9219-9F774645BF98}">
      <dsp:nvSpPr>
        <dsp:cNvPr id="0" name=""/>
        <dsp:cNvSpPr/>
      </dsp:nvSpPr>
      <dsp:spPr>
        <a:xfrm>
          <a:off x="4420247" y="2146421"/>
          <a:ext cx="4080874" cy="778633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Провести комплекс мероприятий согласно плану реализации программы</a:t>
          </a:r>
          <a:r>
            <a:rPr lang="ru-RU" sz="1400" b="1" kern="1200" dirty="0" smtClean="0"/>
            <a:t>.</a:t>
          </a:r>
          <a:endParaRPr lang="ru-RU" sz="1400" b="1" kern="1200" dirty="0"/>
        </a:p>
      </dsp:txBody>
      <dsp:txXfrm>
        <a:off x="4809564" y="2146421"/>
        <a:ext cx="3302241" cy="778633"/>
      </dsp:txXfrm>
    </dsp:sp>
    <dsp:sp modelId="{B6F4FA45-992E-4F90-89AE-0B8DA6920D91}">
      <dsp:nvSpPr>
        <dsp:cNvPr id="0" name=""/>
        <dsp:cNvSpPr/>
      </dsp:nvSpPr>
      <dsp:spPr>
        <a:xfrm>
          <a:off x="5573" y="3129612"/>
          <a:ext cx="2363151" cy="938112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5">
                  <a:lumMod val="50000"/>
                </a:schemeClr>
              </a:solidFill>
            </a:rPr>
            <a:t>задача</a:t>
          </a:r>
          <a:endParaRPr lang="ru-RU" sz="2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74629" y="3129612"/>
        <a:ext cx="1425039" cy="938112"/>
      </dsp:txXfrm>
    </dsp:sp>
    <dsp:sp modelId="{B9CB7092-CD41-4C2E-BFA6-DBDEA95B260A}">
      <dsp:nvSpPr>
        <dsp:cNvPr id="0" name=""/>
        <dsp:cNvSpPr/>
      </dsp:nvSpPr>
      <dsp:spPr>
        <a:xfrm>
          <a:off x="2099457" y="3232454"/>
          <a:ext cx="2736077" cy="778633"/>
        </a:xfrm>
        <a:prstGeom prst="chevron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Аналитические:</a:t>
          </a:r>
          <a:endParaRPr lang="ru-RU" sz="2000" b="1" kern="1200" dirty="0"/>
        </a:p>
      </dsp:txBody>
      <dsp:txXfrm>
        <a:off x="2488774" y="3232454"/>
        <a:ext cx="1957444" cy="778633"/>
      </dsp:txXfrm>
    </dsp:sp>
    <dsp:sp modelId="{23871EF1-B19F-46F2-BCC9-B4CBBBE5CCB1}">
      <dsp:nvSpPr>
        <dsp:cNvPr id="0" name=""/>
        <dsp:cNvSpPr/>
      </dsp:nvSpPr>
      <dsp:spPr>
        <a:xfrm>
          <a:off x="4558819" y="3232454"/>
          <a:ext cx="3874964" cy="778633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Провести анализ эффективности реализации программы</a:t>
          </a:r>
          <a:endParaRPr lang="ru-RU" sz="1600" b="1" kern="1200" dirty="0"/>
        </a:p>
      </dsp:txBody>
      <dsp:txXfrm>
        <a:off x="4948136" y="3232454"/>
        <a:ext cx="3096331" cy="778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16B47-031A-47EE-96EC-90C362EDCE29}">
      <dsp:nvSpPr>
        <dsp:cNvPr id="0" name=""/>
        <dsp:cNvSpPr/>
      </dsp:nvSpPr>
      <dsp:spPr>
        <a:xfrm>
          <a:off x="130940" y="0"/>
          <a:ext cx="8453554" cy="1656184"/>
        </a:xfrm>
        <a:prstGeom prst="rightArrow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D3061-6AA3-4ADB-94CB-842C91762EE8}">
      <dsp:nvSpPr>
        <dsp:cNvPr id="0" name=""/>
        <dsp:cNvSpPr/>
      </dsp:nvSpPr>
      <dsp:spPr>
        <a:xfrm>
          <a:off x="152399" y="648071"/>
          <a:ext cx="2511110" cy="851742"/>
        </a:xfrm>
        <a:prstGeom prst="round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дети-инвалиды</a:t>
          </a:r>
          <a:endParaRPr lang="ru-RU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93978" y="689650"/>
        <a:ext cx="2427952" cy="768584"/>
      </dsp:txXfrm>
    </dsp:sp>
    <dsp:sp modelId="{36BBC4EC-294F-4E11-91B3-712CD59308AD}">
      <dsp:nvSpPr>
        <dsp:cNvPr id="0" name=""/>
        <dsp:cNvSpPr/>
      </dsp:nvSpPr>
      <dsp:spPr>
        <a:xfrm>
          <a:off x="2743633" y="648071"/>
          <a:ext cx="2511110" cy="851742"/>
        </a:xfrm>
        <a:prstGeom prst="roundRect">
          <a:avLst/>
        </a:prstGeom>
        <a:solidFill>
          <a:schemeClr val="accent5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семьи, воспитывающие детей-инвалидов</a:t>
          </a:r>
          <a:endParaRPr lang="ru-RU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785212" y="689650"/>
        <a:ext cx="2427952" cy="768584"/>
      </dsp:txXfrm>
    </dsp:sp>
    <dsp:sp modelId="{8E5D6F2F-BE44-46DD-8EA5-B5126CE761DA}">
      <dsp:nvSpPr>
        <dsp:cNvPr id="0" name=""/>
        <dsp:cNvSpPr/>
      </dsp:nvSpPr>
      <dsp:spPr>
        <a:xfrm>
          <a:off x="5344157" y="635961"/>
          <a:ext cx="2511110" cy="851742"/>
        </a:xfrm>
        <a:prstGeom prst="roundRect">
          <a:avLst/>
        </a:prstGeom>
        <a:solidFill>
          <a:schemeClr val="accent5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добровольцы: граждане пожилого возраста</a:t>
          </a:r>
          <a:endParaRPr lang="ru-RU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385736" y="677540"/>
        <a:ext cx="2427952" cy="768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5E15D-D9BC-4DA9-B1D0-4BBBF5CD0DC9}">
      <dsp:nvSpPr>
        <dsp:cNvPr id="0" name=""/>
        <dsp:cNvSpPr/>
      </dsp:nvSpPr>
      <dsp:spPr>
        <a:xfrm>
          <a:off x="3146615" y="3627"/>
          <a:ext cx="5589820" cy="35589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социализация детей с ОВЗ – 79%</a:t>
          </a:r>
          <a:endParaRPr lang="ru-RU" sz="1800" b="1" kern="1200" dirty="0">
            <a:solidFill>
              <a:schemeClr val="accent5">
                <a:lumMod val="50000"/>
              </a:schemeClr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стабилизация семейной ситуации – 73%</a:t>
          </a:r>
          <a:endParaRPr lang="ru-RU" sz="1800" b="1" kern="1200" dirty="0">
            <a:solidFill>
              <a:schemeClr val="accent5">
                <a:lumMod val="50000"/>
              </a:schemeClr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развитие эмоционального контакта ребенка с родителем – 82 %</a:t>
          </a:r>
          <a:endParaRPr lang="ru-RU" sz="1800" b="1" kern="1200" dirty="0">
            <a:solidFill>
              <a:schemeClr val="accent5">
                <a:lumMod val="50000"/>
              </a:schemeClr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повышение социальной активности родителей и детей на 42 %</a:t>
          </a:r>
          <a:endParaRPr lang="ru-RU" sz="1800" b="1" kern="1200" dirty="0">
            <a:solidFill>
              <a:schemeClr val="accent5">
                <a:lumMod val="50000"/>
              </a:schemeClr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удовлетворенность клиентов (родителей) качеством предоставленных услуг в рамках реализации практики – 95%</a:t>
          </a:r>
          <a:endParaRPr lang="ru-RU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146615" y="448502"/>
        <a:ext cx="4255196" cy="2669247"/>
      </dsp:txXfrm>
    </dsp:sp>
    <dsp:sp modelId="{F56FE66B-C092-4A06-90B2-BC264DEC0C4F}">
      <dsp:nvSpPr>
        <dsp:cNvPr id="0" name=""/>
        <dsp:cNvSpPr/>
      </dsp:nvSpPr>
      <dsp:spPr>
        <a:xfrm>
          <a:off x="3643" y="523830"/>
          <a:ext cx="3142972" cy="2518592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5">
                  <a:lumMod val="50000"/>
                </a:schemeClr>
              </a:solidFill>
            </a:rPr>
            <a:t>Количественные результаты</a:t>
          </a:r>
          <a:endParaRPr lang="ru-RU" sz="2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26591" y="646778"/>
        <a:ext cx="2897076" cy="2272696"/>
      </dsp:txXfrm>
    </dsp:sp>
    <dsp:sp modelId="{3AB291A0-EE6F-4CD4-8E9A-FD16360C9A47}">
      <dsp:nvSpPr>
        <dsp:cNvPr id="0" name=""/>
        <dsp:cNvSpPr/>
      </dsp:nvSpPr>
      <dsp:spPr>
        <a:xfrm>
          <a:off x="3040217" y="3814484"/>
          <a:ext cx="5695604" cy="25185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положительные эмоции родителей, детей и самих волонтеров</a:t>
          </a:r>
          <a:endParaRPr lang="ru-RU" sz="1800" b="1" kern="1200" dirty="0">
            <a:solidFill>
              <a:schemeClr val="accent5">
                <a:lumMod val="50000"/>
              </a:schemeClr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наращивание потенциала семьи в решении социальных проблем</a:t>
          </a:r>
          <a:endParaRPr lang="ru-RU" sz="1800" b="1" kern="1200" dirty="0">
            <a:solidFill>
              <a:schemeClr val="accent5">
                <a:lumMod val="50000"/>
              </a:schemeClr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accent5">
                  <a:lumMod val="50000"/>
                </a:schemeClr>
              </a:solidFill>
            </a:rPr>
            <a:t>изменение отношения родителей к возможностям своего ребенка в получении услуг</a:t>
          </a:r>
          <a:endParaRPr lang="ru-RU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040217" y="4129308"/>
        <a:ext cx="4751132" cy="1888944"/>
      </dsp:txXfrm>
    </dsp:sp>
    <dsp:sp modelId="{56BFB8F0-E401-4379-ACA5-D0DDD845A278}">
      <dsp:nvSpPr>
        <dsp:cNvPr id="0" name=""/>
        <dsp:cNvSpPr/>
      </dsp:nvSpPr>
      <dsp:spPr>
        <a:xfrm>
          <a:off x="4258" y="3814484"/>
          <a:ext cx="3035958" cy="2518592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accent5">
                  <a:lumMod val="50000"/>
                </a:schemeClr>
              </a:solidFill>
            </a:rPr>
            <a:t>Качественные результаты</a:t>
          </a:r>
          <a:endParaRPr lang="ru-RU" sz="30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27206" y="3937432"/>
        <a:ext cx="2790062" cy="2272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422F-2878-4286-8660-691A2FA6570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CA16-908B-4508-BEE8-A1737835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422F-2878-4286-8660-691A2FA6570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CA16-908B-4508-BEE8-A1737835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422F-2878-4286-8660-691A2FA6570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CA16-908B-4508-BEE8-A1737835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422F-2878-4286-8660-691A2FA6570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CA16-908B-4508-BEE8-A1737835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422F-2878-4286-8660-691A2FA6570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CA16-908B-4508-BEE8-A1737835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422F-2878-4286-8660-691A2FA6570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CA16-908B-4508-BEE8-A1737835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422F-2878-4286-8660-691A2FA6570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CA16-908B-4508-BEE8-A1737835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422F-2878-4286-8660-691A2FA6570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CA16-908B-4508-BEE8-A1737835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422F-2878-4286-8660-691A2FA6570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CA16-908B-4508-BEE8-A1737835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422F-2878-4286-8660-691A2FA6570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CA16-908B-4508-BEE8-A1737835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422F-2878-4286-8660-691A2FA6570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CA16-908B-4508-BEE8-A1737835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8422F-2878-4286-8660-691A2FA6570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ACA16-908B-4508-BEE8-A17378359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Ð¤Ð¾Ð½ Ð´Ð»Ñ Ð¿ÑÐµÐ·ÐµÐ½ÑÐ°ÑÐ¸Ð¸ Ð±ÐµÐ»Ð¾ Ð³Ð¾Ð»ÑÐ±Ð¾Ð¹   Ð·Ð°ÑÑÐ°Ð²ÐºÐ°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696" y="142852"/>
            <a:ext cx="7715304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Бюджетное учреждение Ханты-мансийского автономного округа-Югры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«Нижневартовский многопрофильный реабилитационный центр для инвалидов»</a:t>
            </a:r>
          </a:p>
        </p:txBody>
      </p:sp>
      <p:pic>
        <p:nvPicPr>
          <p:cNvPr id="15364" name="Picture 4" descr="https://tauksi-nv.hmansy.socinfo.ru/media/2019/05/23/1262422106/logotip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357322" cy="13379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1643050"/>
            <a:ext cx="4214842" cy="471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6" name="Picture 6" descr="Ð¤Ð¾Ð½ Ð´Ð»Ñ Ð¿ÑÐµÐ·ÐµÐ½ÑÐ°ÑÐ¸Ð¸ Ð±ÐµÐ»Ð¾ Ð³Ð¾Ð»ÑÐ±Ð¾Ð¹   Ð·Ð°ÑÑÐ°Ð²ÐºÐ°0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736"/>
            <a:ext cx="4714908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87291" y="1400160"/>
            <a:ext cx="4286280" cy="2386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«Особые бабушки – особым детям»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содействию социализации детей с ограниченными возможностями с привлечением волонтеров «серебряного возраста»</a:t>
            </a:r>
          </a:p>
        </p:txBody>
      </p:sp>
      <p:pic>
        <p:nvPicPr>
          <p:cNvPr id="15371" name="Picture 11" descr="ÐÐ°ÑÑÐ¸Ð½ÐºÐ¸ Ð¿Ð¾ Ð·Ð°Ð¿ÑÐ¾ÑÑ ÑÐµÐ°Ð±Ð¸Ð»Ð¸ÑÐ°ÑÐ¸Ð¾Ð½Ð½ÑÐ¹ ÑÐµÐ½ÑÑ ÑÐ°ÑÐºÑÐ¸ Ð½Ð¸Ð¶Ð½ÐµÐ²Ð°ÑÑÐ¾Ð²ÑÐº"/>
          <p:cNvPicPr>
            <a:picLocks noChangeAspect="1" noChangeArrowheads="1"/>
          </p:cNvPicPr>
          <p:nvPr/>
        </p:nvPicPr>
        <p:blipFill>
          <a:blip r:embed="rId5"/>
          <a:srcRect b="7500"/>
          <a:stretch>
            <a:fillRect/>
          </a:stretch>
        </p:blipFill>
        <p:spPr bwMode="auto">
          <a:xfrm>
            <a:off x="357158" y="3786190"/>
            <a:ext cx="435771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3" name="AutoShape 13" descr="ÐÐ°ÑÑÐ¸Ð½ÐºÐ¸ Ð¿Ð¾ Ð·Ð°Ð¿ÑÐ¾ÑÑ ÑÐ²ÐµÑÐ½ÑÐµ ÑÐµÐ»Ð¾Ð²ÐµÑ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5" name="AutoShape 15" descr="ÐÐ°ÑÑÐ¸Ð½ÐºÐ¸ Ð¿Ð¾ Ð·Ð°Ð¿ÑÐ¾ÑÑ ÑÐ²ÐµÑÐ½ÑÐµ ÑÐµÐ»Ð¾Ð²ÐµÑ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86314" y="4429132"/>
            <a:ext cx="4286280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</a:t>
            </a:r>
          </a:p>
          <a:p>
            <a:pPr algn="r"/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ХМАО-Югры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«Нижневартовский многопрофильный реабилитационный центр для инвалидов»</a:t>
            </a:r>
          </a:p>
          <a:p>
            <a:pPr algn="r"/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Ольга Николаевна</a:t>
            </a:r>
          </a:p>
          <a:p>
            <a:pPr algn="r"/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Иванова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1357298"/>
            <a:ext cx="3572566" cy="32128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Ð¤Ð¾Ð½ Ð´Ð»Ñ Ð¿ÑÐµÐ·ÐµÐ½ÑÐ°ÑÐ¸Ð¸ Ð±ÐµÐ»Ð¾ Ð³Ð¾Ð»ÑÐ±Ð¾Ð¹   Ð·Ð°ÑÑÐ°Ð²ÐºÐ°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3" name="AutoShape 13" descr="ÐÐ°ÑÑÐ¸Ð½ÐºÐ¸ Ð¿Ð¾ Ð·Ð°Ð¿ÑÐ¾ÑÑ ÑÐ²ÐµÑÐ½ÑÐµ ÑÐµÐ»Ð¾Ð²ÐµÑ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5" name="AutoShape 15" descr="ÐÐ°ÑÑÐ¸Ð½ÐºÐ¸ Ð¿Ð¾ Ð·Ð°Ð¿ÑÐ¾ÑÑ ÑÐ²ÐµÑÐ½ÑÐµ ÑÐµÐ»Ð¾Ð²ÐµÑ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142852"/>
            <a:ext cx="6215106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357166"/>
            <a:ext cx="3071834" cy="157163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Цель программы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714348" y="2571744"/>
            <a:ext cx="7929618" cy="4143404"/>
          </a:xfrm>
          <a:prstGeom prst="horizontalScroll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214686"/>
            <a:ext cx="70723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оптимальных условий для оказания помощи семьям, воспитывающим детей с ограниченными возможностями здоровья через организацию сотрудничества граждан пожилого возраста с семьей с целью преодоления или смягчения жизненных трудностей, поиска внешних и внутренних реабилитационных ресурсов семьи; поддержание и повышение социальной активности и самооценки пожилых людей, расширение социальных контактов.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2967684">
            <a:off x="1832536" y="2285456"/>
            <a:ext cx="785818" cy="48463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39" b="4082"/>
          <a:stretch>
            <a:fillRect/>
          </a:stretch>
        </p:blipFill>
        <p:spPr>
          <a:xfrm>
            <a:off x="3563888" y="142851"/>
            <a:ext cx="4680520" cy="2841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Ð¤Ð¾Ð½ Ð´Ð»Ñ Ð¿ÑÐµÐ·ÐµÐ½ÑÐ°ÑÐ¸Ð¸ Ð±ÐµÐ»Ð¾ Ð³Ð¾Ð»ÑÐ±Ð¾Ð¹   Ð·Ð°ÑÑÐ°Ð²ÐºÐ°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3" name="AutoShape 13" descr="ÐÐ°ÑÑÐ¸Ð½ÐºÐ¸ Ð¿Ð¾ Ð·Ð°Ð¿ÑÐ¾ÑÑ ÑÐ²ÐµÑÐ½ÑÐµ ÑÐµÐ»Ð¾Ð²ÐµÑ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5" name="AutoShape 15" descr="ÐÐ°ÑÑÐ¸Ð½ÐºÐ¸ Ð¿Ð¾ Ð·Ð°Ð¿ÑÐ¾ÑÑ ÑÐ²ÐµÑÐ½ÑÐµ ÑÐµÐ»Ð¾Ð²ÐµÑ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142852"/>
            <a:ext cx="6215106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2135007289"/>
              </p:ext>
            </p:extLst>
          </p:nvPr>
        </p:nvGraphicFramePr>
        <p:xfrm>
          <a:off x="428596" y="214290"/>
          <a:ext cx="850112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2536792468"/>
              </p:ext>
            </p:extLst>
          </p:nvPr>
        </p:nvGraphicFramePr>
        <p:xfrm>
          <a:off x="307975" y="5013176"/>
          <a:ext cx="871543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071802" y="4468978"/>
            <a:ext cx="3429024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Целевая группа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Ð¤Ð¾Ð½ Ð´Ð»Ñ Ð¿ÑÐµÐ·ÐµÐ½ÑÐ°ÑÐ¸Ð¸ Ð±ÐµÐ»Ð¾ Ð³Ð¾Ð»ÑÐ±Ð¾Ð¹   Ð·Ð°ÑÑÐ°Ð²ÐºÐ°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3" name="AutoShape 13" descr="ÐÐ°ÑÑÐ¸Ð½ÐºÐ¸ Ð¿Ð¾ Ð·Ð°Ð¿ÑÐ¾ÑÑ ÑÐ²ÐµÑÐ½ÑÐµ ÑÐµÐ»Ð¾Ð²ÐµÑ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5" name="AutoShape 15" descr="ÐÐ°ÑÑÐ¸Ð½ÐºÐ¸ Ð¿Ð¾ Ð·Ð°Ð¿ÑÐ¾ÑÑ ÑÐ²ÐµÑÐ½ÑÐµ ÑÐµÐ»Ð¾Ð²ÐµÑ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142852"/>
            <a:ext cx="6215106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Полотно 21"/>
          <p:cNvGrpSpPr>
            <a:grpSpLocks/>
          </p:cNvGrpSpPr>
          <p:nvPr/>
        </p:nvGrpSpPr>
        <p:grpSpPr bwMode="auto">
          <a:xfrm>
            <a:off x="152400" y="152400"/>
            <a:ext cx="8778613" cy="6514456"/>
            <a:chOff x="0" y="0"/>
            <a:chExt cx="58550" cy="61182"/>
          </a:xfrm>
        </p:grpSpPr>
        <p:sp>
          <p:nvSpPr>
            <p:cNvPr id="5" name="AutoShape 19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8293" cy="6118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16002" y="364"/>
              <a:ext cx="41977" cy="7637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Проведение диагностики востребованности семей имеющих детей с ограниченными возможностями в услугах граждан пожилого возраста</a:t>
              </a:r>
              <a:endPara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4938" y="35116"/>
              <a:ext cx="43612" cy="9695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Организационные мероприятия, включающие в себя выбор группы детей, ознакомление с режимом работы учреждения. правилами внутреннего распорядка, условиями и порядком предоставления социальных услуг</a:t>
              </a:r>
              <a:endPara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6858" y="3048"/>
              <a:ext cx="8" cy="49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6299" y="24003"/>
              <a:ext cx="127" cy="319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6858" y="3048"/>
              <a:ext cx="9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6417" y="26188"/>
              <a:ext cx="10363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573" y="12573"/>
              <a:ext cx="6985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4240" y="46238"/>
              <a:ext cx="44053" cy="5342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Проведение обучающих семинаров для граждан пожилого возраста, участвующих в реализации программы</a:t>
              </a:r>
              <a:endPara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6426" y="32750"/>
              <a:ext cx="8255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6299" y="39354"/>
              <a:ext cx="8382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19431" y="10287"/>
              <a:ext cx="38404" cy="6960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Психолого-педагогическое обследование (тестирование, анкетирование) граждан пожилого возраста </a:t>
              </a:r>
              <a:endPara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6426" y="47812"/>
              <a:ext cx="7679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>
              <a:off x="381" y="6858"/>
              <a:ext cx="17570" cy="17145"/>
            </a:xfrm>
            <a:prstGeom prst="flowChartMultidocumen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20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ru-RU" sz="20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этап – </a:t>
              </a:r>
              <a:r>
                <a:rPr kumimoji="0" lang="en-US" altLang="ru-RU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организацион</a:t>
              </a:r>
              <a:r>
                <a:rPr lang="ru-RU" altLang="ru-RU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н</a:t>
              </a:r>
              <a:r>
                <a:rPr kumimoji="0" lang="en-US" altLang="ru-RU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ый</a:t>
              </a: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AutoShape 20"/>
            <p:cNvSpPr>
              <a:spLocks noChangeArrowheads="1"/>
            </p:cNvSpPr>
            <p:nvPr/>
          </p:nvSpPr>
          <p:spPr bwMode="auto">
            <a:xfrm>
              <a:off x="15430" y="20002"/>
              <a:ext cx="43120" cy="8002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Заключение соглашений/договоров о сотрудничестве между БУ «Нижневартовский многопрофильный реабилитационный центр», и городской общественной организацией «Ветеран»</a:t>
              </a:r>
              <a:endPara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AutoShape 21"/>
            <p:cNvSpPr>
              <a:spLocks noChangeArrowheads="1"/>
            </p:cNvSpPr>
            <p:nvPr/>
          </p:nvSpPr>
          <p:spPr bwMode="auto">
            <a:xfrm>
              <a:off x="14097" y="52249"/>
              <a:ext cx="44094" cy="7189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Разработка информационно- консультативного материала для граждан пожилого возраста по работе с детьми с ограниченными возможностями</a:t>
              </a:r>
              <a:endPara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AutoShape 22"/>
            <p:cNvSpPr>
              <a:spLocks noChangeArrowheads="1"/>
            </p:cNvSpPr>
            <p:nvPr/>
          </p:nvSpPr>
          <p:spPr bwMode="auto">
            <a:xfrm>
              <a:off x="15243" y="29420"/>
              <a:ext cx="43307" cy="5055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Ознакомительная экскурсия для «серебряных» волонтеров по БУ «Нижневартовский многопрофильный реабилитационный центр» </a:t>
              </a:r>
              <a:endPara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6426" y="55915"/>
              <a:ext cx="7671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13904" y="1988840"/>
            <a:ext cx="1249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3 месяца 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59456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Ð¤Ð¾Ð½ Ð´Ð»Ñ Ð¿ÑÐµÐ·ÐµÐ½ÑÐ°ÑÐ¸Ð¸ Ð±ÐµÐ»Ð¾ Ð³Ð¾Ð»ÑÐ±Ð¾Ð¹   Ð·Ð°ÑÑÐ°Ð²ÐºÐ°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3" name="AutoShape 13" descr="ÐÐ°ÑÑÐ¸Ð½ÐºÐ¸ Ð¿Ð¾ Ð·Ð°Ð¿ÑÐ¾ÑÑ ÑÐ²ÐµÑÐ½ÑÐµ ÑÐµÐ»Ð¾Ð²ÐµÑ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5" name="AutoShape 15" descr="ÐÐ°ÑÑÐ¸Ð½ÐºÐ¸ Ð¿Ð¾ Ð·Ð°Ð¿ÑÐ¾ÑÑ ÑÐ²ÐµÑÐ½ÑÐµ ÑÐµÐ»Ð¾Ð²ÐµÑ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142852"/>
            <a:ext cx="6215106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4" name="Полотно 39"/>
          <p:cNvGrpSpPr>
            <a:grpSpLocks/>
          </p:cNvGrpSpPr>
          <p:nvPr/>
        </p:nvGrpSpPr>
        <p:grpSpPr bwMode="auto">
          <a:xfrm>
            <a:off x="152400" y="152400"/>
            <a:ext cx="8812088" cy="6588968"/>
            <a:chOff x="0" y="0"/>
            <a:chExt cx="58293" cy="43795"/>
          </a:xfrm>
        </p:grpSpPr>
        <p:sp>
          <p:nvSpPr>
            <p:cNvPr id="15" name="AutoShape 19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8293" cy="4379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6985" y="18710"/>
              <a:ext cx="11176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13876" y="11878"/>
              <a:ext cx="4877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18161" y="1142"/>
              <a:ext cx="39116" cy="7579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Создание постоянно действующей волонтёрских группы из числа граждан пожилого возраста для ежедневного сопровождения детей с ограниченными возможностями на реабилитационные мероприятия.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18161" y="17338"/>
              <a:ext cx="39818" cy="4699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Реализация планов методического обучения и сопровождения бабушек-добровольцев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6985" y="3428"/>
              <a:ext cx="11176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60" name="Line 31"/>
            <p:cNvSpPr>
              <a:spLocks noChangeShapeType="1"/>
            </p:cNvSpPr>
            <p:nvPr/>
          </p:nvSpPr>
          <p:spPr bwMode="auto">
            <a:xfrm flipH="1">
              <a:off x="6824" y="3759"/>
              <a:ext cx="0" cy="3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61" name="AutoShape 32"/>
            <p:cNvSpPr>
              <a:spLocks noChangeArrowheads="1"/>
            </p:cNvSpPr>
            <p:nvPr/>
          </p:nvSpPr>
          <p:spPr bwMode="auto">
            <a:xfrm>
              <a:off x="18048" y="10142"/>
              <a:ext cx="39827" cy="5893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Разработка и апробация годового цикла совместных мероприятий на базе БУ «Нижневартовский многопрофильный реабилитационный центр»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3" name="Line 33"/>
            <p:cNvSpPr>
              <a:spLocks noChangeShapeType="1"/>
            </p:cNvSpPr>
            <p:nvPr/>
          </p:nvSpPr>
          <p:spPr bwMode="auto">
            <a:xfrm>
              <a:off x="6824" y="24772"/>
              <a:ext cx="11023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64" name="Line 34"/>
            <p:cNvSpPr>
              <a:spLocks noChangeShapeType="1"/>
            </p:cNvSpPr>
            <p:nvPr/>
          </p:nvSpPr>
          <p:spPr bwMode="auto">
            <a:xfrm flipV="1">
              <a:off x="6824" y="30089"/>
              <a:ext cx="11929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65" name="AutoShape 35"/>
            <p:cNvSpPr>
              <a:spLocks noChangeArrowheads="1"/>
            </p:cNvSpPr>
            <p:nvPr/>
          </p:nvSpPr>
          <p:spPr bwMode="auto">
            <a:xfrm>
              <a:off x="17847" y="22740"/>
              <a:ext cx="40446" cy="4910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Проведение совместных мероприятий с семьями, нуждающимися в помощи добровольцев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6" name="Line 36"/>
            <p:cNvSpPr>
              <a:spLocks noChangeShapeType="1"/>
            </p:cNvSpPr>
            <p:nvPr/>
          </p:nvSpPr>
          <p:spPr bwMode="auto">
            <a:xfrm>
              <a:off x="7018" y="35888"/>
              <a:ext cx="11176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67" name="Line 37"/>
            <p:cNvSpPr>
              <a:spLocks noChangeShapeType="1"/>
            </p:cNvSpPr>
            <p:nvPr/>
          </p:nvSpPr>
          <p:spPr bwMode="auto">
            <a:xfrm flipH="1">
              <a:off x="7001" y="17338"/>
              <a:ext cx="17" cy="234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68" name="AutoShape 38"/>
            <p:cNvSpPr>
              <a:spLocks noChangeArrowheads="1"/>
            </p:cNvSpPr>
            <p:nvPr/>
          </p:nvSpPr>
          <p:spPr bwMode="auto">
            <a:xfrm>
              <a:off x="186" y="7619"/>
              <a:ext cx="17153" cy="14435"/>
            </a:xfrm>
            <a:prstGeom prst="flowChartMultidocumen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20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II</a:t>
              </a: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ru-RU" sz="20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этап – основной</a:t>
              </a: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9" name="AutoShape 39"/>
            <p:cNvSpPr>
              <a:spLocks noChangeArrowheads="1"/>
            </p:cNvSpPr>
            <p:nvPr/>
          </p:nvSpPr>
          <p:spPr bwMode="auto">
            <a:xfrm>
              <a:off x="17847" y="28412"/>
              <a:ext cx="40446" cy="4183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Формирование</a:t>
              </a: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пар «доброволец – семья»</a:t>
              </a:r>
              <a:endPara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0" name="AutoShape 40"/>
            <p:cNvSpPr>
              <a:spLocks noChangeArrowheads="1"/>
            </p:cNvSpPr>
            <p:nvPr/>
          </p:nvSpPr>
          <p:spPr bwMode="auto">
            <a:xfrm>
              <a:off x="17847" y="33611"/>
              <a:ext cx="40446" cy="3962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Оказание помощи семьям, нуждающимся в бабушках- добровольцах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1" name="Line 41"/>
            <p:cNvSpPr>
              <a:spLocks noChangeShapeType="1"/>
            </p:cNvSpPr>
            <p:nvPr/>
          </p:nvSpPr>
          <p:spPr bwMode="auto">
            <a:xfrm>
              <a:off x="7018" y="40621"/>
              <a:ext cx="11176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72" name="AutoShape 42"/>
            <p:cNvSpPr>
              <a:spLocks noChangeArrowheads="1"/>
            </p:cNvSpPr>
            <p:nvPr/>
          </p:nvSpPr>
          <p:spPr bwMode="auto">
            <a:xfrm>
              <a:off x="17847" y="38953"/>
              <a:ext cx="40446" cy="4572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Подведение промежуточной экспресс-диагностики, промежуточных итогов реализации программы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377" name="Прямоугольник 15376"/>
          <p:cNvSpPr/>
          <p:nvPr/>
        </p:nvSpPr>
        <p:spPr>
          <a:xfrm>
            <a:off x="363795" y="2416726"/>
            <a:ext cx="15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18 </a:t>
            </a:r>
            <a:r>
              <a:rPr lang="ru-RU" sz="2000" b="1" dirty="0" smtClean="0"/>
              <a:t> </a:t>
            </a:r>
            <a:r>
              <a:rPr lang="en-US" sz="2000" b="1" dirty="0" smtClean="0"/>
              <a:t>месяцев 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402446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Ð¤Ð¾Ð½ Ð´Ð»Ñ Ð¿ÑÐµÐ·ÐµÐ½ÑÐ°ÑÐ¸Ð¸ Ð±ÐµÐ»Ð¾ Ð³Ð¾Ð»ÑÐ±Ð¾Ð¹   Ð·Ð°ÑÑÐ°Ð²ÐºÐ°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3" name="AutoShape 13" descr="ÐÐ°ÑÑÐ¸Ð½ÐºÐ¸ Ð¿Ð¾ Ð·Ð°Ð¿ÑÐ¾ÑÑ ÑÐ²ÐµÑÐ½ÑÐµ ÑÐµÐ»Ð¾Ð²ÐµÑ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5" name="AutoShape 15" descr="ÐÐ°ÑÑÐ¸Ð½ÐºÐ¸ Ð¿Ð¾ Ð·Ð°Ð¿ÑÐ¾ÑÑ ÑÐ²ÐµÑÐ½ÑÐµ ÑÐµÐ»Ð¾Ð²ÐµÑ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142852"/>
            <a:ext cx="6215106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8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5379" name="Полотно 55"/>
          <p:cNvGrpSpPr>
            <a:grpSpLocks/>
          </p:cNvGrpSpPr>
          <p:nvPr/>
        </p:nvGrpSpPr>
        <p:grpSpPr bwMode="auto">
          <a:xfrm>
            <a:off x="152400" y="152400"/>
            <a:ext cx="8884096" cy="6444952"/>
            <a:chOff x="0" y="0"/>
            <a:chExt cx="58737" cy="41148"/>
          </a:xfrm>
        </p:grpSpPr>
        <p:sp>
          <p:nvSpPr>
            <p:cNvPr id="15380" name="AutoShape 4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8737" cy="4114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81" name="AutoShape 45"/>
            <p:cNvSpPr>
              <a:spLocks noChangeArrowheads="1"/>
            </p:cNvSpPr>
            <p:nvPr/>
          </p:nvSpPr>
          <p:spPr bwMode="auto">
            <a:xfrm>
              <a:off x="16164" y="16560"/>
              <a:ext cx="41489" cy="4572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Мониторинг эффективности программы</a:t>
              </a:r>
              <a:endPara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2" name="Line 46"/>
            <p:cNvSpPr>
              <a:spLocks noChangeShapeType="1"/>
            </p:cNvSpPr>
            <p:nvPr/>
          </p:nvSpPr>
          <p:spPr bwMode="auto">
            <a:xfrm>
              <a:off x="6985" y="3429"/>
              <a:ext cx="8" cy="57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83" name="Line 47"/>
            <p:cNvSpPr>
              <a:spLocks noChangeShapeType="1"/>
            </p:cNvSpPr>
            <p:nvPr/>
          </p:nvSpPr>
          <p:spPr bwMode="auto">
            <a:xfrm>
              <a:off x="6985" y="21717"/>
              <a:ext cx="8" cy="148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84" name="Line 48"/>
            <p:cNvSpPr>
              <a:spLocks noChangeShapeType="1"/>
            </p:cNvSpPr>
            <p:nvPr/>
          </p:nvSpPr>
          <p:spPr bwMode="auto">
            <a:xfrm>
              <a:off x="6985" y="3429"/>
              <a:ext cx="9077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85" name="Line 49"/>
            <p:cNvSpPr>
              <a:spLocks noChangeShapeType="1"/>
            </p:cNvSpPr>
            <p:nvPr/>
          </p:nvSpPr>
          <p:spPr bwMode="auto">
            <a:xfrm>
              <a:off x="6282" y="19295"/>
              <a:ext cx="9780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86" name="Line 50"/>
            <p:cNvSpPr>
              <a:spLocks noChangeShapeType="1"/>
            </p:cNvSpPr>
            <p:nvPr/>
          </p:nvSpPr>
          <p:spPr bwMode="auto">
            <a:xfrm>
              <a:off x="14665" y="12573"/>
              <a:ext cx="3810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87" name="Line 51"/>
            <p:cNvSpPr>
              <a:spLocks noChangeShapeType="1"/>
            </p:cNvSpPr>
            <p:nvPr/>
          </p:nvSpPr>
          <p:spPr bwMode="auto">
            <a:xfrm>
              <a:off x="6985" y="36576"/>
              <a:ext cx="9179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88" name="Line 52"/>
            <p:cNvSpPr>
              <a:spLocks noChangeShapeType="1"/>
            </p:cNvSpPr>
            <p:nvPr/>
          </p:nvSpPr>
          <p:spPr bwMode="auto">
            <a:xfrm>
              <a:off x="7087" y="25027"/>
              <a:ext cx="8543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89" name="Line 53"/>
            <p:cNvSpPr>
              <a:spLocks noChangeShapeType="1"/>
            </p:cNvSpPr>
            <p:nvPr/>
          </p:nvSpPr>
          <p:spPr bwMode="auto">
            <a:xfrm>
              <a:off x="6985" y="30861"/>
              <a:ext cx="9179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90" name="AutoShape 54"/>
            <p:cNvSpPr>
              <a:spLocks noChangeArrowheads="1"/>
            </p:cNvSpPr>
            <p:nvPr/>
          </p:nvSpPr>
          <p:spPr bwMode="auto">
            <a:xfrm>
              <a:off x="0" y="6290"/>
              <a:ext cx="14868" cy="15765"/>
            </a:xfrm>
            <a:prstGeom prst="flowChartMultidocumen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20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III</a:t>
              </a: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ru-RU" sz="20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этап – обобщающий</a:t>
              </a: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91" name="AutoShape 55"/>
            <p:cNvSpPr>
              <a:spLocks noChangeArrowheads="1"/>
            </p:cNvSpPr>
            <p:nvPr/>
          </p:nvSpPr>
          <p:spPr bwMode="auto">
            <a:xfrm>
              <a:off x="15825" y="1600"/>
              <a:ext cx="42150" cy="5258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Разработка методики оценки, самооценки и анализ результатов оказанной помощи семье, специалистам центра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92" name="AutoShape 56"/>
            <p:cNvSpPr>
              <a:spLocks noChangeArrowheads="1"/>
            </p:cNvSpPr>
            <p:nvPr/>
          </p:nvSpPr>
          <p:spPr bwMode="auto">
            <a:xfrm>
              <a:off x="16062" y="8001"/>
              <a:ext cx="41913" cy="6620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Проведение диагностики (анкетирования) обратной связи бабушками-добровольцами, специалистами центра и родителями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93" name="AutoShape 57"/>
            <p:cNvSpPr>
              <a:spLocks noChangeArrowheads="1"/>
            </p:cNvSpPr>
            <p:nvPr/>
          </p:nvSpPr>
          <p:spPr bwMode="auto">
            <a:xfrm>
              <a:off x="15740" y="22868"/>
              <a:ext cx="41913" cy="4572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Проведение экспертной оценки программы</a:t>
              </a:r>
              <a:endPara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94" name="AutoShape 58"/>
            <p:cNvSpPr>
              <a:spLocks noChangeArrowheads="1"/>
            </p:cNvSpPr>
            <p:nvPr/>
          </p:nvSpPr>
          <p:spPr bwMode="auto">
            <a:xfrm>
              <a:off x="15935" y="29718"/>
              <a:ext cx="41718" cy="3429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Определение</a:t>
              </a: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перспектив</a:t>
              </a: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дальнейшей</a:t>
              </a: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работы</a:t>
              </a:r>
              <a:endPara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95" name="AutoShape 59"/>
            <p:cNvSpPr>
              <a:spLocks noChangeArrowheads="1"/>
            </p:cNvSpPr>
            <p:nvPr/>
          </p:nvSpPr>
          <p:spPr bwMode="auto">
            <a:xfrm>
              <a:off x="15935" y="34179"/>
              <a:ext cx="41718" cy="5590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Обобщение результатов деятельности по программе на различных уровнях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396" name="Прямоугольник 15395"/>
          <p:cNvSpPr/>
          <p:nvPr/>
        </p:nvSpPr>
        <p:spPr>
          <a:xfrm>
            <a:off x="460375" y="2546114"/>
            <a:ext cx="1249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3 месяца 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647270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Ð¤Ð¾Ð½ Ð´Ð»Ñ Ð¿ÑÐµÐ·ÐµÐ½ÑÐ°ÑÐ¸Ð¸ Ð±ÐµÐ»Ð¾ Ð³Ð¾Ð»ÑÐ±Ð¾Ð¹   Ð·Ð°ÑÑÐ°Ð²ÐºÐ°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3" name="AutoShape 13" descr="ÐÐ°ÑÑÐ¸Ð½ÐºÐ¸ Ð¿Ð¾ Ð·Ð°Ð¿ÑÐ¾ÑÑ ÑÐ²ÐµÑÐ½ÑÐµ ÑÐµÐ»Ð¾Ð²ÐµÑ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5" name="AutoShape 15" descr="ÐÐ°ÑÑÐ¸Ð½ÐºÐ¸ Ð¿Ð¾ Ð·Ð°Ð¿ÑÐ¾ÑÑ ÑÐ²ÐµÑÐ½ÑÐµ ÑÐµÐ»Ð¾Ð²ÐµÑ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142852"/>
            <a:ext cx="6215106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8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969164701"/>
              </p:ext>
            </p:extLst>
          </p:nvPr>
        </p:nvGraphicFramePr>
        <p:xfrm>
          <a:off x="152400" y="332656"/>
          <a:ext cx="874008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86238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tipik.ru/wp-content/uploads/2019/06/%D0%A4%D0%BE%D0%BD-%D0%B4%D0%BB%D1%8F-%D0%BF%D1%80%D0%B5%D0%B7%D0%B5%D0%BD%D1%82%D0%B0%D1%86%D0%B8%D0%B8-%D0%B1%D0%B5%D0%BB%D0%BE-%D0%B3%D0%BE%D0%BB%D1%83%D0%B1%D0%BE%D0%B9-%D0%B7%D0%B0%D1%81%D1%82%D0%B0%D0%B2%D0%BA%D0%B0016-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32E6B3E-092B-4D61-87FE-459EB490213E}"/>
              </a:ext>
            </a:extLst>
          </p:cNvPr>
          <p:cNvSpPr/>
          <p:nvPr/>
        </p:nvSpPr>
        <p:spPr>
          <a:xfrm>
            <a:off x="323528" y="692696"/>
            <a:ext cx="8424936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54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1A4A98C-0CCD-405A-AD90-56FE152A2A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4459" y="2130425"/>
            <a:ext cx="5935081" cy="4374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500</Words>
  <Application>Microsoft Office PowerPoint</Application>
  <PresentationFormat>Экран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COMPUS</cp:lastModifiedBy>
  <cp:revision>79</cp:revision>
  <dcterms:created xsi:type="dcterms:W3CDTF">2019-09-22T13:34:01Z</dcterms:created>
  <dcterms:modified xsi:type="dcterms:W3CDTF">2020-10-08T05:00:22Z</dcterms:modified>
</cp:coreProperties>
</file>