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72" r:id="rId8"/>
    <p:sldId id="274" r:id="rId9"/>
    <p:sldId id="261" r:id="rId10"/>
    <p:sldId id="27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7C3"/>
    <a:srgbClr val="0070C0"/>
    <a:srgbClr val="FD7202"/>
    <a:srgbClr val="FFFFFF"/>
    <a:srgbClr val="FF9900"/>
    <a:srgbClr val="82DEEB"/>
    <a:srgbClr val="F16E9A"/>
    <a:srgbClr val="029AE1"/>
    <a:srgbClr val="F2B800"/>
    <a:srgbClr val="5D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9C3FE-6E2D-4A73-AA9D-7CBE608C52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B68AB-B73E-47A3-A68E-46515FA5518E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  <a:latin typeface="Arial Narrow" panose="020B0606020202030204" pitchFamily="34" charset="0"/>
            </a:rPr>
            <a:t>ТОГБОУ ДО</a:t>
          </a:r>
        </a:p>
        <a:p>
          <a:r>
            <a:rPr lang="ru-RU" dirty="0" smtClean="0">
              <a:solidFill>
                <a:srgbClr val="0070C0"/>
              </a:solidFill>
              <a:latin typeface="Arial Narrow" panose="020B0606020202030204" pitchFamily="34" charset="0"/>
            </a:rPr>
            <a:t>«Центр развития творчества</a:t>
          </a:r>
        </a:p>
        <a:p>
          <a:r>
            <a:rPr lang="ru-RU" dirty="0" smtClean="0">
              <a:solidFill>
                <a:srgbClr val="0070C0"/>
              </a:solidFill>
              <a:latin typeface="Arial Narrow" panose="020B0606020202030204" pitchFamily="34" charset="0"/>
            </a:rPr>
            <a:t>детей и юношества»</a:t>
          </a:r>
          <a:endParaRPr lang="ru-RU" dirty="0">
            <a:solidFill>
              <a:srgbClr val="0070C0"/>
            </a:solidFill>
          </a:endParaRPr>
        </a:p>
      </dgm:t>
    </dgm:pt>
    <dgm:pt modelId="{2DFA4489-8361-47A0-921E-8CBC8BCAD399}" type="parTrans" cxnId="{8F9EA811-9239-4472-AB9E-35B6C9D99A8A}">
      <dgm:prSet/>
      <dgm:spPr/>
      <dgm:t>
        <a:bodyPr/>
        <a:lstStyle/>
        <a:p>
          <a:endParaRPr lang="ru-RU"/>
        </a:p>
      </dgm:t>
    </dgm:pt>
    <dgm:pt modelId="{044D53E2-03FC-42B1-A4BF-AA51850A84AE}" type="sibTrans" cxnId="{8F9EA811-9239-4472-AB9E-35B6C9D99A8A}">
      <dgm:prSet/>
      <dgm:spPr/>
      <dgm:t>
        <a:bodyPr/>
        <a:lstStyle/>
        <a:p>
          <a:endParaRPr lang="ru-RU"/>
        </a:p>
      </dgm:t>
    </dgm:pt>
    <dgm:pt modelId="{F172398A-6616-40CF-82EA-FC134B89F4D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16E9A"/>
              </a:solidFill>
            </a:rPr>
            <a:t>Базовые организации дополнительного образования</a:t>
          </a:r>
          <a:endParaRPr lang="ru-RU" dirty="0">
            <a:solidFill>
              <a:srgbClr val="F16E9A"/>
            </a:solidFill>
          </a:endParaRPr>
        </a:p>
      </dgm:t>
    </dgm:pt>
    <dgm:pt modelId="{D5CF61C9-B96F-45BA-80CD-41E7097837F7}" type="parTrans" cxnId="{A4AE43FE-C828-40DE-AF84-026C2CA45182}">
      <dgm:prSet/>
      <dgm:spPr/>
      <dgm:t>
        <a:bodyPr/>
        <a:lstStyle/>
        <a:p>
          <a:endParaRPr lang="ru-RU"/>
        </a:p>
      </dgm:t>
    </dgm:pt>
    <dgm:pt modelId="{9211E2A1-D27E-4588-A9EA-46314FA18EA8}" type="sibTrans" cxnId="{A4AE43FE-C828-40DE-AF84-026C2CA45182}">
      <dgm:prSet/>
      <dgm:spPr/>
      <dgm:t>
        <a:bodyPr/>
        <a:lstStyle/>
        <a:p>
          <a:endParaRPr lang="ru-RU"/>
        </a:p>
      </dgm:t>
    </dgm:pt>
    <dgm:pt modelId="{1E899751-D9CB-45B2-810B-E10864CD4211}">
      <dgm:prSet phldrT="[Текст]"/>
      <dgm:spPr/>
      <dgm:t>
        <a:bodyPr/>
        <a:lstStyle/>
        <a:p>
          <a:r>
            <a:rPr lang="ru-RU" dirty="0" smtClean="0">
              <a:solidFill>
                <a:srgbClr val="F2B800"/>
              </a:solidFill>
            </a:rPr>
            <a:t>Образовательные организации муниципалитета</a:t>
          </a:r>
        </a:p>
        <a:p>
          <a:r>
            <a:rPr lang="ru-RU" dirty="0" smtClean="0">
              <a:solidFill>
                <a:srgbClr val="F2B800"/>
              </a:solidFill>
            </a:rPr>
            <a:t>(ОО, ОДО)</a:t>
          </a:r>
          <a:endParaRPr lang="ru-RU" dirty="0">
            <a:solidFill>
              <a:srgbClr val="F2B800"/>
            </a:solidFill>
          </a:endParaRPr>
        </a:p>
      </dgm:t>
    </dgm:pt>
    <dgm:pt modelId="{AECB7048-F87E-46BD-BE0A-375E9BA97436}" type="parTrans" cxnId="{D256C69A-02AC-449C-9274-2E16174C8CF3}">
      <dgm:prSet/>
      <dgm:spPr/>
      <dgm:t>
        <a:bodyPr/>
        <a:lstStyle/>
        <a:p>
          <a:endParaRPr lang="ru-RU"/>
        </a:p>
      </dgm:t>
    </dgm:pt>
    <dgm:pt modelId="{05E485DE-66FB-4749-9AB4-EB0C1B7FABA6}" type="sibTrans" cxnId="{D256C69A-02AC-449C-9274-2E16174C8CF3}">
      <dgm:prSet/>
      <dgm:spPr/>
      <dgm:t>
        <a:bodyPr/>
        <a:lstStyle/>
        <a:p>
          <a:endParaRPr lang="ru-RU"/>
        </a:p>
      </dgm:t>
    </dgm:pt>
    <dgm:pt modelId="{74082483-5BFB-46CC-BE37-C8B35F53602D}" type="pres">
      <dgm:prSet presAssocID="{5319C3FE-6E2D-4A73-AA9D-7CBE608C52D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070119D-1242-4718-A096-13F8404917ED}" type="pres">
      <dgm:prSet presAssocID="{5319C3FE-6E2D-4A73-AA9D-7CBE608C52DD}" presName="pyramid" presStyleLbl="node1" presStyleIdx="0" presStyleCnt="1"/>
      <dgm:spPr>
        <a:solidFill>
          <a:srgbClr val="82DEEB"/>
        </a:solidFill>
      </dgm:spPr>
      <dgm:t>
        <a:bodyPr/>
        <a:lstStyle/>
        <a:p>
          <a:endParaRPr lang="ru-RU"/>
        </a:p>
      </dgm:t>
    </dgm:pt>
    <dgm:pt modelId="{764C1D3E-3632-405C-86C1-A29E4C64006E}" type="pres">
      <dgm:prSet presAssocID="{5319C3FE-6E2D-4A73-AA9D-7CBE608C52DD}" presName="theList" presStyleCnt="0"/>
      <dgm:spPr/>
    </dgm:pt>
    <dgm:pt modelId="{C96F2E95-90D7-43E9-BB75-CC7E715C60A4}" type="pres">
      <dgm:prSet presAssocID="{8D6B68AB-B73E-47A3-A68E-46515FA5518E}" presName="aNode" presStyleLbl="fgAcc1" presStyleIdx="0" presStyleCnt="3" custLinFactNeighborY="-5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0B30D-6443-46C2-9489-971BC4E53736}" type="pres">
      <dgm:prSet presAssocID="{8D6B68AB-B73E-47A3-A68E-46515FA5518E}" presName="aSpace" presStyleCnt="0"/>
      <dgm:spPr/>
    </dgm:pt>
    <dgm:pt modelId="{D0C78CA4-CFC5-4890-976A-036EDDDA1E83}" type="pres">
      <dgm:prSet presAssocID="{F172398A-6616-40CF-82EA-FC134B89F4D1}" presName="aNode" presStyleLbl="fgAcc1" presStyleIdx="1" presStyleCnt="3" custLinFactY="2355" custLinFactNeighborX="-7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8D74F-55BD-474E-85D5-5E3514B4A85C}" type="pres">
      <dgm:prSet presAssocID="{F172398A-6616-40CF-82EA-FC134B89F4D1}" presName="aSpace" presStyleCnt="0"/>
      <dgm:spPr/>
    </dgm:pt>
    <dgm:pt modelId="{8B1FA6F5-EC8B-4DE4-A7BA-7B1EFABDC768}" type="pres">
      <dgm:prSet presAssocID="{1E899751-D9CB-45B2-810B-E10864CD4211}" presName="aNode" presStyleLbl="fgAcc1" presStyleIdx="2" presStyleCnt="3" custLinFactY="17044" custLinFactNeighborX="7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3B0E3-50BB-4626-BFBA-A3BF3CFFD637}" type="pres">
      <dgm:prSet presAssocID="{1E899751-D9CB-45B2-810B-E10864CD4211}" presName="aSpace" presStyleCnt="0"/>
      <dgm:spPr/>
    </dgm:pt>
  </dgm:ptLst>
  <dgm:cxnLst>
    <dgm:cxn modelId="{D256C69A-02AC-449C-9274-2E16174C8CF3}" srcId="{5319C3FE-6E2D-4A73-AA9D-7CBE608C52DD}" destId="{1E899751-D9CB-45B2-810B-E10864CD4211}" srcOrd="2" destOrd="0" parTransId="{AECB7048-F87E-46BD-BE0A-375E9BA97436}" sibTransId="{05E485DE-66FB-4749-9AB4-EB0C1B7FABA6}"/>
    <dgm:cxn modelId="{16A756AA-6C1A-425C-BA5F-76DC0E6D985F}" type="presOf" srcId="{F172398A-6616-40CF-82EA-FC134B89F4D1}" destId="{D0C78CA4-CFC5-4890-976A-036EDDDA1E83}" srcOrd="0" destOrd="0" presId="urn:microsoft.com/office/officeart/2005/8/layout/pyramid2"/>
    <dgm:cxn modelId="{A4AE43FE-C828-40DE-AF84-026C2CA45182}" srcId="{5319C3FE-6E2D-4A73-AA9D-7CBE608C52DD}" destId="{F172398A-6616-40CF-82EA-FC134B89F4D1}" srcOrd="1" destOrd="0" parTransId="{D5CF61C9-B96F-45BA-80CD-41E7097837F7}" sibTransId="{9211E2A1-D27E-4588-A9EA-46314FA18EA8}"/>
    <dgm:cxn modelId="{64E4CA6A-4195-486D-A6CF-93645BF42A34}" type="presOf" srcId="{5319C3FE-6E2D-4A73-AA9D-7CBE608C52DD}" destId="{74082483-5BFB-46CC-BE37-C8B35F53602D}" srcOrd="0" destOrd="0" presId="urn:microsoft.com/office/officeart/2005/8/layout/pyramid2"/>
    <dgm:cxn modelId="{8F9EA811-9239-4472-AB9E-35B6C9D99A8A}" srcId="{5319C3FE-6E2D-4A73-AA9D-7CBE608C52DD}" destId="{8D6B68AB-B73E-47A3-A68E-46515FA5518E}" srcOrd="0" destOrd="0" parTransId="{2DFA4489-8361-47A0-921E-8CBC8BCAD399}" sibTransId="{044D53E2-03FC-42B1-A4BF-AA51850A84AE}"/>
    <dgm:cxn modelId="{80904D89-BDCE-4964-AFE1-A9D5FDBCB6C9}" type="presOf" srcId="{1E899751-D9CB-45B2-810B-E10864CD4211}" destId="{8B1FA6F5-EC8B-4DE4-A7BA-7B1EFABDC768}" srcOrd="0" destOrd="0" presId="urn:microsoft.com/office/officeart/2005/8/layout/pyramid2"/>
    <dgm:cxn modelId="{78B50EBD-BB09-41F3-929A-335F88EBB542}" type="presOf" srcId="{8D6B68AB-B73E-47A3-A68E-46515FA5518E}" destId="{C96F2E95-90D7-43E9-BB75-CC7E715C60A4}" srcOrd="0" destOrd="0" presId="urn:microsoft.com/office/officeart/2005/8/layout/pyramid2"/>
    <dgm:cxn modelId="{9266EFA3-B47D-473C-AEA5-8BE4615107A9}" type="presParOf" srcId="{74082483-5BFB-46CC-BE37-C8B35F53602D}" destId="{2070119D-1242-4718-A096-13F8404917ED}" srcOrd="0" destOrd="0" presId="urn:microsoft.com/office/officeart/2005/8/layout/pyramid2"/>
    <dgm:cxn modelId="{7FFA0CE5-12DB-4195-97F0-5B4E754C37BE}" type="presParOf" srcId="{74082483-5BFB-46CC-BE37-C8B35F53602D}" destId="{764C1D3E-3632-405C-86C1-A29E4C64006E}" srcOrd="1" destOrd="0" presId="urn:microsoft.com/office/officeart/2005/8/layout/pyramid2"/>
    <dgm:cxn modelId="{CDFFEFB9-CF74-4242-995B-81C6738DE9EC}" type="presParOf" srcId="{764C1D3E-3632-405C-86C1-A29E4C64006E}" destId="{C96F2E95-90D7-43E9-BB75-CC7E715C60A4}" srcOrd="0" destOrd="0" presId="urn:microsoft.com/office/officeart/2005/8/layout/pyramid2"/>
    <dgm:cxn modelId="{930E0B71-D9DF-403A-A2A1-8C46B01EE3F8}" type="presParOf" srcId="{764C1D3E-3632-405C-86C1-A29E4C64006E}" destId="{4200B30D-6443-46C2-9489-971BC4E53736}" srcOrd="1" destOrd="0" presId="urn:microsoft.com/office/officeart/2005/8/layout/pyramid2"/>
    <dgm:cxn modelId="{33685F2A-86B2-4731-AA05-6DF3E21ABC5A}" type="presParOf" srcId="{764C1D3E-3632-405C-86C1-A29E4C64006E}" destId="{D0C78CA4-CFC5-4890-976A-036EDDDA1E83}" srcOrd="2" destOrd="0" presId="urn:microsoft.com/office/officeart/2005/8/layout/pyramid2"/>
    <dgm:cxn modelId="{57237AAA-3EE0-402D-AB8F-24BF1E4F6747}" type="presParOf" srcId="{764C1D3E-3632-405C-86C1-A29E4C64006E}" destId="{A758D74F-55BD-474E-85D5-5E3514B4A85C}" srcOrd="3" destOrd="0" presId="urn:microsoft.com/office/officeart/2005/8/layout/pyramid2"/>
    <dgm:cxn modelId="{B4F662EB-C22C-4C09-9829-7A3891551004}" type="presParOf" srcId="{764C1D3E-3632-405C-86C1-A29E4C64006E}" destId="{8B1FA6F5-EC8B-4DE4-A7BA-7B1EFABDC768}" srcOrd="4" destOrd="0" presId="urn:microsoft.com/office/officeart/2005/8/layout/pyramid2"/>
    <dgm:cxn modelId="{3307CBB1-3314-4F56-830C-A91FCBC95921}" type="presParOf" srcId="{764C1D3E-3632-405C-86C1-A29E4C64006E}" destId="{0C13B0E3-50BB-4626-BFBA-A3BF3CFFD63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0119D-1242-4718-A096-13F8404917ED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rgbClr val="82DE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F2E95-90D7-43E9-BB75-CC7E715C60A4}">
      <dsp:nvSpPr>
        <dsp:cNvPr id="0" name=""/>
        <dsp:cNvSpPr/>
      </dsp:nvSpPr>
      <dsp:spPr>
        <a:xfrm>
          <a:off x="3657599" y="536231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ТОГБОУ ДО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«Центр развития творчества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детей и юношества»</a:t>
          </a:r>
          <a:endParaRPr lang="ru-RU" sz="1900" kern="1200" dirty="0">
            <a:solidFill>
              <a:srgbClr val="0070C0"/>
            </a:solidFill>
          </a:endParaRPr>
        </a:p>
      </dsp:txBody>
      <dsp:txXfrm>
        <a:off x="3720215" y="598847"/>
        <a:ext cx="3396901" cy="1157468"/>
      </dsp:txXfrm>
    </dsp:sp>
    <dsp:sp modelId="{D0C78CA4-CFC5-4890-976A-036EDDDA1E83}">
      <dsp:nvSpPr>
        <dsp:cNvPr id="0" name=""/>
        <dsp:cNvSpPr/>
      </dsp:nvSpPr>
      <dsp:spPr>
        <a:xfrm>
          <a:off x="3654817" y="2178359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16E9A"/>
              </a:solidFill>
            </a:rPr>
            <a:t>Базовые организации дополнительного образования</a:t>
          </a:r>
          <a:endParaRPr lang="ru-RU" sz="1900" kern="1200" dirty="0">
            <a:solidFill>
              <a:srgbClr val="F16E9A"/>
            </a:solidFill>
          </a:endParaRPr>
        </a:p>
      </dsp:txBody>
      <dsp:txXfrm>
        <a:off x="3717433" y="2240975"/>
        <a:ext cx="3396901" cy="1157468"/>
      </dsp:txXfrm>
    </dsp:sp>
    <dsp:sp modelId="{8B1FA6F5-EC8B-4DE4-A7BA-7B1EFABDC768}">
      <dsp:nvSpPr>
        <dsp:cNvPr id="0" name=""/>
        <dsp:cNvSpPr/>
      </dsp:nvSpPr>
      <dsp:spPr>
        <a:xfrm>
          <a:off x="3682994" y="3809813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2B800"/>
              </a:solidFill>
            </a:rPr>
            <a:t>Образовательные организации муниципалитета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2B800"/>
              </a:solidFill>
            </a:rPr>
            <a:t>(ОО, ОДО)</a:t>
          </a:r>
          <a:endParaRPr lang="ru-RU" sz="1900" kern="1200" dirty="0">
            <a:solidFill>
              <a:srgbClr val="F2B800"/>
            </a:solidFill>
          </a:endParaRPr>
        </a:p>
      </dsp:txBody>
      <dsp:txXfrm>
        <a:off x="3745610" y="3872429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7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2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0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2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5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7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0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52E8-8BFD-4F97-A6A4-E28FA993FCBA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E489-B214-413C-821F-436939F5B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p.68edu.ru/media-fu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480" y="2270295"/>
            <a:ext cx="6512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solidFill>
                  <a:srgbClr val="F16E9A"/>
                </a:solidFill>
                <a:latin typeface="Arial Narrow" panose="020B0606020202030204" pitchFamily="34" charset="0"/>
              </a:rPr>
              <a:t>Обновленный</a:t>
            </a:r>
            <a:r>
              <a:rPr lang="ru-RU" sz="3200" dirty="0">
                <a:solidFill>
                  <a:srgbClr val="F16E9A"/>
                </a:solidFill>
                <a:latin typeface="Arial Narrow" panose="020B0606020202030204" pitchFamily="34" charset="0"/>
              </a:rPr>
              <a:t> формат реализации Регионального</a:t>
            </a:r>
            <a:r>
              <a:rPr lang="en-US" sz="3200" dirty="0">
                <a:solidFill>
                  <a:srgbClr val="F16E9A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>
                <a:solidFill>
                  <a:srgbClr val="F16E9A"/>
                </a:solidFill>
                <a:latin typeface="Arial Narrow" panose="020B0606020202030204" pitchFamily="34" charset="0"/>
              </a:rPr>
              <a:t>сетевого образовательного проекта</a:t>
            </a:r>
          </a:p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СМИ БУДУЩЕГО</a:t>
            </a:r>
            <a:r>
              <a:rPr lang="en-US" sz="32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2.0</a:t>
            </a:r>
            <a:endParaRPr lang="ru-RU" sz="3200" b="1" u="sng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solidFill>
                <a:srgbClr val="F16E9A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1360" y="4826675"/>
            <a:ext cx="741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45A95"/>
                </a:solidFill>
                <a:latin typeface="Arial Narrow" panose="020B0606020202030204" pitchFamily="34" charset="0"/>
              </a:rPr>
              <a:t>С.А. </a:t>
            </a:r>
            <a:r>
              <a:rPr lang="ru-RU" sz="1600" dirty="0" err="1" smtClean="0">
                <a:solidFill>
                  <a:srgbClr val="045A95"/>
                </a:solidFill>
                <a:latin typeface="Arial Narrow" panose="020B0606020202030204" pitchFamily="34" charset="0"/>
              </a:rPr>
              <a:t>Бегинина</a:t>
            </a:r>
            <a:r>
              <a:rPr lang="ru-RU" sz="1600" dirty="0" smtClean="0">
                <a:solidFill>
                  <a:srgbClr val="045A95"/>
                </a:solidFill>
                <a:latin typeface="Arial Narrow" panose="020B0606020202030204" pitchFamily="34" charset="0"/>
              </a:rPr>
              <a:t>, заведующий отделом</a:t>
            </a:r>
          </a:p>
          <a:p>
            <a:pPr algn="r"/>
            <a:r>
              <a:rPr lang="ru-RU" sz="1600" spc="-30" dirty="0" smtClean="0">
                <a:solidFill>
                  <a:srgbClr val="045A95"/>
                </a:solidFill>
                <a:latin typeface="Arial Narrow" panose="020B0606020202030204" pitchFamily="34" charset="0"/>
              </a:rPr>
              <a:t>Тамбовского областного государственного бюджетного</a:t>
            </a:r>
          </a:p>
          <a:p>
            <a:pPr algn="r"/>
            <a:r>
              <a:rPr lang="ru-RU" sz="1600" spc="-30" dirty="0" smtClean="0">
                <a:solidFill>
                  <a:srgbClr val="045A95"/>
                </a:solidFill>
                <a:latin typeface="Arial Narrow" panose="020B0606020202030204" pitchFamily="34" charset="0"/>
              </a:rPr>
              <a:t>образовательного учреждения </a:t>
            </a:r>
            <a: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  <a:t>дополнительного образования</a:t>
            </a:r>
            <a:b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</a:br>
            <a: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  <a:t>«Центр развития творчества детей</a:t>
            </a:r>
            <a:r>
              <a:rPr lang="en-US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  <a:t> </a:t>
            </a:r>
            <a: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  <a:t>и юношества» - </a:t>
            </a:r>
            <a:endParaRPr lang="en-US" sz="1600" spc="-30" dirty="0">
              <a:solidFill>
                <a:srgbClr val="045A95"/>
              </a:solidFill>
              <a:latin typeface="Arial Narrow" panose="020B0606020202030204" pitchFamily="34" charset="0"/>
            </a:endParaRPr>
          </a:p>
          <a:p>
            <a:pPr lvl="0" algn="r"/>
            <a: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</a:rPr>
              <a:t>Региональный модельный центр дополнительного образования детей</a:t>
            </a:r>
            <a:r>
              <a:rPr lang="ru-RU" sz="1600" spc="-30" dirty="0">
                <a:solidFill>
                  <a:srgbClr val="045A95"/>
                </a:solidFill>
                <a:latin typeface="Arial Narrow" panose="020B0606020202030204" pitchFamily="34" charset="0"/>
                <a:cs typeface="Gotham Pro" pitchFamily="50" charset="0"/>
              </a:rPr>
              <a:t>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73" y="0"/>
            <a:ext cx="2441453" cy="2441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6" y="423166"/>
            <a:ext cx="1440000" cy="1440000"/>
          </a:xfrm>
          <a:prstGeom prst="rect">
            <a:avLst/>
          </a:prstGeom>
        </p:spPr>
      </p:pic>
      <p:pic>
        <p:nvPicPr>
          <p:cNvPr id="1026" name="Picture 2" descr="совет_директо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43" y="364399"/>
            <a:ext cx="206517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8157" y="4589509"/>
            <a:ext cx="995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spc="-4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8350" flipH="1">
            <a:off x="11533078" y="6157041"/>
            <a:ext cx="565201" cy="6725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62296" y="1740215"/>
            <a:ext cx="5369314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16E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vk.com/</a:t>
            </a:r>
            <a:r>
              <a:rPr lang="en-US" sz="2400" dirty="0" err="1" smtClean="0">
                <a:solidFill>
                  <a:srgbClr val="F16E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media.future</a:t>
            </a:r>
            <a:endParaRPr lang="ru-RU" sz="2400" dirty="0" smtClean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en-US" sz="2400" dirty="0" smtClean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2400" dirty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2400" dirty="0" smtClean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1100" dirty="0" smtClean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facebook.com/</a:t>
            </a:r>
            <a:r>
              <a:rPr lang="en-US" sz="2400" dirty="0" err="1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</a:t>
            </a:r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media.of.future</a:t>
            </a:r>
            <a:r>
              <a:rPr lang="en-US" sz="2400" dirty="0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/posts</a:t>
            </a:r>
            <a:endParaRPr lang="ru-RU" sz="2400" dirty="0" smtClean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2400" dirty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en-US" sz="2400" dirty="0" smtClean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2400" dirty="0" smtClean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2400" dirty="0">
              <a:solidFill>
                <a:srgbClr val="FFC000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5DD5E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dop.68edu.ru/media-future</a:t>
            </a:r>
            <a:endParaRPr lang="ru-RU" sz="1100" dirty="0" smtClean="0">
              <a:solidFill>
                <a:srgbClr val="5DD5E5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395" y="422919"/>
            <a:ext cx="813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30" dirty="0" smtClean="0">
                <a:solidFill>
                  <a:srgbClr val="0C77C3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КОНТАКТНАЯ ИНФОРМАЦИЯ</a:t>
            </a:r>
            <a:endParaRPr lang="ru-RU" sz="2800" b="1" dirty="0">
              <a:solidFill>
                <a:srgbClr val="0C77C3"/>
              </a:solidFill>
              <a:latin typeface="Arial Narrow" panose="020B0606020202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2" y="1327824"/>
            <a:ext cx="1440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94" y="302178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2" y="4715752"/>
            <a:ext cx="144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4" y="1686456"/>
            <a:ext cx="720000" cy="720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4" y="5076208"/>
            <a:ext cx="720000" cy="699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54" y="338178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1681" y="1449977"/>
            <a:ext cx="9849393" cy="47374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F2B8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использование проектного подхода как эффективного механизма реализации модели сетевого взаимодействия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функционирование регионального детско-юношеского пресс-центра, координирующего развитие молодежных медиа в регионе</a:t>
            </a:r>
          </a:p>
          <a:p>
            <a:pPr algn="just"/>
            <a:r>
              <a:rPr lang="ru-RU" sz="2400" dirty="0" smtClean="0">
                <a:solidFill>
                  <a:srgbClr val="F16E9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400" dirty="0">
                <a:solidFill>
                  <a:srgbClr val="F16E9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самоопределению, самореализации и профориентации учащихся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доступности дополнительного </a:t>
            </a: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образования,</a:t>
            </a:r>
            <a:b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том числе для детей с особыми образовательными потребностями и возможностями, а также </a:t>
            </a: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проживающим в 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отдаленных территориях, посредством использования дистанционных образовательных технологий</a:t>
            </a:r>
          </a:p>
          <a:p>
            <a:pPr algn="just"/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условий для развития компетенций </a:t>
            </a:r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будущего</a:t>
            </a:r>
            <a:b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soft-skills, art-skills) </a:t>
            </a:r>
            <a:r>
              <a:rPr lang="ru-RU" sz="2400" dirty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детей и </a:t>
            </a:r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</a:t>
            </a:r>
            <a:endParaRPr lang="ru-RU" sz="2400" dirty="0">
              <a:solidFill>
                <a:srgbClr val="5DD5E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1681" y="517806"/>
            <a:ext cx="9953897" cy="52322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b="1" spc="-4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Вклад в </a:t>
            </a:r>
            <a:r>
              <a:rPr lang="ru-RU" sz="2800" b="1" spc="-4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дополнительного образования </a:t>
            </a:r>
            <a:r>
              <a:rPr lang="ru-RU" sz="2800" b="1" spc="-4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детей</a:t>
            </a:r>
            <a:endParaRPr lang="ru-RU" sz="2800" spc="-4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8598" flipH="1">
            <a:off x="11578473" y="6082877"/>
            <a:ext cx="565201" cy="6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1681" y="351988"/>
            <a:ext cx="995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spc="-4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6228" flipH="1">
            <a:off x="11572704" y="13600"/>
            <a:ext cx="565201" cy="672511"/>
          </a:xfrm>
          <a:prstGeom prst="rect">
            <a:avLst/>
          </a:prstGeom>
        </p:spPr>
      </p:pic>
      <p:pic>
        <p:nvPicPr>
          <p:cNvPr id="6" name="Picture 8" descr="C:\Users\Наш\Desktop\teacher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85" y="1158671"/>
            <a:ext cx="1010990" cy="10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Наш\Desktop\logi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2" b="17271"/>
          <a:stretch/>
        </p:blipFill>
        <p:spPr bwMode="auto">
          <a:xfrm>
            <a:off x="3982136" y="1152325"/>
            <a:ext cx="1341129" cy="9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52715" y="2471343"/>
            <a:ext cx="30084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215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Участники проекта</a:t>
            </a:r>
            <a:endParaRPr lang="ru-RU" sz="2150" b="1" dirty="0">
              <a:solidFill>
                <a:srgbClr val="FD720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6107" y="609668"/>
            <a:ext cx="250511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2150" b="1" dirty="0">
                <a:solidFill>
                  <a:srgbClr val="FD7202"/>
                </a:solidFill>
                <a:latin typeface="Arial Narrow" panose="020B0606020202030204" pitchFamily="34" charset="0"/>
              </a:rPr>
              <a:t>Форма обучения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9823" y="2229895"/>
            <a:ext cx="173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pc="-40" dirty="0">
                <a:solidFill>
                  <a:srgbClr val="FD7202"/>
                </a:solidFill>
                <a:latin typeface="Arial Narrow" panose="020B0606020202030204" pitchFamily="34" charset="0"/>
              </a:rPr>
              <a:t>очно-заочная</a:t>
            </a:r>
            <a:endParaRPr lang="ru-RU" spc="-40" dirty="0">
              <a:solidFill>
                <a:srgbClr val="FD7202"/>
              </a:solidFill>
              <a:latin typeface="Arial Narrow" panose="020B0606020202030204" pitchFamily="34" charset="0"/>
              <a:sym typeface="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1876" y="2232521"/>
            <a:ext cx="20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pc="-40" dirty="0">
                <a:solidFill>
                  <a:srgbClr val="FD7202"/>
                </a:solidFill>
                <a:latin typeface="Arial Narrow" panose="020B0606020202030204" pitchFamily="34" charset="0"/>
              </a:rPr>
              <a:t>дистанционная</a:t>
            </a:r>
            <a:endParaRPr lang="ru-RU" spc="-40" dirty="0">
              <a:solidFill>
                <a:srgbClr val="FD7202"/>
              </a:solidFill>
              <a:latin typeface="Arial Narrow" panose="020B0606020202030204" pitchFamily="34" charset="0"/>
              <a:sym typeface="Symbol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285698" y="2949107"/>
            <a:ext cx="3026877" cy="1363513"/>
            <a:chOff x="-148983" y="2810598"/>
            <a:chExt cx="1690922" cy="681432"/>
          </a:xfrm>
        </p:grpSpPr>
        <p:pic>
          <p:nvPicPr>
            <p:cNvPr id="24" name="Picture 4" descr="C:\Users\Наш\Desktop\classmate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6" y="2810598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-148983" y="3278598"/>
              <a:ext cx="794085" cy="21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ru-RU" sz="1467" b="1" spc="-40" dirty="0">
                  <a:solidFill>
                    <a:srgbClr val="FD7202"/>
                  </a:solidFill>
                  <a:latin typeface="Arial Narrow" panose="020B0606020202030204" pitchFamily="34" charset="0"/>
                  <a:sym typeface="Symbol"/>
                </a:rPr>
                <a:t>учащиеся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8337" y="2847660"/>
              <a:ext cx="483602" cy="189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ru-RU" sz="1867" b="1" spc="-40" dirty="0" smtClean="0">
                  <a:solidFill>
                    <a:prstClr val="white"/>
                  </a:solidFill>
                  <a:latin typeface="Arial Narrow" panose="020B0606020202030204" pitchFamily="34" charset="0"/>
                  <a:sym typeface="Symbol"/>
                </a:rPr>
                <a:t>20</a:t>
              </a:r>
              <a:endParaRPr lang="ru-RU" sz="1867" b="1" spc="-40" dirty="0">
                <a:solidFill>
                  <a:prstClr val="white"/>
                </a:solidFill>
                <a:latin typeface="Arial Narrow" panose="020B0606020202030204" pitchFamily="34" charset="0"/>
                <a:sym typeface="Symbol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389359" y="2943141"/>
            <a:ext cx="1415134" cy="1277430"/>
            <a:chOff x="1731783" y="2988386"/>
            <a:chExt cx="790544" cy="623222"/>
          </a:xfrm>
        </p:grpSpPr>
        <p:pic>
          <p:nvPicPr>
            <p:cNvPr id="34" name="Picture 5" descr="C:\Users\Наш\Desktop\teacher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161" y="2988386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731783" y="3456416"/>
              <a:ext cx="790544" cy="15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ru-RU" sz="1467" b="1" spc="-40" dirty="0">
                  <a:solidFill>
                    <a:srgbClr val="FD7202"/>
                  </a:solidFill>
                  <a:latin typeface="Arial Narrow" panose="020B0606020202030204" pitchFamily="34" charset="0"/>
                  <a:sym typeface="Symbol"/>
                </a:rPr>
                <a:t>педагоги</a:t>
              </a:r>
              <a:endParaRPr lang="ru-RU" sz="1467" dirty="0">
                <a:solidFill>
                  <a:srgbClr val="FD7202"/>
                </a:solidFill>
                <a:latin typeface="Calibri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897810" y="2877730"/>
            <a:ext cx="416865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развивающих сред</a:t>
            </a:r>
            <a:endParaRPr lang="ru-RU" sz="215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7669" y="3427375"/>
            <a:ext cx="3600000" cy="2956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обучающие семинары,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вебинары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мастер-классы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тренинговые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 упражнения</a:t>
            </a: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деловые </a:t>
            </a:r>
            <a:r>
              <a:rPr lang="ru-RU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профориентационные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 игры</a:t>
            </a: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интерактивные игры</a:t>
            </a: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творческие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мастерские </a:t>
            </a: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подготовка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и проработка материалов </a:t>
            </a:r>
          </a:p>
          <a:p>
            <a:pPr defTabSz="1219170">
              <a:lnSpc>
                <a:spcPct val="94000"/>
              </a:lnSpc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   для размещения в СМИ</a:t>
            </a:r>
          </a:p>
          <a:p>
            <a:pPr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региональный конкурс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и выставки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учащихся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116414" indent="-116414" defTabSz="1219170">
              <a:lnSpc>
                <a:spcPct val="94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проблемные ситуации для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педагогов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46463" y="4256011"/>
            <a:ext cx="561911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50" b="1" dirty="0" smtClean="0">
                <a:solidFill>
                  <a:srgbClr val="1F4E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направления работы</a:t>
            </a:r>
            <a:endParaRPr lang="ru-RU" sz="2150" b="1" dirty="0">
              <a:solidFill>
                <a:srgbClr val="1F4E7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4659" y="4686895"/>
            <a:ext cx="357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Региональная </a:t>
            </a:r>
            <a:r>
              <a:rPr lang="ru-RU" dirty="0" err="1" smtClean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медиашкола</a:t>
            </a:r>
            <a:r>
              <a:rPr lang="ru-RU" dirty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«СМИ </a:t>
            </a:r>
            <a:r>
              <a:rPr lang="ru-RU" dirty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Будущего</a:t>
            </a:r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66" y="2943142"/>
            <a:ext cx="981738" cy="98173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513626" y="3900515"/>
            <a:ext cx="174364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1467" b="1" spc="-40" dirty="0" smtClean="0">
                <a:solidFill>
                  <a:srgbClr val="FD7202"/>
                </a:solidFill>
                <a:latin typeface="Arial Narrow" panose="020B0606020202030204" pitchFamily="34" charset="0"/>
                <a:sym typeface="Symbol"/>
              </a:rPr>
              <a:t>представители СМИ</a:t>
            </a:r>
            <a:endParaRPr lang="ru-RU" sz="1467" dirty="0">
              <a:solidFill>
                <a:srgbClr val="FD7202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87276" y="4694586"/>
            <a:ext cx="317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Региональный детско-юношеский пресс-центр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19008" y="5320333"/>
            <a:ext cx="454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Региональный учебно-методический кабинет повышения профессиональных компетенций педагогов, реализующих программы и проекты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сфере </a:t>
            </a:r>
            <a:r>
              <a:rPr lang="ru-RU" dirty="0" err="1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медиаобразования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67119" y="690911"/>
            <a:ext cx="5798457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414" indent="-116414" defTabSz="121917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привлечение на мероприятия муниципального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</a:t>
            </a:r>
          </a:p>
          <a:p>
            <a:pPr defTabSz="1219170">
              <a:lnSpc>
                <a:spcPct val="90000"/>
              </a:lnSpc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регионального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уровня</a:t>
            </a:r>
          </a:p>
          <a:p>
            <a:pPr marL="116414" indent="-116414" defTabSz="121917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подготовка и размещение статей в региональных СМИ и социальных сетях</a:t>
            </a:r>
          </a:p>
          <a:p>
            <a:pPr marL="116414" indent="-116414" defTabSz="121917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наполнение Интернет-страницы регионального детско-юношеского 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пресс-центра</a:t>
            </a:r>
          </a:p>
          <a:p>
            <a:pPr marL="116414" indent="-116414" defTabSz="121917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защита проектов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096320" y="238088"/>
            <a:ext cx="433719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5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Практическая деятельность</a:t>
            </a:r>
            <a:endParaRPr lang="ru-RU" sz="215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4878" y="98176"/>
            <a:ext cx="560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Пирамида взаимосвязи</a:t>
            </a:r>
            <a:endParaRPr lang="ru-RU" sz="3200" b="1" dirty="0">
              <a:solidFill>
                <a:srgbClr val="FD7202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496" flipH="1">
            <a:off x="11593024" y="6174087"/>
            <a:ext cx="565201" cy="67251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39333416"/>
              </p:ext>
            </p:extLst>
          </p:nvPr>
        </p:nvGraphicFramePr>
        <p:xfrm>
          <a:off x="2807855" y="6829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571858" y="2712784"/>
            <a:ext cx="1803163" cy="4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70810" y="4336163"/>
            <a:ext cx="3366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3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51145" y="206868"/>
            <a:ext cx="374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36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Образовательные сессии Центра</a:t>
            </a:r>
            <a:endParaRPr lang="ru-RU" sz="3600" b="1" dirty="0">
              <a:solidFill>
                <a:srgbClr val="FD720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 flipH="1">
            <a:off x="4838252" y="3422666"/>
            <a:ext cx="1083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1936673" y="2106296"/>
            <a:ext cx="2901579" cy="2596216"/>
            <a:chOff x="2586994" y="2093564"/>
            <a:chExt cx="2901579" cy="25962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757036" y="2093564"/>
              <a:ext cx="2598213" cy="259621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586994" y="2805336"/>
              <a:ext cx="2901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ТОГБОУ ДО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«Центр развития творчества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детей и юношества»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0" name="Шестиугольник 59"/>
          <p:cNvSpPr/>
          <p:nvPr/>
        </p:nvSpPr>
        <p:spPr>
          <a:xfrm rot="13271602">
            <a:off x="8563877" y="714771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0" name="Группа 159"/>
          <p:cNvGrpSpPr/>
          <p:nvPr/>
        </p:nvGrpSpPr>
        <p:grpSpPr>
          <a:xfrm>
            <a:off x="8632203" y="760270"/>
            <a:ext cx="901624" cy="858180"/>
            <a:chOff x="8632203" y="760270"/>
            <a:chExt cx="901624" cy="85818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sp>
        <p:nvSpPr>
          <p:cNvPr id="91" name="Шестиугольник 90"/>
          <p:cNvSpPr/>
          <p:nvPr/>
        </p:nvSpPr>
        <p:spPr>
          <a:xfrm rot="15195247">
            <a:off x="9405550" y="1748035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Шестиугольник 104"/>
          <p:cNvSpPr/>
          <p:nvPr/>
        </p:nvSpPr>
        <p:spPr>
          <a:xfrm rot="16759322">
            <a:off x="9314339" y="3483915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Шестиугольник 118"/>
          <p:cNvSpPr/>
          <p:nvPr/>
        </p:nvSpPr>
        <p:spPr>
          <a:xfrm rot="18546947">
            <a:off x="8806836" y="5187237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 стрелкой 131"/>
          <p:cNvCxnSpPr/>
          <p:nvPr/>
        </p:nvCxnSpPr>
        <p:spPr>
          <a:xfrm flipV="1">
            <a:off x="8051679" y="2609444"/>
            <a:ext cx="1022752" cy="502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>
            <a:off x="7765270" y="1680337"/>
            <a:ext cx="870739" cy="814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7928957" y="4209030"/>
            <a:ext cx="829507" cy="958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 flipV="1">
            <a:off x="8036948" y="3770957"/>
            <a:ext cx="1103855" cy="1292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6083116" y="2593936"/>
            <a:ext cx="1953831" cy="1716680"/>
            <a:chOff x="6742468" y="2592214"/>
            <a:chExt cx="1953831" cy="1716680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6742468" y="2592214"/>
              <a:ext cx="1953831" cy="1716680"/>
            </a:xfrm>
            <a:prstGeom prst="hexagon">
              <a:avLst/>
            </a:prstGeom>
            <a:solidFill>
              <a:srgbClr val="F16E9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2914" y="2767737"/>
              <a:ext cx="1798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Базовая организация дополнительного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образования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 rot="1665983">
            <a:off x="9490816" y="1796942"/>
            <a:ext cx="901624" cy="858180"/>
            <a:chOff x="8632203" y="760270"/>
            <a:chExt cx="901624" cy="858180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68" name="Рисунок 1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grpSp>
        <p:nvGrpSpPr>
          <p:cNvPr id="172" name="Группа 171"/>
          <p:cNvGrpSpPr/>
          <p:nvPr/>
        </p:nvGrpSpPr>
        <p:grpSpPr>
          <a:xfrm rot="3284395">
            <a:off x="9374081" y="3532822"/>
            <a:ext cx="901624" cy="858180"/>
            <a:chOff x="8632203" y="760270"/>
            <a:chExt cx="901624" cy="858180"/>
          </a:xfrm>
        </p:grpSpPr>
        <p:pic>
          <p:nvPicPr>
            <p:cNvPr id="173" name="Рисунок 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77" name="Рисунок 1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 rot="5245412">
            <a:off x="8843097" y="5221426"/>
            <a:ext cx="901624" cy="858180"/>
            <a:chOff x="8632203" y="760270"/>
            <a:chExt cx="901624" cy="858180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9699761" y="587543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0137796" y="2424716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0024359" y="4261889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9699761" y="5740278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732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Шестиугольник 68"/>
          <p:cNvSpPr/>
          <p:nvPr/>
        </p:nvSpPr>
        <p:spPr>
          <a:xfrm rot="2841">
            <a:off x="2415392" y="3606799"/>
            <a:ext cx="1452199" cy="1352842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2447838" y="4179387"/>
            <a:ext cx="237214" cy="208049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3006180" y="4222018"/>
            <a:ext cx="237214" cy="208049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2803157" y="3649262"/>
            <a:ext cx="237214" cy="208049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2737007" y="3975250"/>
            <a:ext cx="237214" cy="208049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3115050" y="3732428"/>
            <a:ext cx="237214" cy="20804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3324007" y="3875681"/>
            <a:ext cx="237214" cy="208049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2679186" y="4332002"/>
            <a:ext cx="237214" cy="20804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3473912" y="4196539"/>
            <a:ext cx="237214" cy="208049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3273103" y="4494464"/>
            <a:ext cx="237214" cy="20804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2981707" y="4593257"/>
            <a:ext cx="237214" cy="208049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 flipV="1">
            <a:off x="5634425" y="2960393"/>
            <a:ext cx="523887" cy="9728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808806" y="2435744"/>
            <a:ext cx="1915446" cy="8838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928469" y="2404611"/>
            <a:ext cx="1934968" cy="941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7505802" y="2952811"/>
            <a:ext cx="456011" cy="9804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5849445" y="1201557"/>
            <a:ext cx="1953831" cy="1716680"/>
            <a:chOff x="6742468" y="2592214"/>
            <a:chExt cx="1953831" cy="1716680"/>
          </a:xfrm>
        </p:grpSpPr>
        <p:sp>
          <p:nvSpPr>
            <p:cNvPr id="67" name="Шестиугольник 66"/>
            <p:cNvSpPr/>
            <p:nvPr/>
          </p:nvSpPr>
          <p:spPr>
            <a:xfrm>
              <a:off x="6742468" y="2592214"/>
              <a:ext cx="1953831" cy="1716680"/>
            </a:xfrm>
            <a:prstGeom prst="hexagon">
              <a:avLst/>
            </a:prstGeom>
            <a:solidFill>
              <a:srgbClr val="F16E9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52914" y="2767737"/>
              <a:ext cx="1798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Базовая организация дополнительного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образования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68" name="Шестиугольник 167"/>
          <p:cNvSpPr/>
          <p:nvPr/>
        </p:nvSpPr>
        <p:spPr>
          <a:xfrm rot="2841">
            <a:off x="4814708" y="4224091"/>
            <a:ext cx="1452199" cy="1352842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Рисунок 17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377525" y="4460765"/>
            <a:ext cx="237214" cy="208049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712112" y="4279964"/>
            <a:ext cx="237214" cy="208049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189781" y="4349391"/>
            <a:ext cx="237214" cy="208049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088255" y="4990925"/>
            <a:ext cx="237214" cy="208049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018449" y="4761002"/>
            <a:ext cx="237214" cy="208049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354508" y="4753388"/>
            <a:ext cx="237214" cy="208049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614911" y="4797314"/>
            <a:ext cx="237214" cy="208049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377526" y="5073369"/>
            <a:ext cx="237214" cy="208049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634921" y="5303995"/>
            <a:ext cx="237214" cy="208049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5849531" y="4733126"/>
            <a:ext cx="237214" cy="208049"/>
          </a:xfrm>
          <a:prstGeom prst="rect">
            <a:avLst/>
          </a:prstGeom>
        </p:spPr>
      </p:pic>
      <p:sp>
        <p:nvSpPr>
          <p:cNvPr id="184" name="Шестиугольник 183"/>
          <p:cNvSpPr/>
          <p:nvPr/>
        </p:nvSpPr>
        <p:spPr>
          <a:xfrm rot="2841">
            <a:off x="7533716" y="4224091"/>
            <a:ext cx="1452199" cy="1352842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Рисунок 19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7622947" y="4856409"/>
            <a:ext cx="237214" cy="208049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539707" y="5165360"/>
            <a:ext cx="237214" cy="208049"/>
          </a:xfrm>
          <a:prstGeom prst="rect">
            <a:avLst/>
          </a:prstGeom>
        </p:spPr>
      </p:pic>
      <p:pic>
        <p:nvPicPr>
          <p:cNvPr id="193" name="Рисунок 19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390704" y="4460765"/>
            <a:ext cx="237214" cy="208049"/>
          </a:xfrm>
          <a:prstGeom prst="rect">
            <a:avLst/>
          </a:prstGeom>
        </p:spPr>
      </p:pic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006826" y="4856727"/>
            <a:ext cx="237214" cy="208049"/>
          </a:xfrm>
          <a:prstGeom prst="rect">
            <a:avLst/>
          </a:prstGeom>
        </p:spPr>
      </p:pic>
      <p:pic>
        <p:nvPicPr>
          <p:cNvPr id="195" name="Рисунок 19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7928555" y="5142921"/>
            <a:ext cx="237214" cy="208049"/>
          </a:xfrm>
          <a:prstGeom prst="rect">
            <a:avLst/>
          </a:prstGeom>
        </p:spPr>
      </p:pic>
      <p:pic>
        <p:nvPicPr>
          <p:cNvPr id="196" name="Рисунок 19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262745" y="4856938"/>
            <a:ext cx="237214" cy="208049"/>
          </a:xfrm>
          <a:prstGeom prst="rect">
            <a:avLst/>
          </a:prstGeom>
        </p:spPr>
      </p:pic>
      <p:pic>
        <p:nvPicPr>
          <p:cNvPr id="197" name="Рисунок 19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047248" y="4542238"/>
            <a:ext cx="237214" cy="208049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593053" y="4680164"/>
            <a:ext cx="237214" cy="208049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8197993" y="5281614"/>
            <a:ext cx="237214" cy="208049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7815789" y="4369704"/>
            <a:ext cx="237214" cy="208049"/>
          </a:xfrm>
          <a:prstGeom prst="rect">
            <a:avLst/>
          </a:prstGeom>
        </p:spPr>
      </p:pic>
      <p:sp>
        <p:nvSpPr>
          <p:cNvPr id="199" name="Шестиугольник 198"/>
          <p:cNvSpPr/>
          <p:nvPr/>
        </p:nvSpPr>
        <p:spPr>
          <a:xfrm rot="2841">
            <a:off x="9863996" y="3594540"/>
            <a:ext cx="1452199" cy="1352842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" name="Рисунок 20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069796" y="3790939"/>
            <a:ext cx="237214" cy="208049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009584" y="4204817"/>
            <a:ext cx="237214" cy="208049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188489" y="4503651"/>
            <a:ext cx="237214" cy="208049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369526" y="4207700"/>
            <a:ext cx="237214" cy="208049"/>
          </a:xfrm>
          <a:prstGeom prst="rect">
            <a:avLst/>
          </a:pr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455932" y="3753384"/>
            <a:ext cx="237214" cy="208049"/>
          </a:xfrm>
          <a:prstGeom prst="rect">
            <a:avLst/>
          </a:prstGeom>
        </p:spPr>
      </p:pic>
      <p:pic>
        <p:nvPicPr>
          <p:cNvPr id="211" name="Рисунок 2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524874" y="4572929"/>
            <a:ext cx="237214" cy="208049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627288" y="4037517"/>
            <a:ext cx="237214" cy="208049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885794" y="4366302"/>
            <a:ext cx="237214" cy="208049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0798644" y="3879170"/>
            <a:ext cx="237214" cy="208049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9559" r="8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18"/>
          <a:stretch/>
        </p:blipFill>
        <p:spPr>
          <a:xfrm rot="2841" flipH="1">
            <a:off x="11050588" y="4176059"/>
            <a:ext cx="237214" cy="2080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96160" y="141729"/>
            <a:ext cx="9286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Работа Базовых организаций дополнительного образования</a:t>
            </a:r>
            <a:br>
              <a:rPr lang="ru-RU" sz="28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с закреплёнными за ними  территориями</a:t>
            </a:r>
            <a:endParaRPr lang="ru-RU" sz="2800" b="1" dirty="0">
              <a:solidFill>
                <a:srgbClr val="FD7202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70215" y="5117832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4552405" y="5735759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7392950" y="5735758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9679675" y="5158801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850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Шестиугольник 63"/>
          <p:cNvSpPr/>
          <p:nvPr/>
        </p:nvSpPr>
        <p:spPr>
          <a:xfrm>
            <a:off x="6594500" y="4530556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6" name="Шестиугольник 55"/>
          <p:cNvSpPr/>
          <p:nvPr/>
        </p:nvSpPr>
        <p:spPr>
          <a:xfrm>
            <a:off x="10024871" y="2535382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10024871" y="467382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1" name="Шестиугольник 60"/>
          <p:cNvSpPr/>
          <p:nvPr/>
        </p:nvSpPr>
        <p:spPr>
          <a:xfrm>
            <a:off x="8330792" y="1526720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2" name="Шестиугольник 61"/>
          <p:cNvSpPr/>
          <p:nvPr/>
        </p:nvSpPr>
        <p:spPr>
          <a:xfrm>
            <a:off x="8330792" y="3575581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3" name="Шестиугольник 62"/>
          <p:cNvSpPr/>
          <p:nvPr/>
        </p:nvSpPr>
        <p:spPr>
          <a:xfrm>
            <a:off x="10024871" y="4584243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5" name="Шестиугольник 64"/>
          <p:cNvSpPr/>
          <p:nvPr/>
        </p:nvSpPr>
        <p:spPr>
          <a:xfrm>
            <a:off x="6615278" y="2532495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7" name="Шестиугольник 66"/>
          <p:cNvSpPr/>
          <p:nvPr/>
        </p:nvSpPr>
        <p:spPr>
          <a:xfrm>
            <a:off x="9631376" y="1593956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Шестиугольник 76"/>
          <p:cNvSpPr/>
          <p:nvPr/>
        </p:nvSpPr>
        <p:spPr>
          <a:xfrm>
            <a:off x="4921199" y="1489409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8" name="Шестиугольник 77"/>
          <p:cNvSpPr/>
          <p:nvPr/>
        </p:nvSpPr>
        <p:spPr>
          <a:xfrm>
            <a:off x="4878986" y="3531526"/>
            <a:ext cx="2011274" cy="1844883"/>
          </a:xfrm>
          <a:prstGeom prst="hexagon">
            <a:avLst/>
          </a:prstGeom>
          <a:solidFill>
            <a:srgbClr val="F16E9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142762" y="2173257"/>
            <a:ext cx="2905539" cy="2519305"/>
            <a:chOff x="2586994" y="2093564"/>
            <a:chExt cx="2901579" cy="259621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757036" y="2093564"/>
              <a:ext cx="2598213" cy="259621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2586994" y="2805336"/>
              <a:ext cx="2901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ТОГБОУ ДО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«Центр развития творчества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детей и юношества»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4861429" y="2042518"/>
            <a:ext cx="2130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Дом детского творчества»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Рассказово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19545" y="3976914"/>
            <a:ext cx="2130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дополнительного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детей»</a:t>
            </a:r>
            <a:b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Тамбова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66226" y="2964959"/>
            <a:ext cx="2130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МБОУ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дополнительного образования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детей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» города Моршанска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534730" y="4931020"/>
            <a:ext cx="21308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МБОО ДО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«Детский образовательно-оздоровительный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«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Кристалл»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Уварово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8249587" y="3829914"/>
            <a:ext cx="21308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МБОУ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развития творчества детей и юношества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Тамбовского района»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97906" y="2078763"/>
            <a:ext cx="2277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детского творчества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города Мичуринска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891985" y="1010699"/>
            <a:ext cx="2277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«Дом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детского творчества»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Котовска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115972" y="2874919"/>
            <a:ext cx="1829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«Районный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Дом детского творчества» Мордовского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района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28453" y="5124656"/>
            <a:ext cx="2216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МБУ ДО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Центр детского творчества» города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Кирсанова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585577" y="2608583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02" name="Стрелка вправо 101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трелка вправо 105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8273095" y="2616408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08" name="Стрелка вправо 107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трелка вправо 111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0031673" y="1631861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23" name="Стрелка вправо 122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трелка вправо 123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9967174" y="2679929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26" name="Стрелка вправо 125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Стрелка вправо 126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8273095" y="3695585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32" name="Стрелка вправо 131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Стрелка вправо 132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 rot="5400000">
            <a:off x="5770477" y="3129290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35" name="Стрелка вправо 134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Стрелка вправо 138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0" name="Группа 139"/>
          <p:cNvGrpSpPr/>
          <p:nvPr/>
        </p:nvGrpSpPr>
        <p:grpSpPr>
          <a:xfrm rot="5400000">
            <a:off x="10812694" y="2086222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41" name="Стрелка вправо 140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Стрелка вправо 141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 rot="5400000">
            <a:off x="10880866" y="4115724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44" name="Стрелка вправо 143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Стрелка вправо 144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10037560" y="3705838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47" name="Стрелка вправо 146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Стрелка вправо 147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 rot="5400000">
            <a:off x="7514877" y="4133048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51" name="Стрелка вправо 150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Стрелка вправо 151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6545088" y="3618788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54" name="Стрелка вправо 153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Стрелка вправо 155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6524509" y="4630414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58" name="Стрелка вправо 157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трелка вправо 158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8209086" y="4533911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61" name="Стрелка вправо 160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Стрелка вправо 161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9987806" y="4671049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65" name="Стрелка вправо 164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Стрелка вправо 165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8" name="Стрелка вправо 167"/>
          <p:cNvSpPr/>
          <p:nvPr/>
        </p:nvSpPr>
        <p:spPr>
          <a:xfrm>
            <a:off x="4909186" y="3319757"/>
            <a:ext cx="365331" cy="2893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право 168"/>
          <p:cNvSpPr/>
          <p:nvPr/>
        </p:nvSpPr>
        <p:spPr>
          <a:xfrm rot="10800000">
            <a:off x="4833126" y="2911317"/>
            <a:ext cx="349760" cy="2893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Шестиугольник 169"/>
          <p:cNvSpPr/>
          <p:nvPr/>
        </p:nvSpPr>
        <p:spPr>
          <a:xfrm>
            <a:off x="11321641" y="6102364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1" name="Шестиугольник 170"/>
          <p:cNvSpPr/>
          <p:nvPr/>
        </p:nvSpPr>
        <p:spPr>
          <a:xfrm>
            <a:off x="5338574" y="5048448"/>
            <a:ext cx="267411" cy="23047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>
              <a:hueOff val="0"/>
              <a:satOff val="0"/>
              <a:lumOff val="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2" name="Группа 171"/>
          <p:cNvGrpSpPr/>
          <p:nvPr/>
        </p:nvGrpSpPr>
        <p:grpSpPr>
          <a:xfrm rot="5400000">
            <a:off x="9156202" y="3149905"/>
            <a:ext cx="392448" cy="625445"/>
            <a:chOff x="6585577" y="2608583"/>
            <a:chExt cx="392448" cy="625445"/>
          </a:xfrm>
          <a:solidFill>
            <a:schemeClr val="bg1">
              <a:lumMod val="75000"/>
            </a:schemeClr>
          </a:solidFill>
        </p:grpSpPr>
        <p:sp>
          <p:nvSpPr>
            <p:cNvPr id="173" name="Стрелка вправо 172"/>
            <p:cNvSpPr/>
            <p:nvPr/>
          </p:nvSpPr>
          <p:spPr>
            <a:xfrm>
              <a:off x="6585577" y="2944689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Стрелка вправо 173"/>
            <p:cNvSpPr/>
            <p:nvPr/>
          </p:nvSpPr>
          <p:spPr>
            <a:xfrm rot="10800000">
              <a:off x="6693545" y="2608583"/>
              <a:ext cx="284480" cy="28933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35200" y="193040"/>
            <a:ext cx="74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8000"/>
              </a:lnSpc>
            </a:pPr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Обмен опытом</a:t>
            </a:r>
          </a:p>
          <a:p>
            <a:pPr algn="ctr">
              <a:lnSpc>
                <a:spcPct val="98000"/>
              </a:lnSpc>
            </a:pPr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по </a:t>
            </a:r>
            <a:r>
              <a:rPr lang="ru-RU" sz="3200" b="1" dirty="0">
                <a:solidFill>
                  <a:srgbClr val="FD7202"/>
                </a:solidFill>
                <a:latin typeface="Arial Narrow" panose="020B0606020202030204" pitchFamily="34" charset="0"/>
              </a:rPr>
              <a:t>организации учебного </a:t>
            </a:r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процесса</a:t>
            </a:r>
            <a:endParaRPr lang="ru-RU" sz="3200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0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Прямая со стрелкой 135"/>
          <p:cNvCxnSpPr/>
          <p:nvPr/>
        </p:nvCxnSpPr>
        <p:spPr>
          <a:xfrm flipH="1">
            <a:off x="4838252" y="3422666"/>
            <a:ext cx="10837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1936673" y="2106296"/>
            <a:ext cx="2901579" cy="2596216"/>
            <a:chOff x="2586994" y="2093564"/>
            <a:chExt cx="2901579" cy="25962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757036" y="2093564"/>
              <a:ext cx="2598213" cy="259621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586994" y="2805336"/>
              <a:ext cx="29015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ТОГБОУ ДО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«Центр развития творчества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детей и юношества»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0" name="Шестиугольник 59"/>
          <p:cNvSpPr/>
          <p:nvPr/>
        </p:nvSpPr>
        <p:spPr>
          <a:xfrm rot="13271602">
            <a:off x="8563877" y="714771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0" name="Группа 159"/>
          <p:cNvGrpSpPr/>
          <p:nvPr/>
        </p:nvGrpSpPr>
        <p:grpSpPr>
          <a:xfrm>
            <a:off x="8632203" y="760270"/>
            <a:ext cx="901624" cy="858180"/>
            <a:chOff x="8632203" y="760270"/>
            <a:chExt cx="901624" cy="85818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sp>
        <p:nvSpPr>
          <p:cNvPr id="91" name="Шестиугольник 90"/>
          <p:cNvSpPr/>
          <p:nvPr/>
        </p:nvSpPr>
        <p:spPr>
          <a:xfrm rot="15195247">
            <a:off x="9405550" y="1748035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Шестиугольник 104"/>
          <p:cNvSpPr/>
          <p:nvPr/>
        </p:nvSpPr>
        <p:spPr>
          <a:xfrm rot="16759322">
            <a:off x="9314339" y="3483915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Шестиугольник 118"/>
          <p:cNvSpPr/>
          <p:nvPr/>
        </p:nvSpPr>
        <p:spPr>
          <a:xfrm rot="18546947">
            <a:off x="8806836" y="5187237"/>
            <a:ext cx="1021109" cy="955994"/>
          </a:xfrm>
          <a:prstGeom prst="hexagon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 стрелкой 131"/>
          <p:cNvCxnSpPr/>
          <p:nvPr/>
        </p:nvCxnSpPr>
        <p:spPr>
          <a:xfrm flipV="1">
            <a:off x="8051679" y="2609444"/>
            <a:ext cx="1022752" cy="502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H="1">
            <a:off x="7765270" y="1680337"/>
            <a:ext cx="870739" cy="814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7928957" y="4209030"/>
            <a:ext cx="829507" cy="9586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 flipV="1">
            <a:off x="8036948" y="3770957"/>
            <a:ext cx="1103855" cy="1292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6083116" y="2593936"/>
            <a:ext cx="1953831" cy="1716680"/>
            <a:chOff x="6742468" y="2592214"/>
            <a:chExt cx="1953831" cy="1716680"/>
          </a:xfrm>
        </p:grpSpPr>
        <p:sp>
          <p:nvSpPr>
            <p:cNvPr id="9" name="Шестиугольник 8"/>
            <p:cNvSpPr/>
            <p:nvPr/>
          </p:nvSpPr>
          <p:spPr>
            <a:xfrm>
              <a:off x="6742468" y="2592214"/>
              <a:ext cx="1953831" cy="1716680"/>
            </a:xfrm>
            <a:prstGeom prst="hexagon">
              <a:avLst/>
            </a:prstGeom>
            <a:solidFill>
              <a:srgbClr val="F16E9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52914" y="2767737"/>
              <a:ext cx="1798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Базовая организация дополнительного </a:t>
              </a:r>
              <a:r>
                <a:rPr lang="ru-RU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образования</a:t>
              </a:r>
              <a:endParaRPr lang="ru-RU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 rot="1665983">
            <a:off x="9490816" y="1796942"/>
            <a:ext cx="901624" cy="858180"/>
            <a:chOff x="8632203" y="760270"/>
            <a:chExt cx="901624" cy="858180"/>
          </a:xfrm>
        </p:grpSpPr>
        <p:pic>
          <p:nvPicPr>
            <p:cNvPr id="162" name="Рисунок 16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65" name="Рисунок 16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68" name="Рисунок 1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71" name="Рисунок 1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grpSp>
        <p:nvGrpSpPr>
          <p:cNvPr id="172" name="Группа 171"/>
          <p:cNvGrpSpPr/>
          <p:nvPr/>
        </p:nvGrpSpPr>
        <p:grpSpPr>
          <a:xfrm rot="3284395">
            <a:off x="9374081" y="3532822"/>
            <a:ext cx="901624" cy="858180"/>
            <a:chOff x="8632203" y="760270"/>
            <a:chExt cx="901624" cy="858180"/>
          </a:xfrm>
        </p:grpSpPr>
        <p:pic>
          <p:nvPicPr>
            <p:cNvPr id="173" name="Рисунок 1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74" name="Рисунок 1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77" name="Рисунок 17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80" name="Рисунок 17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 rot="5245412">
            <a:off x="8843097" y="5221426"/>
            <a:ext cx="901624" cy="858180"/>
            <a:chOff x="8632203" y="760270"/>
            <a:chExt cx="901624" cy="858180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43230" y="1334066"/>
              <a:ext cx="237214" cy="208049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050653" y="1165517"/>
              <a:ext cx="237214" cy="208049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296613" y="1046389"/>
              <a:ext cx="237214" cy="208049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63220" y="1020059"/>
              <a:ext cx="237214" cy="208049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9125176" y="868691"/>
              <a:ext cx="243641" cy="213686"/>
            </a:xfrm>
            <a:prstGeom prst="rect">
              <a:avLst/>
            </a:prstGeom>
          </p:spPr>
        </p:pic>
        <p:pic>
          <p:nvPicPr>
            <p:cNvPr id="189" name="Рисунок 18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966353" y="760270"/>
              <a:ext cx="237214" cy="208049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65499" y="828419"/>
              <a:ext cx="237214" cy="208049"/>
            </a:xfrm>
            <a:prstGeom prst="rect">
              <a:avLst/>
            </a:prstGeom>
          </p:spPr>
        </p:pic>
        <p:pic>
          <p:nvPicPr>
            <p:cNvPr id="191" name="Рисунок 1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730179" y="1324650"/>
              <a:ext cx="237214" cy="208049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828155" y="1410401"/>
              <a:ext cx="237214" cy="208049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77" b="100000" l="9559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18"/>
            <a:stretch/>
          </p:blipFill>
          <p:spPr>
            <a:xfrm rot="13271602" flipH="1">
              <a:off x="8632203" y="1238899"/>
              <a:ext cx="237214" cy="208049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9699761" y="587543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0137796" y="2424716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0024359" y="4261889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9699761" y="5740278"/>
            <a:ext cx="197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Образовательные организации</a:t>
            </a:r>
          </a:p>
          <a:p>
            <a:pPr lvl="0" algn="ctr"/>
            <a:r>
              <a:rPr lang="ru-RU" sz="1600" dirty="0" smtClean="0">
                <a:solidFill>
                  <a:srgbClr val="029AE1"/>
                </a:solidFill>
              </a:rPr>
              <a:t>муниципалитета</a:t>
            </a:r>
            <a:endParaRPr lang="ru-RU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2255520" y="378655"/>
            <a:ext cx="6255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Региональный детско-юношеский</a:t>
            </a:r>
          </a:p>
          <a:p>
            <a:pPr algn="ctr" defTabSz="1219170"/>
            <a:r>
              <a:rPr lang="ru-RU" sz="3200" b="1" dirty="0" smtClean="0">
                <a:solidFill>
                  <a:srgbClr val="FD7202"/>
                </a:solidFill>
                <a:latin typeface="Arial Narrow" panose="020B0606020202030204" pitchFamily="34" charset="0"/>
              </a:rPr>
              <a:t>пресс-центр</a:t>
            </a:r>
            <a:endParaRPr lang="ru-RU" sz="3200" b="1" dirty="0">
              <a:solidFill>
                <a:srgbClr val="FD720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8157" y="4589509"/>
            <a:ext cx="9953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spc="-4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8350" flipH="1">
            <a:off x="11533078" y="6157041"/>
            <a:ext cx="565201" cy="6725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8109" y="1531493"/>
            <a:ext cx="9506857" cy="468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F16E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выстроена </a:t>
            </a:r>
            <a:r>
              <a:rPr lang="ru-RU" sz="2400" dirty="0">
                <a:solidFill>
                  <a:srgbClr val="F16E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единая структура качественного взаимодействия участников Проекта на всех </a:t>
            </a:r>
            <a:r>
              <a:rPr lang="ru-RU" sz="2400" dirty="0" smtClean="0">
                <a:solidFill>
                  <a:srgbClr val="F16E9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уровнях</a:t>
            </a:r>
          </a:p>
          <a:p>
            <a:pPr algn="just">
              <a:lnSpc>
                <a:spcPct val="97000"/>
              </a:lnSpc>
              <a:spcAft>
                <a:spcPts val="0"/>
              </a:spcAft>
            </a:pPr>
            <a:endParaRPr lang="ru-RU" sz="1100" dirty="0" smtClean="0">
              <a:solidFill>
                <a:srgbClr val="F16E9A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апробированы </a:t>
            </a:r>
            <a:r>
              <a:rPr lang="ru-RU" sz="2400" dirty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новые подходы к реализации дополнительной общеобразовательной общеразвивающей программы в сетевой </a:t>
            </a:r>
            <a:r>
              <a:rPr lang="ru-RU" sz="2400" dirty="0" smtClean="0">
                <a:solidFill>
                  <a:srgbClr val="FFC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форме</a:t>
            </a: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endParaRPr lang="ru-RU" sz="11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 уровень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профессиональной подготовки педагогов, курирующих данное направление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местах</a:t>
            </a: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endParaRPr lang="ru-RU" sz="11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повышено качество </a:t>
            </a:r>
            <a:r>
              <a:rPr lang="ru-RU" sz="2400" dirty="0">
                <a:solidFill>
                  <a:srgbClr val="5DD5E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предоставляемых материалов участников </a:t>
            </a:r>
            <a:r>
              <a:rPr lang="ru-RU" sz="2400" dirty="0" smtClean="0">
                <a:solidFill>
                  <a:srgbClr val="5DD5E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endParaRPr lang="ru-RU" sz="1100" dirty="0" smtClean="0">
              <a:solidFill>
                <a:srgbClr val="5DD5E5"/>
              </a:solidFill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7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организовано регулярное размещение материалов (</a:t>
            </a:r>
            <a:r>
              <a:rPr lang="ru-RU" sz="24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более 5 материалов от каждой Базовой организации) в разделе «СМИ будущего» на региональном портале дополнительного образования детей (</a:t>
            </a:r>
            <a:r>
              <a:rPr lang="ru-RU" sz="2400" u="sng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https://dop.68edu.ru/media-future</a:t>
            </a:r>
            <a:r>
              <a:rPr lang="ru-RU" sz="2400" dirty="0" smtClean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732" y="422919"/>
            <a:ext cx="813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 итогам реализации </a:t>
            </a: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Проекта</a:t>
            </a:r>
          </a:p>
          <a:p>
            <a:pPr algn="ctr"/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будут </a:t>
            </a:r>
            <a:r>
              <a:rPr lang="ru-RU" sz="28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получены следующие </a:t>
            </a:r>
            <a:r>
              <a:rPr lang="ru-RU" sz="2800" b="1" spc="-3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результаты</a:t>
            </a:r>
            <a:r>
              <a:rPr lang="ru-RU" sz="2800" b="1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16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449</Words>
  <Application>Microsoft Office PowerPoint</Application>
  <PresentationFormat>Широкоэкранный</PresentationFormat>
  <Paragraphs>135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Arial Narrow</vt:lpstr>
      <vt:lpstr>Calibri</vt:lpstr>
      <vt:lpstr>Calibri Light</vt:lpstr>
      <vt:lpstr>Gotham Pro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65</cp:revision>
  <dcterms:created xsi:type="dcterms:W3CDTF">2020-11-22T08:56:59Z</dcterms:created>
  <dcterms:modified xsi:type="dcterms:W3CDTF">2020-11-25T10:58:30Z</dcterms:modified>
</cp:coreProperties>
</file>