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80" r:id="rId2"/>
    <p:sldId id="282" r:id="rId3"/>
    <p:sldId id="279" r:id="rId4"/>
    <p:sldId id="283" r:id="rId5"/>
    <p:sldId id="284" r:id="rId6"/>
    <p:sldId id="258" r:id="rId7"/>
    <p:sldId id="259" r:id="rId8"/>
    <p:sldId id="278" r:id="rId9"/>
    <p:sldId id="260" r:id="rId10"/>
    <p:sldId id="286" r:id="rId11"/>
    <p:sldId id="268" r:id="rId12"/>
    <p:sldId id="262" r:id="rId13"/>
    <p:sldId id="287" r:id="rId14"/>
    <p:sldId id="264" r:id="rId15"/>
    <p:sldId id="269" r:id="rId16"/>
    <p:sldId id="263" r:id="rId17"/>
    <p:sldId id="270" r:id="rId18"/>
    <p:sldId id="271" r:id="rId19"/>
    <p:sldId id="267" r:id="rId20"/>
    <p:sldId id="273" r:id="rId21"/>
    <p:sldId id="274" r:id="rId22"/>
    <p:sldId id="275" r:id="rId23"/>
    <p:sldId id="28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FF0000"/>
    <a:srgbClr val="FFFFCC"/>
    <a:srgbClr val="FFFF99"/>
    <a:srgbClr val="1F12C4"/>
    <a:srgbClr val="8E445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2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26819-C77A-49B8-A766-F9574C863294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F0684B-F4ED-4172-997A-7AA4EA18169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1AB61-5F47-EA40-8346-CEC0DED93348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10935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1AB61-5F47-EA40-8346-CEC0DED93348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12106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wmf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3" Type="http://schemas.openxmlformats.org/officeDocument/2006/relationships/image" Target="../media/image52.jpe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424936" cy="165618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Практика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 «Кукла Тильда из бабушкиного сундука»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7" name="Picture 3" descr="C:\Users\Пользователь\Desktop\фото Тильда\image39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12358" y="4227590"/>
            <a:ext cx="2555875" cy="19161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Пользователь\Desktop\logotext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628800"/>
            <a:ext cx="2058804" cy="183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льзователь\Desktop\фото Тильда\image38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276872"/>
            <a:ext cx="2859270" cy="21455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Пользователь\Desktop\фото Тильда\image41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715" y="1746795"/>
            <a:ext cx="2198182" cy="29309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172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1F12C4"/>
                </a:solidFill>
              </a:rPr>
              <a:t>Почему село </a:t>
            </a:r>
            <a:r>
              <a:rPr lang="ru-RU" dirty="0" err="1" smtClean="0">
                <a:solidFill>
                  <a:srgbClr val="1F12C4"/>
                </a:solidFill>
              </a:rPr>
              <a:t>Путинцево</a:t>
            </a:r>
            <a:r>
              <a:rPr lang="ru-RU" dirty="0" smtClean="0">
                <a:solidFill>
                  <a:srgbClr val="1F12C4"/>
                </a:solidFill>
              </a:rPr>
              <a:t>?</a:t>
            </a:r>
            <a:endParaRPr lang="ru-RU" dirty="0">
              <a:solidFill>
                <a:srgbClr val="1F12C4"/>
              </a:solidFill>
            </a:endParaRPr>
          </a:p>
        </p:txBody>
      </p:sp>
      <p:pic>
        <p:nvPicPr>
          <p:cNvPr id="4" name="Рисунок 3" descr="image_image_6425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124744"/>
            <a:ext cx="4344144" cy="4688055"/>
          </a:xfrm>
          <a:prstGeom prst="rect">
            <a:avLst/>
          </a:prstGeom>
        </p:spPr>
      </p:pic>
      <p:pic>
        <p:nvPicPr>
          <p:cNvPr id="5" name="Рисунок 4" descr="сигна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616" y="3717032"/>
            <a:ext cx="1296144" cy="1296144"/>
          </a:xfrm>
          <a:prstGeom prst="rect">
            <a:avLst/>
          </a:prstGeom>
        </p:spPr>
      </p:pic>
      <p:cxnSp>
        <p:nvCxnSpPr>
          <p:cNvPr id="8" name="Прямая со стрелкой 7"/>
          <p:cNvCxnSpPr/>
          <p:nvPr/>
        </p:nvCxnSpPr>
        <p:spPr>
          <a:xfrm flipV="1">
            <a:off x="2123728" y="3068960"/>
            <a:ext cx="3024336" cy="1584176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 descr="чел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76056" y="1340768"/>
            <a:ext cx="3901440" cy="19629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92080" y="3284984"/>
            <a:ext cx="3528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Социальный клуб «</a:t>
            </a:r>
            <a:r>
              <a:rPr lang="ru-RU" sz="32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Рябинушка</a:t>
            </a:r>
            <a:r>
              <a:rPr 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/>
          </a:bodyPr>
          <a:lstStyle/>
          <a:p>
            <a:r>
              <a:rPr lang="ru-RU" sz="4000" i="1" dirty="0" smtClean="0">
                <a:solidFill>
                  <a:srgbClr val="1F12C4"/>
                </a:solidFill>
                <a:latin typeface="Times New Roman" pitchFamily="18" charset="0"/>
                <a:cs typeface="Times New Roman" pitchFamily="18" charset="0"/>
              </a:rPr>
              <a:t>Для реализации проекта приобретено</a:t>
            </a:r>
            <a:endParaRPr lang="ru-RU" sz="4000" i="1" dirty="0">
              <a:solidFill>
                <a:srgbClr val="1F12C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11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2057" y="1052736"/>
            <a:ext cx="2721951" cy="1584176"/>
          </a:xfrm>
          <a:prstGeom prst="rect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5" name="Рисунок 4" descr="при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052736"/>
            <a:ext cx="3505136" cy="1720887"/>
          </a:xfrm>
          <a:prstGeom prst="rect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6" name="Рисунок 5" descr="маш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5695" y="2773623"/>
            <a:ext cx="1034105" cy="783704"/>
          </a:xfrm>
          <a:prstGeom prst="rect">
            <a:avLst/>
          </a:prstGeom>
        </p:spPr>
      </p:pic>
      <p:pic>
        <p:nvPicPr>
          <p:cNvPr id="8" name="Рисунок 7" descr="маш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87824" y="3406624"/>
            <a:ext cx="1045169" cy="792088"/>
          </a:xfrm>
          <a:prstGeom prst="rect">
            <a:avLst/>
          </a:prstGeom>
        </p:spPr>
      </p:pic>
      <p:pic>
        <p:nvPicPr>
          <p:cNvPr id="9" name="Рисунок 8" descr="маш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39951" y="2797032"/>
            <a:ext cx="1106995" cy="838944"/>
          </a:xfrm>
          <a:prstGeom prst="rect">
            <a:avLst/>
          </a:prstGeom>
        </p:spPr>
      </p:pic>
      <p:pic>
        <p:nvPicPr>
          <p:cNvPr id="10" name="Рисунок 9" descr="маш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98755" y="3320988"/>
            <a:ext cx="1140184" cy="864096"/>
          </a:xfrm>
          <a:prstGeom prst="rect">
            <a:avLst/>
          </a:prstGeom>
        </p:spPr>
      </p:pic>
      <p:pic>
        <p:nvPicPr>
          <p:cNvPr id="11" name="Рисунок 10" descr="маш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23110" y="2852936"/>
            <a:ext cx="1235199" cy="936104"/>
          </a:xfrm>
          <a:prstGeom prst="rect">
            <a:avLst/>
          </a:prstGeom>
        </p:spPr>
      </p:pic>
      <p:pic>
        <p:nvPicPr>
          <p:cNvPr id="12" name="Рисунок 11" descr="маш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37377" y="3402086"/>
            <a:ext cx="1235199" cy="936104"/>
          </a:xfrm>
          <a:prstGeom prst="rect">
            <a:avLst/>
          </a:prstGeom>
        </p:spPr>
      </p:pic>
      <p:pic>
        <p:nvPicPr>
          <p:cNvPr id="13" name="Рисунок 12" descr="овер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57463" y="2047219"/>
            <a:ext cx="2730699" cy="1755449"/>
          </a:xfrm>
          <a:prstGeom prst="rect">
            <a:avLst/>
          </a:prstGeom>
        </p:spPr>
      </p:pic>
      <p:pic>
        <p:nvPicPr>
          <p:cNvPr id="14" name="Рисунок 13" descr="фур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5400000">
            <a:off x="-70212" y="4033764"/>
            <a:ext cx="2313660" cy="2173236"/>
          </a:xfrm>
          <a:prstGeom prst="rect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15" name="Рисунок 14" descr="тка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571736" y="4286256"/>
            <a:ext cx="3179560" cy="2190364"/>
          </a:xfrm>
          <a:prstGeom prst="rect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16" name="Рисунок 15" descr="а4.jpg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0178" y="692696"/>
            <a:ext cx="2112235" cy="1584176"/>
          </a:xfrm>
          <a:prstGeom prst="rect">
            <a:avLst/>
          </a:prstGeom>
        </p:spPr>
      </p:pic>
      <p:pic>
        <p:nvPicPr>
          <p:cNvPr id="17" name="Рисунок 16" descr="54_sovmestnye_usiliya_obedinyat_tamozhni_rossii_i.jpg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8660" y="4652962"/>
            <a:ext cx="3508375" cy="2205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N50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zelenaya-abstrakciya-linii-uzor-zelenyj-abstrakciya-model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919" y="6175169"/>
            <a:ext cx="9035081" cy="682831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596735" y="1"/>
            <a:ext cx="7606146" cy="760021"/>
          </a:xfrm>
          <a:prstGeom prst="roundRect">
            <a:avLst/>
          </a:prstGeom>
          <a:solidFill>
            <a:srgbClr val="F3FFF3"/>
          </a:solidFill>
          <a:ln>
            <a:solidFill>
              <a:srgbClr val="E7FFE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ru-RU" sz="1600" dirty="0" smtClean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15">
            <a:extLst>
              <a:ext uri="{FF2B5EF4-FFF2-40B4-BE49-F238E27FC236}">
                <a16:creationId xmlns:a16="http://schemas.microsoft.com/office/drawing/2014/main" xmlns="" id="{F3B07FBE-5BD2-3D04-FE8F-5B021FAEA1D6}"/>
              </a:ext>
            </a:extLst>
          </p:cNvPr>
          <p:cNvSpPr txBox="1">
            <a:spLocks/>
          </p:cNvSpPr>
          <p:nvPr/>
        </p:nvSpPr>
        <p:spPr>
          <a:xfrm>
            <a:off x="7467646" y="6346724"/>
            <a:ext cx="352256" cy="3568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solidFill>
                  <a:srgbClr val="002060"/>
                </a:solidFill>
              </a:rPr>
              <a:t>6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F16AFE5-8C6F-8CBB-BA83-0884BBB5571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3063" y="0"/>
            <a:ext cx="123324" cy="68580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00632" y="1"/>
            <a:ext cx="7735847" cy="712519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Инновационность</a:t>
            </a:r>
            <a:r>
              <a:rPr lang="ru-RU" sz="28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практики</a:t>
            </a:r>
            <a:endParaRPr lang="ru-RU" sz="28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131840" y="1196752"/>
            <a:ext cx="3099460" cy="1816923"/>
          </a:xfrm>
          <a:prstGeom prst="roundRect">
            <a:avLst/>
          </a:prstGeom>
          <a:solidFill>
            <a:srgbClr val="F3FFF3"/>
          </a:solidFill>
          <a:ln w="76200">
            <a:solidFill>
              <a:srgbClr val="E7FFE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ru-RU" sz="1600" dirty="0" smtClean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001489" y="1060070"/>
            <a:ext cx="30460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952995" y="4365105"/>
            <a:ext cx="3322121" cy="1512168"/>
          </a:xfrm>
          <a:prstGeom prst="roundRect">
            <a:avLst/>
          </a:prstGeom>
          <a:solidFill>
            <a:srgbClr val="F3FFF3"/>
          </a:solidFill>
          <a:ln w="76200">
            <a:solidFill>
              <a:srgbClr val="E7FFE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ru-RU" sz="1600" dirty="0" smtClean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006434" y="4509121"/>
            <a:ext cx="31885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1F12C4"/>
                </a:solidFill>
                <a:latin typeface="Bahnschrift SemiBold Condensed" pitchFamily="34" charset="0"/>
                <a:ea typeface="Calibri"/>
                <a:cs typeface="Times New Roman"/>
              </a:rPr>
              <a:t>Расширен </a:t>
            </a:r>
            <a:r>
              <a:rPr lang="ru-RU" dirty="0" smtClean="0">
                <a:solidFill>
                  <a:srgbClr val="1F12C4"/>
                </a:solidFill>
                <a:latin typeface="Bahnschrift SemiBold Condensed" pitchFamily="34" charset="0"/>
                <a:ea typeface="Calibri"/>
                <a:cs typeface="Times New Roman"/>
              </a:rPr>
              <a:t>спектр  оказываемых социальных </a:t>
            </a:r>
            <a:r>
              <a:rPr lang="ru-RU" dirty="0" smtClean="0">
                <a:solidFill>
                  <a:srgbClr val="1F12C4"/>
                </a:solidFill>
                <a:latin typeface="Bahnschrift SemiBold Condensed" pitchFamily="34" charset="0"/>
                <a:ea typeface="Calibri"/>
                <a:cs typeface="Times New Roman"/>
              </a:rPr>
              <a:t>услуг, повысилась </a:t>
            </a:r>
            <a:r>
              <a:rPr lang="ru-RU" dirty="0" smtClean="0">
                <a:solidFill>
                  <a:srgbClr val="1F12C4"/>
                </a:solidFill>
                <a:latin typeface="Bahnschrift SemiBold Condensed" pitchFamily="34" charset="0"/>
                <a:ea typeface="Calibri"/>
                <a:cs typeface="Times New Roman"/>
              </a:rPr>
              <a:t>их доступность, овладение техникой шитья </a:t>
            </a:r>
            <a:r>
              <a:rPr lang="ru-RU" dirty="0" smtClean="0">
                <a:solidFill>
                  <a:srgbClr val="1F12C4"/>
                </a:solidFill>
                <a:latin typeface="Bahnschrift SemiBold Condensed" pitchFamily="34" charset="0"/>
                <a:ea typeface="Calibri"/>
                <a:cs typeface="Times New Roman"/>
              </a:rPr>
              <a:t>игрушки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«</a:t>
            </a:r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Тильда»</a:t>
            </a:r>
            <a:endParaRPr lang="ru-RU" sz="1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" name="Рисунок 43" descr="IDEA-PRODUC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86400" y="2940323"/>
            <a:ext cx="1692234" cy="2521915"/>
          </a:xfrm>
          <a:prstGeom prst="rect">
            <a:avLst/>
          </a:prstGeom>
        </p:spPr>
      </p:pic>
      <p:pic>
        <p:nvPicPr>
          <p:cNvPr id="21" name="Рисунок 20" descr="Investbattle-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1960" y="3717032"/>
            <a:ext cx="4414988" cy="300237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203848" y="1196753"/>
            <a:ext cx="2808312" cy="1334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1F12C4"/>
                </a:solidFill>
                <a:latin typeface="Bahnschrift SemiBold Condensed" pitchFamily="34" charset="0"/>
                <a:ea typeface="Calibri"/>
                <a:cs typeface="Times New Roman"/>
              </a:rPr>
              <a:t>Создание условий социализации людей старшего поколения и детей через развитие механизма социального партнерства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797250">
            <a:off x="456913" y="1420812"/>
            <a:ext cx="2805812" cy="2104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157254">
            <a:off x="6129413" y="1593195"/>
            <a:ext cx="2751032" cy="2063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13713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87824" y="404664"/>
            <a:ext cx="3168352" cy="31700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err="1" smtClean="0">
                <a:solidFill>
                  <a:srgbClr val="FF0000"/>
                </a:solidFill>
              </a:rPr>
              <a:t>Количественые</a:t>
            </a:r>
            <a:r>
              <a:rPr lang="ru-RU" b="1" u="sng" dirty="0" smtClean="0">
                <a:solidFill>
                  <a:srgbClr val="FF0000"/>
                </a:solidFill>
              </a:rPr>
              <a:t> результаты</a:t>
            </a:r>
          </a:p>
          <a:p>
            <a:pPr algn="ctr"/>
            <a:r>
              <a:rPr lang="ru-RU" b="1" u="sng" dirty="0" smtClean="0">
                <a:solidFill>
                  <a:srgbClr val="1F12C4"/>
                </a:solidFill>
              </a:rPr>
              <a:t>100%  организация и проведение  </a:t>
            </a:r>
            <a:r>
              <a:rPr lang="ru-RU" b="1" u="sng" dirty="0" smtClean="0">
                <a:solidFill>
                  <a:srgbClr val="1F12C4"/>
                </a:solidFill>
              </a:rPr>
              <a:t>72 </a:t>
            </a:r>
            <a:r>
              <a:rPr lang="en-US" b="1" u="sng" dirty="0" smtClean="0">
                <a:solidFill>
                  <a:srgbClr val="1F12C4"/>
                </a:solidFill>
              </a:rPr>
              <a:t>handmade </a:t>
            </a:r>
            <a:r>
              <a:rPr lang="ru-RU" b="1" u="sng" dirty="0" smtClean="0">
                <a:solidFill>
                  <a:srgbClr val="1F12C4"/>
                </a:solidFill>
              </a:rPr>
              <a:t>«Дизайн и декорирование;</a:t>
            </a:r>
          </a:p>
          <a:p>
            <a:pPr algn="ctr"/>
            <a:endParaRPr lang="ru-RU" b="1" u="sng" dirty="0" smtClean="0">
              <a:solidFill>
                <a:srgbClr val="1F12C4"/>
              </a:solidFill>
            </a:endParaRPr>
          </a:p>
          <a:p>
            <a:pPr algn="ctr"/>
            <a:r>
              <a:rPr lang="ru-RU" b="1" u="sng" dirty="0" smtClean="0">
                <a:solidFill>
                  <a:srgbClr val="1F12C4"/>
                </a:solidFill>
              </a:rPr>
              <a:t>100% изготовление  </a:t>
            </a:r>
            <a:r>
              <a:rPr lang="ru-RU" b="1" u="sng" dirty="0" smtClean="0">
                <a:solidFill>
                  <a:srgbClr val="1F12C4"/>
                </a:solidFill>
              </a:rPr>
              <a:t>120 </a:t>
            </a:r>
            <a:r>
              <a:rPr lang="ru-RU" b="1" u="sng" dirty="0" smtClean="0">
                <a:solidFill>
                  <a:srgbClr val="1F12C4"/>
                </a:solidFill>
              </a:rPr>
              <a:t>игрушек по технике «Тильда»</a:t>
            </a:r>
          </a:p>
          <a:p>
            <a:pPr algn="r"/>
            <a:endParaRPr lang="ru-RU" sz="2000" b="1" dirty="0" smtClean="0">
              <a:solidFill>
                <a:srgbClr val="1F12C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4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059832" cy="2276872"/>
          </a:xfrm>
          <a:prstGeom prst="rect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6" name="Рисунок 5" descr="IMG_40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276872"/>
            <a:ext cx="3059832" cy="2240868"/>
          </a:xfrm>
          <a:prstGeom prst="rect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7" name="Рисунок 6" descr="IMG_40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509120"/>
            <a:ext cx="3059832" cy="2348880"/>
          </a:xfrm>
          <a:prstGeom prst="rect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8" name="Рисунок 7" descr="IMG_40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08171" y="0"/>
            <a:ext cx="3035829" cy="2276872"/>
          </a:xfrm>
          <a:prstGeom prst="rect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9" name="Рисунок 8" descr="IMG_404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08171" y="2276872"/>
            <a:ext cx="3035829" cy="2276872"/>
          </a:xfrm>
          <a:prstGeom prst="rect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10" name="Рисунок 9" descr="IMG_405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84169" y="4509120"/>
            <a:ext cx="3059832" cy="2348880"/>
          </a:xfrm>
          <a:prstGeom prst="rect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11" name="Рисунок 10" descr="дубль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43808" y="4197563"/>
            <a:ext cx="3430307" cy="2660437"/>
          </a:xfrm>
          <a:prstGeom prst="rect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12" name="Рисунок 7" descr="kak-narisovat-serdce6-300x209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355895">
            <a:off x="2978367" y="3136948"/>
            <a:ext cx="1235976" cy="1016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60648"/>
            <a:ext cx="464400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Совместные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занятия с волонтерами</a:t>
            </a:r>
            <a:endParaRPr lang="ru-RU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DSCN51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3714752"/>
            <a:ext cx="3996296" cy="2997222"/>
          </a:xfrm>
          <a:prstGeom prst="rect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6" name="Рисунок 5" descr="DSCN51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357166"/>
            <a:ext cx="3923928" cy="2942946"/>
          </a:xfrm>
          <a:prstGeom prst="rect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7" name="Рисунок 6" descr="DSCN51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3500438"/>
            <a:ext cx="4067944" cy="3050958"/>
          </a:xfrm>
          <a:prstGeom prst="rect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8" name="Picture 6" descr="MC90028897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772816"/>
            <a:ext cx="3275856" cy="2019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87ZgC-Ce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535488" y="4882991"/>
            <a:ext cx="4608512" cy="1191816"/>
          </a:xfrm>
          <a:prstGeom prst="flowChartAlternateProcess">
            <a:avLst/>
          </a:prstGeom>
          <a:gradFill flip="none" rotWithShape="1">
            <a:gsLst>
              <a:gs pos="32000">
                <a:schemeClr val="accent1">
                  <a:lumMod val="40000"/>
                  <a:lumOff val="60000"/>
                  <a:alpha val="54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Волонтеры</a:t>
            </a:r>
          </a:p>
          <a:p>
            <a:endParaRPr lang="ru-RU" sz="2000" b="1" dirty="0" smtClean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6" descr="251fd9d1dbc0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344" y="-99392"/>
            <a:ext cx="2232248" cy="2229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60648"/>
            <a:ext cx="43559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1F12C4"/>
                </a:solidFill>
                <a:latin typeface="Times New Roman" pitchFamily="18" charset="0"/>
                <a:cs typeface="Times New Roman" pitchFamily="18" charset="0"/>
              </a:rPr>
              <a:t>Качественные результаты</a:t>
            </a:r>
          </a:p>
          <a:p>
            <a:pPr algn="r"/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ожилые 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люди повысили свой уровень социализации, осознали, что они не одни, и что можно и нужно вести активную жизнь </a:t>
            </a:r>
            <a:endParaRPr lang="ru-RU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овладение техникой шитья игрушки «Тильда»</a:t>
            </a:r>
          </a:p>
        </p:txBody>
      </p:sp>
      <p:pic>
        <p:nvPicPr>
          <p:cNvPr id="5" name="Рисунок 4" descr="IMG_04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57166"/>
            <a:ext cx="3995936" cy="2996952"/>
          </a:xfrm>
          <a:prstGeom prst="rect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8" name="Рисунок 7" descr="IMG_08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380320" y="4621696"/>
            <a:ext cx="2555776" cy="1916832"/>
          </a:xfrm>
          <a:prstGeom prst="rect">
            <a:avLst/>
          </a:prstGeom>
        </p:spPr>
      </p:pic>
      <p:pic>
        <p:nvPicPr>
          <p:cNvPr id="9" name="Рисунок 8" descr="IMG_07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3571876"/>
            <a:ext cx="5525531" cy="2996953"/>
          </a:xfrm>
          <a:prstGeom prst="rect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11" name="Рисунок 10" descr="hb2P-IUBWn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16216" y="3835831"/>
            <a:ext cx="2495950" cy="3009561"/>
          </a:xfrm>
          <a:prstGeom prst="rect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7" name="Рисунок 14" descr="vozd09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92530">
            <a:off x="-141440" y="1610571"/>
            <a:ext cx="1730544" cy="350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8" descr="cv014.g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556666">
            <a:off x="5037027" y="3109330"/>
            <a:ext cx="209550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03848" y="2294876"/>
            <a:ext cx="594015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>
                <a:solidFill>
                  <a:srgbClr val="1F12C4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i="1" dirty="0" smtClean="0">
                <a:solidFill>
                  <a:srgbClr val="1F12C4"/>
                </a:solidFill>
                <a:latin typeface="Times New Roman" pitchFamily="18" charset="0"/>
                <a:cs typeface="Times New Roman" pitchFamily="18" charset="0"/>
              </a:rPr>
              <a:t>астер классы для волонтеров:</a:t>
            </a:r>
            <a:endParaRPr lang="ru-RU" i="1" dirty="0">
              <a:solidFill>
                <a:srgbClr val="1F12C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09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3500438"/>
            <a:ext cx="4386859" cy="3212976"/>
          </a:xfrm>
          <a:prstGeom prst="rect">
            <a:avLst/>
          </a:prstGeom>
          <a:ln w="41275">
            <a:solidFill>
              <a:srgbClr val="0000FF">
                <a:alpha val="56000"/>
              </a:srgbClr>
            </a:solidFill>
          </a:ln>
        </p:spPr>
      </p:pic>
      <p:pic>
        <p:nvPicPr>
          <p:cNvPr id="5" name="Рисунок 4" descr="DSCN51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3500438"/>
            <a:ext cx="4352518" cy="3212975"/>
          </a:xfrm>
          <a:prstGeom prst="rect">
            <a:avLst/>
          </a:prstGeom>
          <a:ln w="41275">
            <a:solidFill>
              <a:srgbClr val="0000FF">
                <a:alpha val="56000"/>
              </a:srgbClr>
            </a:solidFill>
          </a:ln>
        </p:spPr>
      </p:pic>
      <p:pic>
        <p:nvPicPr>
          <p:cNvPr id="6" name="Рисунок 5" descr="IMG_40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72664"/>
            <a:ext cx="2808312" cy="2106234"/>
          </a:xfrm>
          <a:prstGeom prst="rect">
            <a:avLst/>
          </a:prstGeom>
          <a:ln w="41275">
            <a:solidFill>
              <a:srgbClr val="0000FF">
                <a:alpha val="56000"/>
              </a:srgbClr>
            </a:solidFill>
          </a:ln>
        </p:spPr>
      </p:pic>
      <p:pic>
        <p:nvPicPr>
          <p:cNvPr id="7" name="Рисунок 6" descr="DSCN52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13269" y="1"/>
            <a:ext cx="2160238" cy="1556790"/>
          </a:xfrm>
          <a:prstGeom prst="rect">
            <a:avLst/>
          </a:prstGeom>
          <a:ln w="41275">
            <a:solidFill>
              <a:srgbClr val="0000FF">
                <a:alpha val="56000"/>
              </a:srgbClr>
            </a:solidFill>
          </a:ln>
        </p:spPr>
      </p:pic>
      <p:pic>
        <p:nvPicPr>
          <p:cNvPr id="8" name="Рисунок 7" descr="DSCN523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8224" y="1"/>
            <a:ext cx="2363755" cy="1772816"/>
          </a:xfrm>
          <a:prstGeom prst="rect">
            <a:avLst/>
          </a:prstGeom>
          <a:ln w="41275">
            <a:solidFill>
              <a:srgbClr val="0000FF">
                <a:alpha val="56000"/>
              </a:srgbClr>
            </a:solidFill>
          </a:ln>
        </p:spPr>
      </p:pic>
      <p:pic>
        <p:nvPicPr>
          <p:cNvPr id="9" name="Рисунок 8" descr="DSCN524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4745268" y="451920"/>
            <a:ext cx="2106235" cy="1579676"/>
          </a:xfrm>
          <a:prstGeom prst="rect">
            <a:avLst/>
          </a:prstGeom>
          <a:ln w="41275">
            <a:solidFill>
              <a:srgbClr val="0000FF">
                <a:alpha val="56000"/>
              </a:srgbClr>
            </a:solidFill>
          </a:ln>
        </p:spPr>
      </p:pic>
      <p:pic>
        <p:nvPicPr>
          <p:cNvPr id="10" name="Рисунок 6" descr="clipart_schilderen_animaatjes-434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7300" y="2375024"/>
            <a:ext cx="1481138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C:\Documents and Settings\3\Рабочий стол\lana-1\фото\Новая папка\klipart-serdechki-3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45454">
            <a:off x="3965502" y="5847484"/>
            <a:ext cx="1184251" cy="112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Спонсоры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3" name="Picture 3" descr="C:\Documents and Settings\3\Рабочий стол\lana-1\фото\Новая папка\bcae7c7aee5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8513" y="0"/>
            <a:ext cx="3265487" cy="292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7" descr="sili_semeynih_uz_metodika_rasstanovok_berta_helingera_0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17516"/>
            <a:ext cx="2483768" cy="2140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3" descr="C:\Users\Пользователь\Desktop\0003-003-Mnogie-ljudi-zanimajutsja-sportom-no-dlja-nekotorykh-sport-eto-prizvani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511903">
            <a:off x="3235979" y="4611867"/>
            <a:ext cx="1138349" cy="1420155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effectLst>
            <a:softEdge rad="317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5076056" y="4941168"/>
            <a:ext cx="3877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ООООО "Союз женщин России"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55976" y="522920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FF"/>
                </a:solidFill>
              </a:rPr>
              <a:t>Омская областная организация Общероссийской общественной организации "Всероссийское общество инвалидов</a:t>
            </a:r>
            <a:r>
              <a:rPr lang="ru-RU" sz="1600" b="1" dirty="0" smtClean="0">
                <a:solidFill>
                  <a:srgbClr val="0000FF"/>
                </a:solidFill>
              </a:rPr>
              <a:t>"</a:t>
            </a:r>
            <a:endParaRPr lang="ru-RU" sz="16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39552" y="1635350"/>
            <a:ext cx="8229600" cy="4745978"/>
          </a:xfrm>
          <a:solidFill>
            <a:srgbClr val="FFFFCC"/>
          </a:solidFill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u="sng" dirty="0" smtClean="0">
                <a:solidFill>
                  <a:srgbClr val="1F12C4"/>
                </a:solidFill>
              </a:rPr>
              <a:t>Анкетирование на предмет приоритетных направлений  выявило:</a:t>
            </a:r>
          </a:p>
          <a:p>
            <a:pPr algn="ctr">
              <a:buNone/>
            </a:pPr>
            <a:endParaRPr lang="ru-RU" u="sng" dirty="0" smtClean="0">
              <a:solidFill>
                <a:srgbClr val="1F12C4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1F12C4"/>
                </a:solidFill>
              </a:rPr>
              <a:t>желание заниматься новым, популярным направлением </a:t>
            </a:r>
            <a:r>
              <a:rPr lang="ru-RU" dirty="0" smtClean="0">
                <a:solidFill>
                  <a:srgbClr val="1F12C4"/>
                </a:solidFill>
              </a:rPr>
              <a:t>(100% </a:t>
            </a:r>
            <a:r>
              <a:rPr lang="ru-RU" dirty="0" smtClean="0">
                <a:solidFill>
                  <a:srgbClr val="1F12C4"/>
                </a:solidFill>
              </a:rPr>
              <a:t>опрошенных);</a:t>
            </a:r>
          </a:p>
          <a:p>
            <a:pPr>
              <a:buNone/>
            </a:pPr>
            <a:endParaRPr lang="ru-RU" dirty="0" smtClean="0">
              <a:solidFill>
                <a:srgbClr val="1F12C4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1F12C4"/>
                </a:solidFill>
              </a:rPr>
              <a:t> неполную удовлетворенность от занятий </a:t>
            </a:r>
            <a:endParaRPr lang="en-US" dirty="0" smtClean="0">
              <a:solidFill>
                <a:srgbClr val="1F12C4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1F12C4"/>
                </a:solidFill>
              </a:rPr>
              <a:t> </a:t>
            </a:r>
            <a:r>
              <a:rPr lang="en-US" dirty="0" smtClean="0">
                <a:solidFill>
                  <a:srgbClr val="1F12C4"/>
                </a:solidFill>
              </a:rPr>
              <a:t>  </a:t>
            </a:r>
            <a:r>
              <a:rPr lang="ru-RU" dirty="0" smtClean="0">
                <a:solidFill>
                  <a:srgbClr val="1F12C4"/>
                </a:solidFill>
              </a:rPr>
              <a:t>из</a:t>
            </a:r>
            <a:r>
              <a:rPr lang="en-US" dirty="0" smtClean="0">
                <a:solidFill>
                  <a:srgbClr val="1F12C4"/>
                </a:solidFill>
              </a:rPr>
              <a:t>-</a:t>
            </a:r>
            <a:r>
              <a:rPr lang="ru-RU" dirty="0" smtClean="0">
                <a:solidFill>
                  <a:srgbClr val="1F12C4"/>
                </a:solidFill>
              </a:rPr>
              <a:t> </a:t>
            </a:r>
            <a:r>
              <a:rPr lang="ru-RU" dirty="0" smtClean="0">
                <a:solidFill>
                  <a:srgbClr val="1F12C4"/>
                </a:solidFill>
              </a:rPr>
              <a:t>за отсутствия реализации созданных продуктов </a:t>
            </a:r>
            <a:r>
              <a:rPr lang="en-US" dirty="0" err="1" smtClean="0">
                <a:solidFill>
                  <a:srgbClr val="1F12C4"/>
                </a:solidFill>
              </a:rPr>
              <a:t>hend</a:t>
            </a:r>
            <a:r>
              <a:rPr lang="en-US" dirty="0" smtClean="0">
                <a:solidFill>
                  <a:srgbClr val="1F12C4"/>
                </a:solidFill>
              </a:rPr>
              <a:t>-made</a:t>
            </a:r>
            <a:r>
              <a:rPr lang="ru-RU" dirty="0" smtClean="0">
                <a:solidFill>
                  <a:srgbClr val="1F12C4"/>
                </a:solidFill>
              </a:rPr>
              <a:t>(100</a:t>
            </a:r>
            <a:r>
              <a:rPr lang="ru-RU" dirty="0" smtClean="0">
                <a:solidFill>
                  <a:srgbClr val="1F12C4"/>
                </a:solidFill>
              </a:rPr>
              <a:t>% опрошенных);</a:t>
            </a:r>
          </a:p>
          <a:p>
            <a:pPr>
              <a:buFont typeface="Wingdings" pitchFamily="2" charset="2"/>
              <a:buChar char="Ø"/>
            </a:pPr>
            <a:endParaRPr lang="ru-RU" dirty="0" smtClean="0">
              <a:solidFill>
                <a:srgbClr val="1F12C4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1F12C4"/>
                </a:solidFill>
              </a:rPr>
              <a:t> желание превратить хобби в дополнительный доход.</a:t>
            </a:r>
          </a:p>
          <a:p>
            <a:pPr>
              <a:buFont typeface="Wingdings" pitchFamily="2" charset="2"/>
              <a:buChar char="Ø"/>
            </a:pPr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252536" y="274638"/>
            <a:ext cx="8352928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00FF"/>
                </a:solidFill>
              </a:rPr>
              <a:t>С чего начался проект?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4" name="Рисунок 3" descr="defc67278b36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140758"/>
            <a:ext cx="1400729" cy="1494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260648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Georgia" pitchFamily="18" charset="0"/>
              </a:rPr>
              <a:t>Первое вручение игрушек Тильда…</a:t>
            </a:r>
            <a:endParaRPr lang="ru-RU" sz="3200" b="1" i="1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6" name="Рисунок 5" descr="DSC_05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1052736"/>
            <a:ext cx="6336704" cy="5535080"/>
          </a:xfrm>
          <a:prstGeom prst="rect">
            <a:avLst/>
          </a:prstGeom>
          <a:ln w="41275">
            <a:solidFill>
              <a:srgbClr val="0000FF">
                <a:alpha val="56000"/>
              </a:srgbClr>
            </a:solidFill>
          </a:ln>
        </p:spPr>
      </p:pic>
      <p:pic>
        <p:nvPicPr>
          <p:cNvPr id="5" name="Рисунок 3" descr="element0415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8984" y="1073696"/>
            <a:ext cx="2448272" cy="4713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_05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727690" cy="6192688"/>
          </a:xfrm>
          <a:prstGeom prst="rect">
            <a:avLst/>
          </a:prstGeom>
          <a:ln w="41275">
            <a:solidFill>
              <a:srgbClr val="0000FF">
                <a:alpha val="56000"/>
              </a:srgb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_05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  <a:ln w="41275">
            <a:solidFill>
              <a:srgbClr val="0000FF">
                <a:alpha val="56000"/>
              </a:srgb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кругленный прямоугольник 20"/>
          <p:cNvSpPr/>
          <p:nvPr/>
        </p:nvSpPr>
        <p:spPr>
          <a:xfrm>
            <a:off x="1407227" y="0"/>
            <a:ext cx="3865418" cy="641268"/>
          </a:xfrm>
          <a:prstGeom prst="roundRect">
            <a:avLst/>
          </a:prstGeom>
          <a:solidFill>
            <a:srgbClr val="F3FFF3"/>
          </a:solidFill>
          <a:ln>
            <a:solidFill>
              <a:srgbClr val="E7FFE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ru-RU" sz="1600" dirty="0" smtClean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7405BCF-E1AE-5057-463A-031F19F6FDF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3063" y="0"/>
            <a:ext cx="123324" cy="6858000"/>
          </a:xfrm>
          <a:prstGeom prst="rect">
            <a:avLst/>
          </a:prstGeom>
        </p:spPr>
      </p:pic>
      <p:sp>
        <p:nvSpPr>
          <p:cNvPr id="18" name="Rectangle 7"/>
          <p:cNvSpPr txBox="1">
            <a:spLocks noChangeArrowheads="1"/>
          </p:cNvSpPr>
          <p:nvPr/>
        </p:nvSpPr>
        <p:spPr>
          <a:xfrm>
            <a:off x="-498763" y="1700808"/>
            <a:ext cx="7080662" cy="16599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88900" marR="0" lvl="0" indent="20638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БЮДЖЕТНОЕ УЧРЕЖДЕНИЕ ОМСКОЙ ОБЛАСТИ </a:t>
            </a:r>
          </a:p>
          <a:p>
            <a:pPr marL="88900" marR="0" lvl="0" indent="20638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«КОМПЛЕКСНЫЙ ЦЕНТР СОЦИАЛЬНОГО ОБСЛУЖИВАНИЯ  </a:t>
            </a:r>
            <a:endParaRPr kumimoji="0" lang="ru-RU" sz="1400" b="1" i="1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88900" marR="0" lvl="0" indent="20638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НАСЕЛЕНИЯ  </a:t>
            </a: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ОМСКОГО РАЙОНА»</a:t>
            </a:r>
          </a:p>
          <a:p>
            <a:pPr marL="88900" marR="0" lvl="0" indent="20638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 2" pitchFamily="18" charset="2"/>
              <a:buNone/>
              <a:tabLst/>
              <a:defRPr/>
            </a:pPr>
            <a:endParaRPr kumimoji="0" lang="ru-RU" sz="800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88900" marR="0" lvl="0" indent="20638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 2" pitchFamily="18" charset="2"/>
              <a:buNone/>
              <a:tabLst/>
              <a:defRPr/>
            </a:pPr>
            <a:endParaRPr lang="ru-RU" sz="64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8900" marR="0" lvl="0" indent="20638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 2" pitchFamily="18" charset="2"/>
              <a:buNone/>
              <a:tabLst/>
              <a:defRPr/>
            </a:pPr>
            <a:endParaRPr kumimoji="0" lang="ru-RU" sz="29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8900" marR="0" lvl="0" indent="20638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 2"/>
              <a:buNone/>
              <a:tabLst/>
              <a:defRPr/>
            </a:pPr>
            <a:endParaRPr kumimoji="0" lang="ru-RU" sz="22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88900" marR="0" lvl="0" indent="20638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 2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19" name="Заголовок 17"/>
          <p:cNvSpPr>
            <a:spLocks noGrp="1"/>
          </p:cNvSpPr>
          <p:nvPr>
            <p:ph type="title"/>
          </p:nvPr>
        </p:nvSpPr>
        <p:spPr>
          <a:xfrm>
            <a:off x="1478478" y="1"/>
            <a:ext cx="3687289" cy="581891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Наши контакты</a:t>
            </a:r>
            <a:endParaRPr lang="ru-RU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63be43_f8a9c77fe4a14413aa49db96b2c4f444_mv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3502" y="655607"/>
            <a:ext cx="1754471" cy="716951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611560" y="2852936"/>
            <a:ext cx="6048672" cy="3019854"/>
          </a:xfrm>
          <a:prstGeom prst="roundRect">
            <a:avLst/>
          </a:prstGeom>
          <a:solidFill>
            <a:srgbClr val="E5FFFE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Руководитель:</a:t>
            </a:r>
            <a:r>
              <a:rPr lang="ru-RU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Рыбалко Надежда Анатольевна</a:t>
            </a:r>
          </a:p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Руководитель практики: </a:t>
            </a:r>
            <a:r>
              <a:rPr lang="ru-RU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Кучменко </a:t>
            </a:r>
            <a:r>
              <a:rPr lang="ru-RU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Юлия Николаевна 8 (3812) 77- 98 – </a:t>
            </a:r>
            <a:r>
              <a:rPr lang="ru-RU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72</a:t>
            </a:r>
            <a:endParaRPr lang="ru-RU" b="1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Вопросы </a:t>
            </a: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тиражированию и сотрудничеству по телефону:</a:t>
            </a:r>
            <a:r>
              <a:rPr lang="ru-RU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8 (3812) 77- 98 – 71</a:t>
            </a:r>
          </a:p>
          <a:p>
            <a:endParaRPr lang="ru-RU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email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omsky_kcson@mtsr.omskportal.ru</a:t>
            </a:r>
            <a:endParaRPr lang="ru-RU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сайт</a:t>
            </a:r>
            <a:r>
              <a:rPr lang="ru-RU" b="1" dirty="0" smtClean="0">
                <a:solidFill>
                  <a:srgbClr val="FF0000"/>
                </a:solidFill>
              </a:rPr>
              <a:t>: </a:t>
            </a:r>
            <a:r>
              <a:rPr lang="en-US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www.bukcson.ru</a:t>
            </a:r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https://ok.me/N0731</a:t>
            </a: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solidFill>
                <a:srgbClr val="000099"/>
              </a:solidFill>
            </a:endParaRPr>
          </a:p>
          <a:p>
            <a:pPr algn="ctr"/>
            <a:endParaRPr lang="ru-RU" sz="20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748146" y="1196752"/>
            <a:ext cx="4417621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lvl="0" indent="20638" algn="ctr">
              <a:lnSpc>
                <a:spcPct val="130000"/>
              </a:lnSpc>
              <a:buClr>
                <a:srgbClr val="A5A5A5"/>
              </a:buClr>
              <a:defRPr/>
            </a:pPr>
            <a:r>
              <a:rPr lang="ru-RU" sz="2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Наименование учреждения</a:t>
            </a: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pic>
        <p:nvPicPr>
          <p:cNvPr id="22" name="Рисунок 21" descr="bukcso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4" y="476672"/>
            <a:ext cx="2451090" cy="2980088"/>
          </a:xfrm>
          <a:prstGeom prst="rect">
            <a:avLst/>
          </a:prstGeom>
        </p:spPr>
      </p:pic>
      <p:pic>
        <p:nvPicPr>
          <p:cNvPr id="23" name="Picture 3" descr="C:\Users\Пользователь\Desktop\logotext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077072"/>
            <a:ext cx="1907704" cy="183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6360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755576" y="1635350"/>
            <a:ext cx="7776864" cy="4313930"/>
          </a:xfrm>
          <a:solidFill>
            <a:srgbClr val="FFFFCC"/>
          </a:solidFill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ru-RU" b="1" u="sng" dirty="0" smtClean="0">
                <a:solidFill>
                  <a:srgbClr val="1F12C4"/>
                </a:solidFill>
              </a:rPr>
              <a:t>Цель практики: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900" dirty="0" smtClean="0">
                <a:solidFill>
                  <a:srgbClr val="1F12C4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Создание условий социализации людей старшего поколения и детей через развитие механизма социального </a:t>
            </a:r>
            <a:r>
              <a:rPr lang="ru-RU" sz="2900" dirty="0" smtClean="0">
                <a:solidFill>
                  <a:srgbClr val="1F12C4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партнерства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900" b="1" u="sng" dirty="0" smtClean="0">
                <a:solidFill>
                  <a:srgbClr val="1F12C4"/>
                </a:solidFill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sz="2900" b="1" u="sng" dirty="0">
                <a:solidFill>
                  <a:srgbClr val="1F12C4"/>
                </a:solidFill>
                <a:latin typeface="Times New Roman" pitchFamily="18" charset="0"/>
                <a:cs typeface="Times New Roman" pitchFamily="18" charset="0"/>
              </a:rPr>
              <a:t>практики: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900" dirty="0" smtClean="0">
                <a:solidFill>
                  <a:srgbClr val="1F12C4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мотивировать </a:t>
            </a:r>
            <a:r>
              <a:rPr lang="ru-RU" sz="2900" dirty="0">
                <a:solidFill>
                  <a:srgbClr val="1F12C4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людей старшего поколения активно </a:t>
            </a:r>
            <a:r>
              <a:rPr lang="ru-RU" sz="2900" dirty="0" smtClean="0">
                <a:solidFill>
                  <a:srgbClr val="1F12C4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участвовать </a:t>
            </a:r>
            <a:r>
              <a:rPr lang="ru-RU" sz="2900" dirty="0">
                <a:solidFill>
                  <a:srgbClr val="1F12C4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 добровольческой деятельности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900" dirty="0" smtClean="0">
                <a:solidFill>
                  <a:srgbClr val="1F12C4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вовлечь людей старшего поколения в творческую, общественную, социальную деятельность  на территории сельского поселения Омского </a:t>
            </a:r>
            <a:r>
              <a:rPr lang="ru-RU" sz="2900" dirty="0" smtClean="0">
                <a:solidFill>
                  <a:srgbClr val="1F12C4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района</a:t>
            </a:r>
            <a:endParaRPr lang="ru-RU" sz="2900" dirty="0">
              <a:solidFill>
                <a:srgbClr val="1F12C4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900" dirty="0" smtClean="0">
                <a:solidFill>
                  <a:srgbClr val="1F12C4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научить участников проекта реализовывать результаты своей ручной работы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900" dirty="0" smtClean="0">
                <a:solidFill>
                  <a:srgbClr val="1F12C4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создание социальных условий  для обеспечения  здоровья, как пожилых людей, так и </a:t>
            </a:r>
            <a:r>
              <a:rPr lang="ru-RU" sz="2900" dirty="0" smtClean="0">
                <a:solidFill>
                  <a:srgbClr val="1F12C4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несовершеннолетних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900" dirty="0" smtClean="0">
                <a:solidFill>
                  <a:srgbClr val="1F12C4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обеспечить участников группы возможностью подарить игрушки в технике "Тильда" детям из семей СОП и ТЖС Омского района</a:t>
            </a:r>
            <a:endParaRPr lang="ru-RU" sz="2900" dirty="0" smtClean="0">
              <a:solidFill>
                <a:srgbClr val="1F12C4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6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404664"/>
            <a:ext cx="6768752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i="1" dirty="0" smtClean="0">
                <a:solidFill>
                  <a:srgbClr val="FF0000"/>
                </a:solidFill>
              </a:rPr>
              <a:t>Практика «Кукла тильда из бабушкиного сундука»</a:t>
            </a:r>
            <a:endParaRPr lang="ru-RU" sz="3200" i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defc67278b36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140758"/>
            <a:ext cx="1400729" cy="1494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4499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отсутствие швейного оборудования;</a:t>
            </a:r>
          </a:p>
          <a:p>
            <a:pPr>
              <a:buNone/>
            </a:pPr>
            <a:endParaRPr lang="ru-RU" dirty="0" smtClean="0"/>
          </a:p>
          <a:p>
            <a:r>
              <a:rPr lang="ru-RU" dirty="0" smtClean="0"/>
              <a:t>отсутствие качественного расходного материала для выполнения техники Тильда;</a:t>
            </a:r>
          </a:p>
          <a:p>
            <a:pPr>
              <a:buNone/>
            </a:pPr>
            <a:endParaRPr lang="ru-RU" dirty="0" smtClean="0"/>
          </a:p>
          <a:p>
            <a:r>
              <a:rPr lang="ru-RU" dirty="0" smtClean="0"/>
              <a:t> отсутствия навыков реализации продуктов </a:t>
            </a:r>
            <a:r>
              <a:rPr lang="en-US" dirty="0" err="1" smtClean="0"/>
              <a:t>hend</a:t>
            </a:r>
            <a:r>
              <a:rPr lang="en-US" dirty="0" smtClean="0"/>
              <a:t>-made.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Возникла проблема-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dOC1u_6KhT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9661" y="4697760"/>
            <a:ext cx="1798682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1ef509e48542d7_bi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669" y="25113"/>
            <a:ext cx="2139330" cy="16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295578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1F12C4"/>
                </a:solidFill>
              </a:rPr>
              <a:t>с помощью оформления заявки </a:t>
            </a:r>
            <a:r>
              <a:rPr lang="ru-RU" dirty="0" smtClean="0">
                <a:solidFill>
                  <a:srgbClr val="1F12C4"/>
                </a:solidFill>
              </a:rPr>
              <a:t>в 2017 году </a:t>
            </a:r>
            <a:r>
              <a:rPr lang="ru-RU" dirty="0" smtClean="0">
                <a:solidFill>
                  <a:srgbClr val="1F12C4"/>
                </a:solidFill>
              </a:rPr>
              <a:t>на </a:t>
            </a:r>
            <a:r>
              <a:rPr lang="ru-RU" dirty="0" err="1" smtClean="0">
                <a:solidFill>
                  <a:srgbClr val="1F12C4"/>
                </a:solidFill>
              </a:rPr>
              <a:t>грантовый</a:t>
            </a:r>
            <a:r>
              <a:rPr lang="ru-RU" dirty="0" smtClean="0">
                <a:solidFill>
                  <a:srgbClr val="1F12C4"/>
                </a:solidFill>
              </a:rPr>
              <a:t> конкурс Активное поколение поддержанного благотворительным фондом Елены и Геннадия Тимченко</a:t>
            </a:r>
          </a:p>
          <a:p>
            <a:r>
              <a:rPr lang="ru-RU" dirty="0" smtClean="0">
                <a:solidFill>
                  <a:srgbClr val="1F12C4"/>
                </a:solidFill>
              </a:rPr>
              <a:t>(т. е. привлечение средств в размере 98 500 рублей)</a:t>
            </a:r>
            <a:endParaRPr lang="ru-RU" dirty="0">
              <a:solidFill>
                <a:srgbClr val="1F12C4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Решение проблемы: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лого АП_программа_си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4122401"/>
            <a:ext cx="7020272" cy="2735599"/>
          </a:xfrm>
          <a:prstGeom prst="rect">
            <a:avLst/>
          </a:prstGeom>
        </p:spPr>
      </p:pic>
      <p:pic>
        <p:nvPicPr>
          <p:cNvPr id="5" name="Рисунок 3" descr="5878-9898b600d3617b6d69363eadd76d5667[1]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863" y="-34312"/>
            <a:ext cx="1736384" cy="1519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666523"/>
          </a:xfrm>
        </p:spPr>
        <p:txBody>
          <a:bodyPr>
            <a:normAutofit fontScale="92500" lnSpcReduction="10000"/>
          </a:bodyPr>
          <a:lstStyle/>
          <a:p>
            <a:r>
              <a:rPr lang="ru-RU" sz="2800" dirty="0">
                <a:solidFill>
                  <a:srgbClr val="1F12C4"/>
                </a:solidFill>
                <a:latin typeface="Calibri"/>
                <a:ea typeface="Calibri"/>
                <a:cs typeface="Times New Roman"/>
              </a:rPr>
              <a:t>В основе практики лежит комплекс практических занятий по обучению пожилых людей технике изготовления игрушки "Тильда" с целью их реализации для семей, находящихся в социально опасном положении и иной трудной жизненной ситуации</a:t>
            </a:r>
            <a:r>
              <a:rPr lang="ru-RU" sz="2800" dirty="0" smtClean="0">
                <a:solidFill>
                  <a:srgbClr val="1F12C4"/>
                </a:solidFill>
                <a:latin typeface="Calibri"/>
                <a:ea typeface="Calibri"/>
                <a:cs typeface="Times New Roman"/>
              </a:rPr>
              <a:t>, проживающие </a:t>
            </a:r>
            <a:r>
              <a:rPr lang="ru-RU" sz="2800" dirty="0">
                <a:solidFill>
                  <a:srgbClr val="1F12C4"/>
                </a:solidFill>
                <a:latin typeface="Calibri"/>
                <a:ea typeface="Calibri"/>
                <a:cs typeface="Times New Roman"/>
              </a:rPr>
              <a:t>на территории сельских поселений Омского муниципального района в преддверии праздников, а так же с целью привития навыков добровольчества, </a:t>
            </a:r>
            <a:r>
              <a:rPr lang="ru-RU" sz="2800" dirty="0" err="1">
                <a:solidFill>
                  <a:srgbClr val="1F12C4"/>
                </a:solidFill>
                <a:latin typeface="Calibri"/>
                <a:ea typeface="Calibri"/>
                <a:cs typeface="Times New Roman"/>
              </a:rPr>
              <a:t>самозанятости</a:t>
            </a:r>
            <a:r>
              <a:rPr lang="ru-RU" sz="2800" dirty="0">
                <a:solidFill>
                  <a:srgbClr val="1F12C4"/>
                </a:solidFill>
                <a:latin typeface="Calibri"/>
                <a:ea typeface="Calibri"/>
                <a:cs typeface="Times New Roman"/>
              </a:rPr>
              <a:t> и создания условий для использования полученных ими знаний в практической </a:t>
            </a:r>
            <a:r>
              <a:rPr lang="ru-RU" sz="2600" dirty="0" smtClean="0">
                <a:solidFill>
                  <a:srgbClr val="1F12C4"/>
                </a:solidFill>
              </a:rPr>
              <a:t>отсутствие швейного </a:t>
            </a:r>
          </a:p>
          <a:p>
            <a:r>
              <a:rPr lang="ru-RU" sz="2600" dirty="0" smtClean="0">
                <a:solidFill>
                  <a:srgbClr val="1F12C4"/>
                </a:solidFill>
              </a:rPr>
              <a:t>оборудования</a:t>
            </a:r>
          </a:p>
          <a:p>
            <a:pPr>
              <a:buNone/>
            </a:pPr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>
                <a:solidFill>
                  <a:srgbClr val="FF0000"/>
                </a:solidFill>
              </a:rPr>
              <a:t>Суть практики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dOC1u_6KhT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6195" y="5229200"/>
            <a:ext cx="1236277" cy="1484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1ef509e48542d7_bi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5113"/>
            <a:ext cx="1835694" cy="137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5536" y="1484784"/>
            <a:ext cx="8470776" cy="3963895"/>
          </a:xfrm>
        </p:spPr>
        <p:txBody>
          <a:bodyPr>
            <a:noAutofit/>
          </a:bodyPr>
          <a:lstStyle/>
          <a:p>
            <a:pPr marL="109728" indent="0" algn="just">
              <a:buNone/>
            </a:pPr>
            <a:r>
              <a:rPr lang="ru-RU" sz="1200" b="1" dirty="0">
                <a:solidFill>
                  <a:srgbClr val="0000FF"/>
                </a:solidFill>
                <a:latin typeface="Calibri" panose="020F0502020204030204" pitchFamily="34" charset="0"/>
                <a:ea typeface="Times New Roman"/>
                <a:cs typeface="Arial" panose="020B0604020202020204" pitchFamily="34" charset="0"/>
              </a:rPr>
              <a:t>ПОДГОТОВИТЕЛЬНЫЙ:</a:t>
            </a:r>
          </a:p>
          <a:p>
            <a:pPr algn="just"/>
            <a:r>
              <a:rPr lang="ru-RU" sz="1200" dirty="0">
                <a:solidFill>
                  <a:srgbClr val="0000FF"/>
                </a:solidFill>
                <a:latin typeface="Calibri" panose="020F0502020204030204" pitchFamily="34" charset="0"/>
                <a:ea typeface="Times New Roman"/>
                <a:cs typeface="Arial" panose="020B0604020202020204" pitchFamily="34" charset="0"/>
              </a:rPr>
              <a:t>Закупка необходимого оборудования для первого, теоретического блока занятий. Определение количество и расписание теоретических и практических занятий с помощью утверждения календарно-тематического плана.</a:t>
            </a:r>
          </a:p>
          <a:p>
            <a:pPr algn="just"/>
            <a:r>
              <a:rPr lang="ru-RU" sz="1200" dirty="0">
                <a:solidFill>
                  <a:srgbClr val="0000FF"/>
                </a:solidFill>
                <a:latin typeface="Calibri" panose="020F0502020204030204" pitchFamily="34" charset="0"/>
                <a:ea typeface="Times New Roman"/>
                <a:cs typeface="Arial" panose="020B0604020202020204" pitchFamily="34" charset="0"/>
              </a:rPr>
              <a:t>Проведение информационной работы в рамках социального клубов. Формирование группы.</a:t>
            </a:r>
          </a:p>
          <a:p>
            <a:pPr marL="109728" indent="0" algn="just">
              <a:buNone/>
            </a:pPr>
            <a:r>
              <a:rPr lang="ru-RU" sz="1200" b="1" dirty="0">
                <a:solidFill>
                  <a:srgbClr val="0000FF"/>
                </a:solidFill>
                <a:latin typeface="Calibri" panose="020F0502020204030204" pitchFamily="34" charset="0"/>
                <a:ea typeface="Times New Roman"/>
                <a:cs typeface="Arial" panose="020B0604020202020204" pitchFamily="34" charset="0"/>
              </a:rPr>
              <a:t>ОСНОВНОЙ:</a:t>
            </a:r>
          </a:p>
          <a:p>
            <a:pPr algn="just"/>
            <a:r>
              <a:rPr lang="ru-RU" sz="1200" dirty="0">
                <a:solidFill>
                  <a:srgbClr val="0000FF"/>
                </a:solidFill>
                <a:latin typeface="Calibri" panose="020F0502020204030204" pitchFamily="34" charset="0"/>
                <a:ea typeface="Times New Roman"/>
                <a:cs typeface="Arial" panose="020B0604020202020204" pitchFamily="34" charset="0"/>
              </a:rPr>
              <a:t>Организация в соответствии с календарно-тематическим планом занятия с группой участников. За основной период обучение:</a:t>
            </a:r>
          </a:p>
          <a:p>
            <a:pPr algn="just"/>
            <a:r>
              <a:rPr lang="ru-RU" sz="1200" dirty="0">
                <a:solidFill>
                  <a:srgbClr val="0000FF"/>
                </a:solidFill>
                <a:latin typeface="Calibri" panose="020F0502020204030204" pitchFamily="34" charset="0"/>
                <a:ea typeface="Times New Roman"/>
                <a:cs typeface="Arial" panose="020B0604020202020204" pitchFamily="34" charset="0"/>
              </a:rPr>
              <a:t>- навыкам построения шаблонов и выкройки;</a:t>
            </a:r>
          </a:p>
          <a:p>
            <a:pPr algn="just"/>
            <a:r>
              <a:rPr lang="ru-RU" sz="1200" dirty="0">
                <a:solidFill>
                  <a:srgbClr val="0000FF"/>
                </a:solidFill>
                <a:latin typeface="Calibri" panose="020F0502020204030204" pitchFamily="34" charset="0"/>
                <a:ea typeface="Times New Roman"/>
                <a:cs typeface="Arial" panose="020B0604020202020204" pitchFamily="34" charset="0"/>
              </a:rPr>
              <a:t>- навыкам изготовления игрушек в технике "Тильда" на швейной машине;</a:t>
            </a:r>
          </a:p>
          <a:p>
            <a:pPr algn="just"/>
            <a:r>
              <a:rPr lang="ru-RU" sz="1200" dirty="0">
                <a:solidFill>
                  <a:srgbClr val="0000FF"/>
                </a:solidFill>
                <a:latin typeface="Calibri" panose="020F0502020204030204" pitchFamily="34" charset="0"/>
                <a:ea typeface="Times New Roman"/>
                <a:cs typeface="Arial" panose="020B0604020202020204" pitchFamily="34" charset="0"/>
              </a:rPr>
              <a:t>- навыкам декорирования игрушек "Тильда";</a:t>
            </a:r>
          </a:p>
          <a:p>
            <a:pPr algn="just"/>
            <a:r>
              <a:rPr lang="ru-RU" sz="1200" dirty="0">
                <a:solidFill>
                  <a:srgbClr val="0000FF"/>
                </a:solidFill>
                <a:latin typeface="Calibri" panose="020F0502020204030204" pitchFamily="34" charset="0"/>
                <a:ea typeface="Times New Roman"/>
                <a:cs typeface="Arial" panose="020B0604020202020204" pitchFamily="34" charset="0"/>
              </a:rPr>
              <a:t>- навыкам художественной упаковки.</a:t>
            </a:r>
          </a:p>
          <a:p>
            <a:pPr marL="109728" indent="0" algn="just">
              <a:buNone/>
            </a:pPr>
            <a:r>
              <a:rPr lang="ru-RU" sz="1200" b="1" dirty="0" smtClean="0">
                <a:solidFill>
                  <a:srgbClr val="0000FF"/>
                </a:solidFill>
                <a:latin typeface="Calibri" panose="020F0502020204030204" pitchFamily="34" charset="0"/>
                <a:ea typeface="Times New Roman"/>
                <a:cs typeface="Arial" panose="020B0604020202020204" pitchFamily="34" charset="0"/>
              </a:rPr>
              <a:t>ЗАКЛЮЧИТЕЛЬНЫЙ</a:t>
            </a:r>
            <a:r>
              <a:rPr lang="ru-RU" sz="1200" b="1" dirty="0">
                <a:solidFill>
                  <a:srgbClr val="0000FF"/>
                </a:solidFill>
                <a:latin typeface="Calibri" panose="020F0502020204030204" pitchFamily="34" charset="0"/>
                <a:ea typeface="Times New Roman"/>
                <a:cs typeface="Arial" panose="020B0604020202020204" pitchFamily="34" charset="0"/>
              </a:rPr>
              <a:t>:</a:t>
            </a:r>
            <a:endParaRPr lang="ru-RU" sz="1200" dirty="0">
              <a:solidFill>
                <a:srgbClr val="0000FF"/>
              </a:solidFill>
              <a:latin typeface="Calibri" panose="020F0502020204030204" pitchFamily="34" charset="0"/>
              <a:ea typeface="Times New Roman"/>
              <a:cs typeface="Arial" panose="020B0604020202020204" pitchFamily="34" charset="0"/>
            </a:endParaRPr>
          </a:p>
          <a:p>
            <a:pPr algn="just"/>
            <a:r>
              <a:rPr lang="ru-RU" sz="1200" dirty="0">
                <a:solidFill>
                  <a:srgbClr val="0000FF"/>
                </a:solidFill>
                <a:latin typeface="Calibri" panose="020F0502020204030204" pitchFamily="34" charset="0"/>
                <a:ea typeface="Times New Roman"/>
                <a:cs typeface="Arial" panose="020B0604020202020204" pitchFamily="34" charset="0"/>
              </a:rPr>
              <a:t>Предоставление участникам группы возможность дарить изделия ручной работы, изготовленные за период реализации практики, детям из семей, находящихся в социально опасном положении и иной трудной жизненной ситуации</a:t>
            </a:r>
            <a:r>
              <a:rPr lang="ru-RU" sz="1200" dirty="0" smtClean="0">
                <a:solidFill>
                  <a:srgbClr val="0000FF"/>
                </a:solidFill>
                <a:latin typeface="Calibri" panose="020F0502020204030204" pitchFamily="34" charset="0"/>
                <a:ea typeface="Times New Roman"/>
                <a:cs typeface="Arial" panose="020B0604020202020204" pitchFamily="34" charset="0"/>
              </a:rPr>
              <a:t>, проживающие </a:t>
            </a:r>
            <a:r>
              <a:rPr lang="ru-RU" sz="1200" dirty="0">
                <a:solidFill>
                  <a:srgbClr val="0000FF"/>
                </a:solidFill>
                <a:latin typeface="Calibri" panose="020F0502020204030204" pitchFamily="34" charset="0"/>
                <a:ea typeface="Times New Roman"/>
                <a:cs typeface="Arial" panose="020B0604020202020204" pitchFamily="34" charset="0"/>
              </a:rPr>
              <a:t>на территории сельских поселений Омского муниципального района.</a:t>
            </a:r>
          </a:p>
          <a:p>
            <a:pPr algn="just"/>
            <a:r>
              <a:rPr lang="ru-RU" sz="1200" dirty="0">
                <a:solidFill>
                  <a:srgbClr val="0000FF"/>
                </a:solidFill>
                <a:latin typeface="Calibri" panose="020F0502020204030204" pitchFamily="34" charset="0"/>
                <a:ea typeface="Times New Roman"/>
                <a:cs typeface="Arial" panose="020B0604020202020204" pitchFamily="34" charset="0"/>
              </a:rPr>
              <a:t>Организация выездов участников проекта к детям, а также привлечение к выездам аниматоров отделения профилактики безнадзорности и семейного неблагополучия БУ "КЦСОН Омского района". Оформление заключительных отчетов. Распространение положительного опыта путем создания брошюр "Волшебная Тильда" для граждан пожилого возраста других поселений Омского района</a:t>
            </a:r>
            <a:r>
              <a:rPr lang="ru-RU" sz="1200" dirty="0" smtClean="0">
                <a:solidFill>
                  <a:srgbClr val="0000FF"/>
                </a:solidFill>
                <a:latin typeface="Calibri" panose="020F0502020204030204" pitchFamily="34" charset="0"/>
                <a:ea typeface="Times New Roman"/>
                <a:cs typeface="Arial" panose="020B0604020202020204" pitchFamily="34" charset="0"/>
              </a:rPr>
              <a:t>.</a:t>
            </a:r>
            <a:endParaRPr lang="ru-RU" sz="1200" dirty="0">
              <a:solidFill>
                <a:srgbClr val="0000FF"/>
              </a:solidFill>
              <a:latin typeface="Calibri" panose="020F050202020403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Три этапа практики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3" descr="5878-9898b600d3617b6d69363eadd76d5667[1]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76025" y="44624"/>
            <a:ext cx="1851951" cy="162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2955784"/>
          </a:xfrm>
        </p:spPr>
        <p:txBody>
          <a:bodyPr/>
          <a:lstStyle/>
          <a:p>
            <a:r>
              <a:rPr lang="ru-RU" dirty="0" smtClean="0">
                <a:solidFill>
                  <a:srgbClr val="1F12C4"/>
                </a:solidFill>
              </a:rPr>
              <a:t>Граждане старшего поколения</a:t>
            </a:r>
          </a:p>
          <a:p>
            <a:r>
              <a:rPr lang="ru-RU" dirty="0" smtClean="0">
                <a:solidFill>
                  <a:srgbClr val="1F12C4"/>
                </a:solidFill>
              </a:rPr>
              <a:t>Несовершеннолетние дети</a:t>
            </a:r>
            <a:endParaRPr lang="ru-RU" dirty="0">
              <a:solidFill>
                <a:srgbClr val="1F12C4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Целевая группа: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3" descr="5878-9898b600d3617b6d69363eadd76d5667[1]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97745" y="332656"/>
            <a:ext cx="2230231" cy="195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\\10.250.67.10\почта$\Кучменко ЮН\проект Кукла Тильда из бабушкиного сундука\Отчет в свободной ф\DSCN50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42495"/>
            <a:ext cx="3840427" cy="2880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10.250.67.10\почта$\Кучменко ЮН\проект Кукла Тильда из бабушкиного сундука\Новая папка (2)\4.10\DSCN51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8200" y="2472502"/>
            <a:ext cx="3800417" cy="2850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4963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1F12C4"/>
                </a:solidFill>
              </a:rPr>
              <a:t>Территория реализации</a:t>
            </a:r>
            <a:endParaRPr lang="ru-RU" dirty="0">
              <a:solidFill>
                <a:srgbClr val="1F12C4"/>
              </a:solidFill>
            </a:endParaRPr>
          </a:p>
        </p:txBody>
      </p:sp>
      <p:pic>
        <p:nvPicPr>
          <p:cNvPr id="4" name="Рисунок 3" descr="image_image_6425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124744"/>
            <a:ext cx="4344144" cy="4688055"/>
          </a:xfrm>
          <a:prstGeom prst="rect">
            <a:avLst/>
          </a:prstGeom>
        </p:spPr>
      </p:pic>
      <p:pic>
        <p:nvPicPr>
          <p:cNvPr id="5" name="Рисунок 4" descr="сигна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616" y="3717032"/>
            <a:ext cx="1296144" cy="1296144"/>
          </a:xfrm>
          <a:prstGeom prst="rect">
            <a:avLst/>
          </a:prstGeom>
        </p:spPr>
      </p:pic>
      <p:cxnSp>
        <p:nvCxnSpPr>
          <p:cNvPr id="8" name="Прямая со стрелкой 7"/>
          <p:cNvCxnSpPr/>
          <p:nvPr/>
        </p:nvCxnSpPr>
        <p:spPr>
          <a:xfrm flipV="1">
            <a:off x="2123728" y="3068960"/>
            <a:ext cx="3024336" cy="1584176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 descr="чел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76056" y="1340768"/>
            <a:ext cx="3901440" cy="19629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92080" y="3284984"/>
            <a:ext cx="35283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Омский муниципальный район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980</TotalTime>
  <Words>666</Words>
  <Application>Microsoft Office PowerPoint</Application>
  <PresentationFormat>Экран (4:3)</PresentationFormat>
  <Paragraphs>87</Paragraphs>
  <Slides>23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Открытая</vt:lpstr>
      <vt:lpstr>Практика  «Кукла Тильда из бабушкиного сундука»</vt:lpstr>
      <vt:lpstr>С чего начался проект?</vt:lpstr>
      <vt:lpstr>Практика «Кукла тильда из бабушкиного сундука»</vt:lpstr>
      <vt:lpstr>Возникла проблема-</vt:lpstr>
      <vt:lpstr>Решение проблемы:</vt:lpstr>
      <vt:lpstr>Суть практики</vt:lpstr>
      <vt:lpstr>Три этапа практики</vt:lpstr>
      <vt:lpstr>Целевая группа:</vt:lpstr>
      <vt:lpstr>Территория реализации</vt:lpstr>
      <vt:lpstr>Почему село Путинцево?</vt:lpstr>
      <vt:lpstr>Для реализации проекта приобретено</vt:lpstr>
      <vt:lpstr>Слайд 12</vt:lpstr>
      <vt:lpstr>Инновационность практики</vt:lpstr>
      <vt:lpstr>Слайд 14</vt:lpstr>
      <vt:lpstr>Слайд 15</vt:lpstr>
      <vt:lpstr>Слайд 16</vt:lpstr>
      <vt:lpstr>Слайд 17</vt:lpstr>
      <vt:lpstr>Мастер классы для волонтеров:</vt:lpstr>
      <vt:lpstr>Слайд 19</vt:lpstr>
      <vt:lpstr>Слайд 20</vt:lpstr>
      <vt:lpstr>Слайд 21</vt:lpstr>
      <vt:lpstr>Слайд 22</vt:lpstr>
      <vt:lpstr>Наши контакты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«Кукла Тильда из бабушкиного сундука»</dc:title>
  <dc:creator>Пользователь</dc:creator>
  <cp:lastModifiedBy>Пользователь</cp:lastModifiedBy>
  <cp:revision>109</cp:revision>
  <dcterms:created xsi:type="dcterms:W3CDTF">2017-12-08T08:35:24Z</dcterms:created>
  <dcterms:modified xsi:type="dcterms:W3CDTF">2023-10-31T12:23:20Z</dcterms:modified>
</cp:coreProperties>
</file>