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05" r:id="rId2"/>
    <p:sldId id="449" r:id="rId3"/>
    <p:sldId id="401" r:id="rId4"/>
    <p:sldId id="442" r:id="rId5"/>
    <p:sldId id="453" r:id="rId6"/>
    <p:sldId id="454" r:id="rId7"/>
    <p:sldId id="456" r:id="rId8"/>
    <p:sldId id="451" r:id="rId9"/>
    <p:sldId id="444" r:id="rId10"/>
    <p:sldId id="446" r:id="rId11"/>
    <p:sldId id="452" r:id="rId12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" userDrawn="1">
          <p15:clr>
            <a:srgbClr val="A4A3A4"/>
          </p15:clr>
        </p15:guide>
        <p15:guide id="2" pos="7468" userDrawn="1">
          <p15:clr>
            <a:srgbClr val="A4A3A4"/>
          </p15:clr>
        </p15:guide>
        <p15:guide id="3" pos="212" userDrawn="1">
          <p15:clr>
            <a:srgbClr val="A4A3A4"/>
          </p15:clr>
        </p15:guide>
        <p15:guide id="5" orient="horz" pos="4110" userDrawn="1">
          <p15:clr>
            <a:srgbClr val="A4A3A4"/>
          </p15:clr>
        </p15:guide>
        <p15:guide id="6" orient="horz" pos="164" userDrawn="1">
          <p15:clr>
            <a:srgbClr val="A4A3A4"/>
          </p15:clr>
        </p15:guide>
        <p15:guide id="10" pos="7287" userDrawn="1">
          <p15:clr>
            <a:srgbClr val="A4A3A4"/>
          </p15:clr>
        </p15:guide>
        <p15:guide id="11" pos="393" userDrawn="1">
          <p15:clr>
            <a:srgbClr val="A4A3A4"/>
          </p15:clr>
        </p15:guide>
        <p15:guide id="12" pos="3840" userDrawn="1">
          <p15:clr>
            <a:srgbClr val="A4A3A4"/>
          </p15:clr>
        </p15:guide>
        <p15:guide id="13" orient="horz" pos="2160" userDrawn="1">
          <p15:clr>
            <a:srgbClr val="A4A3A4"/>
          </p15:clr>
        </p15:guide>
        <p15:guide id="14" orient="horz" pos="19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D9F7"/>
    <a:srgbClr val="869FB2"/>
    <a:srgbClr val="434242"/>
    <a:srgbClr val="A64B1F"/>
    <a:srgbClr val="156A31"/>
    <a:srgbClr val="79C0E4"/>
    <a:srgbClr val="AB542C"/>
    <a:srgbClr val="FFC000"/>
    <a:srgbClr val="64849C"/>
    <a:srgbClr val="6EC0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08" autoAdjust="0"/>
    <p:restoredTop sz="94660"/>
  </p:normalViewPr>
  <p:slideViewPr>
    <p:cSldViewPr>
      <p:cViewPr varScale="1">
        <p:scale>
          <a:sx n="115" d="100"/>
          <a:sy n="115" d="100"/>
        </p:scale>
        <p:origin x="612" y="114"/>
      </p:cViewPr>
      <p:guideLst>
        <p:guide orient="horz" pos="255"/>
        <p:guide pos="7468"/>
        <p:guide pos="212"/>
        <p:guide orient="horz" pos="4110"/>
        <p:guide orient="horz" pos="164"/>
        <p:guide pos="7287"/>
        <p:guide pos="393"/>
        <p:guide pos="3840"/>
        <p:guide orient="horz" pos="2160"/>
        <p:guide orient="horz" pos="19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A64B1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6A9-498D-9576-24BB731A72C7}"/>
              </c:ext>
            </c:extLst>
          </c:dPt>
          <c:dPt>
            <c:idx val="1"/>
            <c:bubble3D val="0"/>
            <c:spPr>
              <a:solidFill>
                <a:srgbClr val="156A3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6A9-498D-9576-24BB731A72C7}"/>
              </c:ext>
            </c:extLst>
          </c:dPt>
          <c:dPt>
            <c:idx val="2"/>
            <c:bubble3D val="0"/>
            <c:spPr>
              <a:solidFill>
                <a:srgbClr val="156A31">
                  <a:alpha val="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6A9-498D-9576-24BB731A72C7}"/>
              </c:ext>
            </c:extLst>
          </c:dPt>
          <c:dPt>
            <c:idx val="3"/>
            <c:bubble3D val="0"/>
            <c:spPr>
              <a:solidFill>
                <a:srgbClr val="869FB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6A9-498D-9576-24BB731A72C7}"/>
              </c:ext>
            </c:extLst>
          </c:dPt>
          <c:cat>
            <c:strRef>
              <c:f>Лист1!$A$2:$A$5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5.9</c:v>
                </c:pt>
                <c:pt idx="1">
                  <c:v>1.5</c:v>
                </c:pt>
                <c:pt idx="2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6A9-498D-9576-24BB731A72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6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01B7A8-A179-48C1-B2B5-51CF0BC5D8EE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36A989-DE8E-4771-93C0-90B3C8C9EAF9}">
      <dgm:prSet phldrT="[Текст]"/>
      <dgm:spPr/>
      <dgm:t>
        <a:bodyPr/>
        <a:lstStyle/>
        <a:p>
          <a:r>
            <a:rPr lang="ru-RU" dirty="0" smtClean="0"/>
            <a:t>Совет постинтернатного сопровождения</a:t>
          </a:r>
          <a:endParaRPr lang="ru-RU" dirty="0"/>
        </a:p>
      </dgm:t>
    </dgm:pt>
    <dgm:pt modelId="{59C99CA4-F7E3-4A2E-80A7-63F113227BB8}" type="parTrans" cxnId="{E5ABCD7F-6846-4C31-8FCF-7EC46259402F}">
      <dgm:prSet/>
      <dgm:spPr/>
      <dgm:t>
        <a:bodyPr/>
        <a:lstStyle/>
        <a:p>
          <a:endParaRPr lang="ru-RU"/>
        </a:p>
      </dgm:t>
    </dgm:pt>
    <dgm:pt modelId="{B21C9FC8-8D29-49E5-943A-59F29B1C45CF}" type="sibTrans" cxnId="{E5ABCD7F-6846-4C31-8FCF-7EC46259402F}">
      <dgm:prSet/>
      <dgm:spPr/>
      <dgm:t>
        <a:bodyPr/>
        <a:lstStyle/>
        <a:p>
          <a:endParaRPr lang="ru-RU"/>
        </a:p>
      </dgm:t>
    </dgm:pt>
    <dgm:pt modelId="{BCCD1847-B0C9-4032-8533-43D711EB05DA}">
      <dgm:prSet phldrT="[Текст]"/>
      <dgm:spPr/>
      <dgm:t>
        <a:bodyPr/>
        <a:lstStyle/>
        <a:p>
          <a:r>
            <a:rPr lang="ru-RU" b="1" i="1" dirty="0" smtClean="0"/>
            <a:t>Уполномоченный по правам ребенка в Республике Башкортостан</a:t>
          </a:r>
          <a:endParaRPr lang="ru-RU" dirty="0"/>
        </a:p>
      </dgm:t>
    </dgm:pt>
    <dgm:pt modelId="{C17E5A7A-F400-424B-A92A-324E6F07603E}" type="parTrans" cxnId="{F29CBE6A-A2F5-45D9-939D-DE8483A93492}">
      <dgm:prSet/>
      <dgm:spPr/>
      <dgm:t>
        <a:bodyPr/>
        <a:lstStyle/>
        <a:p>
          <a:endParaRPr lang="ru-RU"/>
        </a:p>
      </dgm:t>
    </dgm:pt>
    <dgm:pt modelId="{9AF71E8A-B42F-422B-8BC5-5216D08BE257}" type="sibTrans" cxnId="{F29CBE6A-A2F5-45D9-939D-DE8483A93492}">
      <dgm:prSet/>
      <dgm:spPr/>
      <dgm:t>
        <a:bodyPr/>
        <a:lstStyle/>
        <a:p>
          <a:endParaRPr lang="ru-RU"/>
        </a:p>
      </dgm:t>
    </dgm:pt>
    <dgm:pt modelId="{901372D0-7842-4ADC-9917-B1E7B5D54EC6}">
      <dgm:prSet phldrT="[Текст]"/>
      <dgm:spPr/>
      <dgm:t>
        <a:bodyPr/>
        <a:lstStyle/>
        <a:p>
          <a:r>
            <a:rPr lang="ru-RU" b="1" i="1" dirty="0" smtClean="0"/>
            <a:t>Руководители организаций для детей-сирот и детей, оставшихся без попечения родителей</a:t>
          </a:r>
          <a:endParaRPr lang="ru-RU" dirty="0"/>
        </a:p>
      </dgm:t>
    </dgm:pt>
    <dgm:pt modelId="{B78D5FB0-F66C-46D4-910C-836D957F150F}" type="parTrans" cxnId="{C1C2817B-1F32-43CD-88FA-35939CCCF91E}">
      <dgm:prSet/>
      <dgm:spPr/>
      <dgm:t>
        <a:bodyPr/>
        <a:lstStyle/>
        <a:p>
          <a:endParaRPr lang="ru-RU"/>
        </a:p>
      </dgm:t>
    </dgm:pt>
    <dgm:pt modelId="{95AAE087-00C4-41A0-AFC9-FD282080C25B}" type="sibTrans" cxnId="{C1C2817B-1F32-43CD-88FA-35939CCCF91E}">
      <dgm:prSet/>
      <dgm:spPr/>
      <dgm:t>
        <a:bodyPr/>
        <a:lstStyle/>
        <a:p>
          <a:endParaRPr lang="ru-RU"/>
        </a:p>
      </dgm:t>
    </dgm:pt>
    <dgm:pt modelId="{D15C1E0D-55B7-4765-A81D-0C81DC765A71}">
      <dgm:prSet phldrT="[Текст]"/>
      <dgm:spPr/>
      <dgm:t>
        <a:bodyPr/>
        <a:lstStyle/>
        <a:p>
          <a:r>
            <a:rPr lang="ru-RU" b="1" i="1" dirty="0" smtClean="0"/>
            <a:t>Представители учебных заведений</a:t>
          </a:r>
          <a:endParaRPr lang="ru-RU" dirty="0"/>
        </a:p>
      </dgm:t>
    </dgm:pt>
    <dgm:pt modelId="{06450E4B-7125-4EAB-B11A-2238BC1DA51D}" type="parTrans" cxnId="{7870EC83-C4B3-41B0-AAF2-17C046B1D64A}">
      <dgm:prSet/>
      <dgm:spPr/>
      <dgm:t>
        <a:bodyPr/>
        <a:lstStyle/>
        <a:p>
          <a:endParaRPr lang="ru-RU"/>
        </a:p>
      </dgm:t>
    </dgm:pt>
    <dgm:pt modelId="{9AEF20D4-01BA-46D3-8A00-7FE26FC248B8}" type="sibTrans" cxnId="{7870EC83-C4B3-41B0-AAF2-17C046B1D64A}">
      <dgm:prSet/>
      <dgm:spPr/>
      <dgm:t>
        <a:bodyPr/>
        <a:lstStyle/>
        <a:p>
          <a:endParaRPr lang="ru-RU"/>
        </a:p>
      </dgm:t>
    </dgm:pt>
    <dgm:pt modelId="{D3F2244F-9ECD-4DA4-9543-4137E71AE669}">
      <dgm:prSet phldrT="[Текст]"/>
      <dgm:spPr/>
      <dgm:t>
        <a:bodyPr/>
        <a:lstStyle/>
        <a:p>
          <a:r>
            <a:rPr lang="ru-RU" b="1" i="1" dirty="0" smtClean="0"/>
            <a:t>Представители депутатского корпуса</a:t>
          </a:r>
          <a:endParaRPr lang="ru-RU" dirty="0"/>
        </a:p>
      </dgm:t>
    </dgm:pt>
    <dgm:pt modelId="{C4E9D008-1550-426B-8076-2A0CB0C4DC35}" type="parTrans" cxnId="{29B3A562-E14B-47A9-8653-2226317B31D8}">
      <dgm:prSet/>
      <dgm:spPr/>
      <dgm:t>
        <a:bodyPr/>
        <a:lstStyle/>
        <a:p>
          <a:endParaRPr lang="ru-RU"/>
        </a:p>
      </dgm:t>
    </dgm:pt>
    <dgm:pt modelId="{77BD0EB4-1768-4703-ABBA-F24FC800D41F}" type="sibTrans" cxnId="{29B3A562-E14B-47A9-8653-2226317B31D8}">
      <dgm:prSet/>
      <dgm:spPr/>
      <dgm:t>
        <a:bodyPr/>
        <a:lstStyle/>
        <a:p>
          <a:endParaRPr lang="ru-RU"/>
        </a:p>
      </dgm:t>
    </dgm:pt>
    <dgm:pt modelId="{61575B27-842D-40E6-ABEA-441380C0B9F2}">
      <dgm:prSet phldrT="[Текст]"/>
      <dgm:spPr/>
      <dgm:t>
        <a:bodyPr/>
        <a:lstStyle/>
        <a:p>
          <a:r>
            <a:rPr lang="ru-RU" b="1" i="1" dirty="0" smtClean="0"/>
            <a:t>Директора центров социально-психологической помощи</a:t>
          </a:r>
          <a:endParaRPr lang="ru-RU" dirty="0"/>
        </a:p>
      </dgm:t>
    </dgm:pt>
    <dgm:pt modelId="{0329D019-3477-463D-BD12-36C05E68ED47}" type="parTrans" cxnId="{EAF5262A-9A68-4C2B-A3F4-4E682CDC96B8}">
      <dgm:prSet/>
      <dgm:spPr/>
      <dgm:t>
        <a:bodyPr/>
        <a:lstStyle/>
        <a:p>
          <a:endParaRPr lang="ru-RU"/>
        </a:p>
      </dgm:t>
    </dgm:pt>
    <dgm:pt modelId="{A9819DEF-628E-4991-86D8-CDBA27963721}" type="sibTrans" cxnId="{EAF5262A-9A68-4C2B-A3F4-4E682CDC96B8}">
      <dgm:prSet/>
      <dgm:spPr/>
      <dgm:t>
        <a:bodyPr/>
        <a:lstStyle/>
        <a:p>
          <a:endParaRPr lang="ru-RU"/>
        </a:p>
      </dgm:t>
    </dgm:pt>
    <dgm:pt modelId="{222AC82B-4AA8-421C-B3A9-CEE73BD3C2E2}">
      <dgm:prSet phldrT="[Текст]"/>
      <dgm:spPr/>
      <dgm:t>
        <a:bodyPr/>
        <a:lstStyle/>
        <a:p>
          <a:endParaRPr lang="ru-RU"/>
        </a:p>
      </dgm:t>
    </dgm:pt>
    <dgm:pt modelId="{2DD09102-99EA-4C9C-AA09-7A765241B590}" type="parTrans" cxnId="{90D3AD97-1210-49D8-9B17-834C82C2BD8C}">
      <dgm:prSet/>
      <dgm:spPr/>
      <dgm:t>
        <a:bodyPr/>
        <a:lstStyle/>
        <a:p>
          <a:endParaRPr lang="ru-RU"/>
        </a:p>
      </dgm:t>
    </dgm:pt>
    <dgm:pt modelId="{1896D4AC-CDD7-49BE-806F-F096FBD7B4B0}" type="sibTrans" cxnId="{90D3AD97-1210-49D8-9B17-834C82C2BD8C}">
      <dgm:prSet/>
      <dgm:spPr/>
      <dgm:t>
        <a:bodyPr/>
        <a:lstStyle/>
        <a:p>
          <a:endParaRPr lang="ru-RU"/>
        </a:p>
      </dgm:t>
    </dgm:pt>
    <dgm:pt modelId="{8C29E2DF-70A8-4E40-AC4A-F7614BC790E7}">
      <dgm:prSet phldrT="[Текст]"/>
      <dgm:spPr/>
      <dgm:t>
        <a:bodyPr/>
        <a:lstStyle/>
        <a:p>
          <a:r>
            <a:rPr lang="ru-RU" b="1" i="1" dirty="0" smtClean="0"/>
            <a:t>Структурные подразделения Администрации города</a:t>
          </a:r>
          <a:endParaRPr lang="ru-RU" dirty="0"/>
        </a:p>
      </dgm:t>
    </dgm:pt>
    <dgm:pt modelId="{4A0D2F0F-01B9-4B85-9F7C-17F41382F0E5}" type="parTrans" cxnId="{2733E725-458D-4391-86B8-9CA3CFEBBDDC}">
      <dgm:prSet/>
      <dgm:spPr/>
      <dgm:t>
        <a:bodyPr/>
        <a:lstStyle/>
        <a:p>
          <a:endParaRPr lang="ru-RU"/>
        </a:p>
      </dgm:t>
    </dgm:pt>
    <dgm:pt modelId="{F4364C88-6B37-4B13-A061-97653E4C1321}" type="sibTrans" cxnId="{2733E725-458D-4391-86B8-9CA3CFEBBDDC}">
      <dgm:prSet/>
      <dgm:spPr/>
      <dgm:t>
        <a:bodyPr/>
        <a:lstStyle/>
        <a:p>
          <a:endParaRPr lang="ru-RU"/>
        </a:p>
      </dgm:t>
    </dgm:pt>
    <dgm:pt modelId="{BAC51754-91AB-4ECF-A016-83D7328A52D9}">
      <dgm:prSet phldrT="[Текст]"/>
      <dgm:spPr/>
      <dgm:t>
        <a:bodyPr/>
        <a:lstStyle/>
        <a:p>
          <a:r>
            <a:rPr lang="ru-RU" b="1" i="1" dirty="0" smtClean="0"/>
            <a:t>НКО</a:t>
          </a:r>
          <a:endParaRPr lang="ru-RU" dirty="0"/>
        </a:p>
      </dgm:t>
    </dgm:pt>
    <dgm:pt modelId="{EE83DEB4-F4CE-4EA9-8777-3DA5212A6935}" type="parTrans" cxnId="{CF06BD38-EC2C-42C8-8C40-2989255F4841}">
      <dgm:prSet/>
      <dgm:spPr/>
      <dgm:t>
        <a:bodyPr/>
        <a:lstStyle/>
        <a:p>
          <a:endParaRPr lang="ru-RU"/>
        </a:p>
      </dgm:t>
    </dgm:pt>
    <dgm:pt modelId="{8848F231-364A-447D-876A-B30A6895F2EF}" type="sibTrans" cxnId="{CF06BD38-EC2C-42C8-8C40-2989255F4841}">
      <dgm:prSet/>
      <dgm:spPr/>
      <dgm:t>
        <a:bodyPr/>
        <a:lstStyle/>
        <a:p>
          <a:endParaRPr lang="ru-RU"/>
        </a:p>
      </dgm:t>
    </dgm:pt>
    <dgm:pt modelId="{E04EE524-C110-490A-921F-1BC281AE2997}">
      <dgm:prSet phldrT="[Текст]"/>
      <dgm:spPr/>
      <dgm:t>
        <a:bodyPr/>
        <a:lstStyle/>
        <a:p>
          <a:r>
            <a:rPr lang="ru-RU" b="1" i="1" dirty="0" smtClean="0"/>
            <a:t>Городской центр занятости населения</a:t>
          </a:r>
          <a:endParaRPr lang="ru-RU" dirty="0"/>
        </a:p>
      </dgm:t>
    </dgm:pt>
    <dgm:pt modelId="{E62FFC2E-0A34-441C-A96D-FACE0E07EC32}" type="parTrans" cxnId="{BE570822-F03D-4134-9230-0651F73E607B}">
      <dgm:prSet/>
      <dgm:spPr/>
      <dgm:t>
        <a:bodyPr/>
        <a:lstStyle/>
        <a:p>
          <a:endParaRPr lang="ru-RU"/>
        </a:p>
      </dgm:t>
    </dgm:pt>
    <dgm:pt modelId="{71625001-A7AA-428D-B9E9-1FB15024E466}" type="sibTrans" cxnId="{BE570822-F03D-4134-9230-0651F73E607B}">
      <dgm:prSet/>
      <dgm:spPr/>
      <dgm:t>
        <a:bodyPr/>
        <a:lstStyle/>
        <a:p>
          <a:endParaRPr lang="ru-RU"/>
        </a:p>
      </dgm:t>
    </dgm:pt>
    <dgm:pt modelId="{F935CD4E-FC5E-4B42-81DA-FC7D08656F88}" type="pres">
      <dgm:prSet presAssocID="{C101B7A8-A179-48C1-B2B5-51CF0BC5D8E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0A17AE-68CB-4BE5-8D50-C71AA15777E5}" type="pres">
      <dgm:prSet presAssocID="{A836A989-DE8E-4771-93C0-90B3C8C9EAF9}" presName="centerShape" presStyleLbl="node0" presStyleIdx="0" presStyleCnt="1"/>
      <dgm:spPr/>
      <dgm:t>
        <a:bodyPr/>
        <a:lstStyle/>
        <a:p>
          <a:endParaRPr lang="ru-RU"/>
        </a:p>
      </dgm:t>
    </dgm:pt>
    <dgm:pt modelId="{A95465E3-A609-4A0D-BE57-9B9FB122DC8E}" type="pres">
      <dgm:prSet presAssocID="{BCCD1847-B0C9-4032-8533-43D711EB05DA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2E1AD6-18A9-49A9-999D-39F2643D8083}" type="pres">
      <dgm:prSet presAssocID="{BCCD1847-B0C9-4032-8533-43D711EB05DA}" presName="dummy" presStyleCnt="0"/>
      <dgm:spPr/>
    </dgm:pt>
    <dgm:pt modelId="{BC488719-3E89-4623-AA0A-273ED8AF0731}" type="pres">
      <dgm:prSet presAssocID="{9AF71E8A-B42F-422B-8BC5-5216D08BE257}" presName="sibTrans" presStyleLbl="sibTrans2D1" presStyleIdx="0" presStyleCnt="8"/>
      <dgm:spPr/>
      <dgm:t>
        <a:bodyPr/>
        <a:lstStyle/>
        <a:p>
          <a:endParaRPr lang="ru-RU"/>
        </a:p>
      </dgm:t>
    </dgm:pt>
    <dgm:pt modelId="{E7C7E3AB-06AD-45CD-87D4-E43E7A084CAE}" type="pres">
      <dgm:prSet presAssocID="{901372D0-7842-4ADC-9917-B1E7B5D54EC6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50D9C2-6416-4585-9E65-E4B4222654A7}" type="pres">
      <dgm:prSet presAssocID="{901372D0-7842-4ADC-9917-B1E7B5D54EC6}" presName="dummy" presStyleCnt="0"/>
      <dgm:spPr/>
    </dgm:pt>
    <dgm:pt modelId="{4DEF5192-20BF-4958-ACAB-0C37C26556DD}" type="pres">
      <dgm:prSet presAssocID="{95AAE087-00C4-41A0-AFC9-FD282080C25B}" presName="sibTrans" presStyleLbl="sibTrans2D1" presStyleIdx="1" presStyleCnt="8"/>
      <dgm:spPr/>
      <dgm:t>
        <a:bodyPr/>
        <a:lstStyle/>
        <a:p>
          <a:endParaRPr lang="ru-RU"/>
        </a:p>
      </dgm:t>
    </dgm:pt>
    <dgm:pt modelId="{0993AE4F-4DA3-4E16-B887-8102B7E9F4E6}" type="pres">
      <dgm:prSet presAssocID="{E04EE524-C110-490A-921F-1BC281AE2997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9BF9A1-4FA5-45E1-AF45-8E2A37B7E0D1}" type="pres">
      <dgm:prSet presAssocID="{E04EE524-C110-490A-921F-1BC281AE2997}" presName="dummy" presStyleCnt="0"/>
      <dgm:spPr/>
    </dgm:pt>
    <dgm:pt modelId="{A29681DC-D635-4E30-90BF-6E37E6723813}" type="pres">
      <dgm:prSet presAssocID="{71625001-A7AA-428D-B9E9-1FB15024E466}" presName="sibTrans" presStyleLbl="sibTrans2D1" presStyleIdx="2" presStyleCnt="8"/>
      <dgm:spPr/>
      <dgm:t>
        <a:bodyPr/>
        <a:lstStyle/>
        <a:p>
          <a:endParaRPr lang="ru-RU"/>
        </a:p>
      </dgm:t>
    </dgm:pt>
    <dgm:pt modelId="{A8BE12EF-F562-4C7A-AEFF-E8C0A192F5CE}" type="pres">
      <dgm:prSet presAssocID="{BAC51754-91AB-4ECF-A016-83D7328A52D9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FF3C1B-D731-4C4A-9920-55838B84BA2D}" type="pres">
      <dgm:prSet presAssocID="{BAC51754-91AB-4ECF-A016-83D7328A52D9}" presName="dummy" presStyleCnt="0"/>
      <dgm:spPr/>
    </dgm:pt>
    <dgm:pt modelId="{3D733FD0-6B95-4155-A6C6-93DE47B7F955}" type="pres">
      <dgm:prSet presAssocID="{8848F231-364A-447D-876A-B30A6895F2EF}" presName="sibTrans" presStyleLbl="sibTrans2D1" presStyleIdx="3" presStyleCnt="8"/>
      <dgm:spPr/>
      <dgm:t>
        <a:bodyPr/>
        <a:lstStyle/>
        <a:p>
          <a:endParaRPr lang="ru-RU"/>
        </a:p>
      </dgm:t>
    </dgm:pt>
    <dgm:pt modelId="{1C099117-B70F-4968-A17F-164A994FF70D}" type="pres">
      <dgm:prSet presAssocID="{8C29E2DF-70A8-4E40-AC4A-F7614BC790E7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DE740A-260B-4B9A-BCAD-12F5F80E5ABA}" type="pres">
      <dgm:prSet presAssocID="{8C29E2DF-70A8-4E40-AC4A-F7614BC790E7}" presName="dummy" presStyleCnt="0"/>
      <dgm:spPr/>
    </dgm:pt>
    <dgm:pt modelId="{EBC177BA-11A4-426D-865B-045A24DBA805}" type="pres">
      <dgm:prSet presAssocID="{F4364C88-6B37-4B13-A061-97653E4C1321}" presName="sibTrans" presStyleLbl="sibTrans2D1" presStyleIdx="4" presStyleCnt="8"/>
      <dgm:spPr/>
      <dgm:t>
        <a:bodyPr/>
        <a:lstStyle/>
        <a:p>
          <a:endParaRPr lang="ru-RU"/>
        </a:p>
      </dgm:t>
    </dgm:pt>
    <dgm:pt modelId="{3C5126A3-9F6D-44B4-996D-AF307D4D8537}" type="pres">
      <dgm:prSet presAssocID="{61575B27-842D-40E6-ABEA-441380C0B9F2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EC5FFD-82F9-4629-9722-872D7E7AB529}" type="pres">
      <dgm:prSet presAssocID="{61575B27-842D-40E6-ABEA-441380C0B9F2}" presName="dummy" presStyleCnt="0"/>
      <dgm:spPr/>
    </dgm:pt>
    <dgm:pt modelId="{0AC3A9BC-FA0B-4F4E-A247-4E4E33B5E9AA}" type="pres">
      <dgm:prSet presAssocID="{A9819DEF-628E-4991-86D8-CDBA27963721}" presName="sibTrans" presStyleLbl="sibTrans2D1" presStyleIdx="5" presStyleCnt="8"/>
      <dgm:spPr/>
      <dgm:t>
        <a:bodyPr/>
        <a:lstStyle/>
        <a:p>
          <a:endParaRPr lang="ru-RU"/>
        </a:p>
      </dgm:t>
    </dgm:pt>
    <dgm:pt modelId="{704D28ED-5499-41A8-A114-77D05FB30E13}" type="pres">
      <dgm:prSet presAssocID="{D15C1E0D-55B7-4765-A81D-0C81DC765A71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9D4258-982E-4550-AE84-D2D476C3B310}" type="pres">
      <dgm:prSet presAssocID="{D15C1E0D-55B7-4765-A81D-0C81DC765A71}" presName="dummy" presStyleCnt="0"/>
      <dgm:spPr/>
    </dgm:pt>
    <dgm:pt modelId="{D800BCE2-DA89-4854-A3DE-670969B07029}" type="pres">
      <dgm:prSet presAssocID="{9AEF20D4-01BA-46D3-8A00-7FE26FC248B8}" presName="sibTrans" presStyleLbl="sibTrans2D1" presStyleIdx="6" presStyleCnt="8"/>
      <dgm:spPr/>
      <dgm:t>
        <a:bodyPr/>
        <a:lstStyle/>
        <a:p>
          <a:endParaRPr lang="ru-RU"/>
        </a:p>
      </dgm:t>
    </dgm:pt>
    <dgm:pt modelId="{1F1002CA-3297-4395-B1D0-09324AA392BC}" type="pres">
      <dgm:prSet presAssocID="{D3F2244F-9ECD-4DA4-9543-4137E71AE669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EADEE0-45B1-4012-A548-707218BE442D}" type="pres">
      <dgm:prSet presAssocID="{D3F2244F-9ECD-4DA4-9543-4137E71AE669}" presName="dummy" presStyleCnt="0"/>
      <dgm:spPr/>
    </dgm:pt>
    <dgm:pt modelId="{F9429BD9-312F-4E1A-8F21-A870F071CFDC}" type="pres">
      <dgm:prSet presAssocID="{77BD0EB4-1768-4703-ABBA-F24FC800D41F}" presName="sibTrans" presStyleLbl="sibTrans2D1" presStyleIdx="7" presStyleCnt="8"/>
      <dgm:spPr/>
      <dgm:t>
        <a:bodyPr/>
        <a:lstStyle/>
        <a:p>
          <a:endParaRPr lang="ru-RU"/>
        </a:p>
      </dgm:t>
    </dgm:pt>
  </dgm:ptLst>
  <dgm:cxnLst>
    <dgm:cxn modelId="{62A46732-302C-41F5-8A86-B751A6B7D2C8}" type="presOf" srcId="{C101B7A8-A179-48C1-B2B5-51CF0BC5D8EE}" destId="{F935CD4E-FC5E-4B42-81DA-FC7D08656F88}" srcOrd="0" destOrd="0" presId="urn:microsoft.com/office/officeart/2005/8/layout/radial6"/>
    <dgm:cxn modelId="{56EDBA9A-AA1B-43B2-8D62-70584AE8D406}" type="presOf" srcId="{D3F2244F-9ECD-4DA4-9543-4137E71AE669}" destId="{1F1002CA-3297-4395-B1D0-09324AA392BC}" srcOrd="0" destOrd="0" presId="urn:microsoft.com/office/officeart/2005/8/layout/radial6"/>
    <dgm:cxn modelId="{D837F808-E6E2-4F69-BBB4-AE4E8A5D7765}" type="presOf" srcId="{F4364C88-6B37-4B13-A061-97653E4C1321}" destId="{EBC177BA-11A4-426D-865B-045A24DBA805}" srcOrd="0" destOrd="0" presId="urn:microsoft.com/office/officeart/2005/8/layout/radial6"/>
    <dgm:cxn modelId="{12C5B06A-F183-4A87-B901-EAE3CB5E6A3B}" type="presOf" srcId="{95AAE087-00C4-41A0-AFC9-FD282080C25B}" destId="{4DEF5192-20BF-4958-ACAB-0C37C26556DD}" srcOrd="0" destOrd="0" presId="urn:microsoft.com/office/officeart/2005/8/layout/radial6"/>
    <dgm:cxn modelId="{EAF5262A-9A68-4C2B-A3F4-4E682CDC96B8}" srcId="{A836A989-DE8E-4771-93C0-90B3C8C9EAF9}" destId="{61575B27-842D-40E6-ABEA-441380C0B9F2}" srcOrd="5" destOrd="0" parTransId="{0329D019-3477-463D-BD12-36C05E68ED47}" sibTransId="{A9819DEF-628E-4991-86D8-CDBA27963721}"/>
    <dgm:cxn modelId="{A9E7C7C9-B549-4F93-86CF-77CAB70C4A17}" type="presOf" srcId="{D15C1E0D-55B7-4765-A81D-0C81DC765A71}" destId="{704D28ED-5499-41A8-A114-77D05FB30E13}" srcOrd="0" destOrd="0" presId="urn:microsoft.com/office/officeart/2005/8/layout/radial6"/>
    <dgm:cxn modelId="{BE570822-F03D-4134-9230-0651F73E607B}" srcId="{A836A989-DE8E-4771-93C0-90B3C8C9EAF9}" destId="{E04EE524-C110-490A-921F-1BC281AE2997}" srcOrd="2" destOrd="0" parTransId="{E62FFC2E-0A34-441C-A96D-FACE0E07EC32}" sibTransId="{71625001-A7AA-428D-B9E9-1FB15024E466}"/>
    <dgm:cxn modelId="{322B52CD-4C9A-44C3-B4A9-C624D3AC3217}" type="presOf" srcId="{A836A989-DE8E-4771-93C0-90B3C8C9EAF9}" destId="{160A17AE-68CB-4BE5-8D50-C71AA15777E5}" srcOrd="0" destOrd="0" presId="urn:microsoft.com/office/officeart/2005/8/layout/radial6"/>
    <dgm:cxn modelId="{206030D1-43D9-4006-9FD3-B4D593D687E6}" type="presOf" srcId="{77BD0EB4-1768-4703-ABBA-F24FC800D41F}" destId="{F9429BD9-312F-4E1A-8F21-A870F071CFDC}" srcOrd="0" destOrd="0" presId="urn:microsoft.com/office/officeart/2005/8/layout/radial6"/>
    <dgm:cxn modelId="{E5ABCD7F-6846-4C31-8FCF-7EC46259402F}" srcId="{C101B7A8-A179-48C1-B2B5-51CF0BC5D8EE}" destId="{A836A989-DE8E-4771-93C0-90B3C8C9EAF9}" srcOrd="0" destOrd="0" parTransId="{59C99CA4-F7E3-4A2E-80A7-63F113227BB8}" sibTransId="{B21C9FC8-8D29-49E5-943A-59F29B1C45CF}"/>
    <dgm:cxn modelId="{72CE9D66-3291-40BE-8808-41F5902395A8}" type="presOf" srcId="{BCCD1847-B0C9-4032-8533-43D711EB05DA}" destId="{A95465E3-A609-4A0D-BE57-9B9FB122DC8E}" srcOrd="0" destOrd="0" presId="urn:microsoft.com/office/officeart/2005/8/layout/radial6"/>
    <dgm:cxn modelId="{29B3A562-E14B-47A9-8653-2226317B31D8}" srcId="{A836A989-DE8E-4771-93C0-90B3C8C9EAF9}" destId="{D3F2244F-9ECD-4DA4-9543-4137E71AE669}" srcOrd="7" destOrd="0" parTransId="{C4E9D008-1550-426B-8076-2A0CB0C4DC35}" sibTransId="{77BD0EB4-1768-4703-ABBA-F24FC800D41F}"/>
    <dgm:cxn modelId="{2F95DD84-1221-41D5-94A7-4551CACF7F3F}" type="presOf" srcId="{BAC51754-91AB-4ECF-A016-83D7328A52D9}" destId="{A8BE12EF-F562-4C7A-AEFF-E8C0A192F5CE}" srcOrd="0" destOrd="0" presId="urn:microsoft.com/office/officeart/2005/8/layout/radial6"/>
    <dgm:cxn modelId="{74910E4C-D598-487F-AFC2-0C695A2CE40E}" type="presOf" srcId="{9AEF20D4-01BA-46D3-8A00-7FE26FC248B8}" destId="{D800BCE2-DA89-4854-A3DE-670969B07029}" srcOrd="0" destOrd="0" presId="urn:microsoft.com/office/officeart/2005/8/layout/radial6"/>
    <dgm:cxn modelId="{2733E725-458D-4391-86B8-9CA3CFEBBDDC}" srcId="{A836A989-DE8E-4771-93C0-90B3C8C9EAF9}" destId="{8C29E2DF-70A8-4E40-AC4A-F7614BC790E7}" srcOrd="4" destOrd="0" parTransId="{4A0D2F0F-01B9-4B85-9F7C-17F41382F0E5}" sibTransId="{F4364C88-6B37-4B13-A061-97653E4C1321}"/>
    <dgm:cxn modelId="{7116FCB7-B141-4335-9CB7-EA0A4470C4D6}" type="presOf" srcId="{A9819DEF-628E-4991-86D8-CDBA27963721}" destId="{0AC3A9BC-FA0B-4F4E-A247-4E4E33B5E9AA}" srcOrd="0" destOrd="0" presId="urn:microsoft.com/office/officeart/2005/8/layout/radial6"/>
    <dgm:cxn modelId="{90D3AD97-1210-49D8-9B17-834C82C2BD8C}" srcId="{C101B7A8-A179-48C1-B2B5-51CF0BC5D8EE}" destId="{222AC82B-4AA8-421C-B3A9-CEE73BD3C2E2}" srcOrd="1" destOrd="0" parTransId="{2DD09102-99EA-4C9C-AA09-7A765241B590}" sibTransId="{1896D4AC-CDD7-49BE-806F-F096FBD7B4B0}"/>
    <dgm:cxn modelId="{F87AB3A3-969D-4383-8C4D-DC4D686620AC}" type="presOf" srcId="{61575B27-842D-40E6-ABEA-441380C0B9F2}" destId="{3C5126A3-9F6D-44B4-996D-AF307D4D8537}" srcOrd="0" destOrd="0" presId="urn:microsoft.com/office/officeart/2005/8/layout/radial6"/>
    <dgm:cxn modelId="{7870EC83-C4B3-41B0-AAF2-17C046B1D64A}" srcId="{A836A989-DE8E-4771-93C0-90B3C8C9EAF9}" destId="{D15C1E0D-55B7-4765-A81D-0C81DC765A71}" srcOrd="6" destOrd="0" parTransId="{06450E4B-7125-4EAB-B11A-2238BC1DA51D}" sibTransId="{9AEF20D4-01BA-46D3-8A00-7FE26FC248B8}"/>
    <dgm:cxn modelId="{13D08CF6-9B98-4685-B91B-D207952DC378}" type="presOf" srcId="{8848F231-364A-447D-876A-B30A6895F2EF}" destId="{3D733FD0-6B95-4155-A6C6-93DE47B7F955}" srcOrd="0" destOrd="0" presId="urn:microsoft.com/office/officeart/2005/8/layout/radial6"/>
    <dgm:cxn modelId="{CF06BD38-EC2C-42C8-8C40-2989255F4841}" srcId="{A836A989-DE8E-4771-93C0-90B3C8C9EAF9}" destId="{BAC51754-91AB-4ECF-A016-83D7328A52D9}" srcOrd="3" destOrd="0" parTransId="{EE83DEB4-F4CE-4EA9-8777-3DA5212A6935}" sibTransId="{8848F231-364A-447D-876A-B30A6895F2EF}"/>
    <dgm:cxn modelId="{C1C2817B-1F32-43CD-88FA-35939CCCF91E}" srcId="{A836A989-DE8E-4771-93C0-90B3C8C9EAF9}" destId="{901372D0-7842-4ADC-9917-B1E7B5D54EC6}" srcOrd="1" destOrd="0" parTransId="{B78D5FB0-F66C-46D4-910C-836D957F150F}" sibTransId="{95AAE087-00C4-41A0-AFC9-FD282080C25B}"/>
    <dgm:cxn modelId="{31B7EDAD-8E9B-4061-93FA-881FF05A4C31}" type="presOf" srcId="{9AF71E8A-B42F-422B-8BC5-5216D08BE257}" destId="{BC488719-3E89-4623-AA0A-273ED8AF0731}" srcOrd="0" destOrd="0" presId="urn:microsoft.com/office/officeart/2005/8/layout/radial6"/>
    <dgm:cxn modelId="{316DEF66-0807-4A8D-A305-13949C2C2855}" type="presOf" srcId="{901372D0-7842-4ADC-9917-B1E7B5D54EC6}" destId="{E7C7E3AB-06AD-45CD-87D4-E43E7A084CAE}" srcOrd="0" destOrd="0" presId="urn:microsoft.com/office/officeart/2005/8/layout/radial6"/>
    <dgm:cxn modelId="{F29CBE6A-A2F5-45D9-939D-DE8483A93492}" srcId="{A836A989-DE8E-4771-93C0-90B3C8C9EAF9}" destId="{BCCD1847-B0C9-4032-8533-43D711EB05DA}" srcOrd="0" destOrd="0" parTransId="{C17E5A7A-F400-424B-A92A-324E6F07603E}" sibTransId="{9AF71E8A-B42F-422B-8BC5-5216D08BE257}"/>
    <dgm:cxn modelId="{6E3DF857-42F9-4991-AFB1-9C1A7DBA44B6}" type="presOf" srcId="{8C29E2DF-70A8-4E40-AC4A-F7614BC790E7}" destId="{1C099117-B70F-4968-A17F-164A994FF70D}" srcOrd="0" destOrd="0" presId="urn:microsoft.com/office/officeart/2005/8/layout/radial6"/>
    <dgm:cxn modelId="{5B8B45CC-C1FC-431F-AEC2-9FBC14ABEED6}" type="presOf" srcId="{E04EE524-C110-490A-921F-1BC281AE2997}" destId="{0993AE4F-4DA3-4E16-B887-8102B7E9F4E6}" srcOrd="0" destOrd="0" presId="urn:microsoft.com/office/officeart/2005/8/layout/radial6"/>
    <dgm:cxn modelId="{BCCC23B1-3101-414E-8ED8-5E823FDF8806}" type="presOf" srcId="{71625001-A7AA-428D-B9E9-1FB15024E466}" destId="{A29681DC-D635-4E30-90BF-6E37E6723813}" srcOrd="0" destOrd="0" presId="urn:microsoft.com/office/officeart/2005/8/layout/radial6"/>
    <dgm:cxn modelId="{6719CB54-6B60-497A-A4DB-46D44F619D7F}" type="presParOf" srcId="{F935CD4E-FC5E-4B42-81DA-FC7D08656F88}" destId="{160A17AE-68CB-4BE5-8D50-C71AA15777E5}" srcOrd="0" destOrd="0" presId="urn:microsoft.com/office/officeart/2005/8/layout/radial6"/>
    <dgm:cxn modelId="{6E7527B4-7876-41A0-AAD9-7D1D092804F9}" type="presParOf" srcId="{F935CD4E-FC5E-4B42-81DA-FC7D08656F88}" destId="{A95465E3-A609-4A0D-BE57-9B9FB122DC8E}" srcOrd="1" destOrd="0" presId="urn:microsoft.com/office/officeart/2005/8/layout/radial6"/>
    <dgm:cxn modelId="{3DA43D86-453D-48B4-8476-B38616C0667E}" type="presParOf" srcId="{F935CD4E-FC5E-4B42-81DA-FC7D08656F88}" destId="{362E1AD6-18A9-49A9-999D-39F2643D8083}" srcOrd="2" destOrd="0" presId="urn:microsoft.com/office/officeart/2005/8/layout/radial6"/>
    <dgm:cxn modelId="{F77BA7C9-A051-4832-8332-62BCBEDECF75}" type="presParOf" srcId="{F935CD4E-FC5E-4B42-81DA-FC7D08656F88}" destId="{BC488719-3E89-4623-AA0A-273ED8AF0731}" srcOrd="3" destOrd="0" presId="urn:microsoft.com/office/officeart/2005/8/layout/radial6"/>
    <dgm:cxn modelId="{82ACB058-9653-43FE-B2EB-C92A137B26DE}" type="presParOf" srcId="{F935CD4E-FC5E-4B42-81DA-FC7D08656F88}" destId="{E7C7E3AB-06AD-45CD-87D4-E43E7A084CAE}" srcOrd="4" destOrd="0" presId="urn:microsoft.com/office/officeart/2005/8/layout/radial6"/>
    <dgm:cxn modelId="{CF045EE3-58FC-4A15-8E8E-2C86B3FA667C}" type="presParOf" srcId="{F935CD4E-FC5E-4B42-81DA-FC7D08656F88}" destId="{FE50D9C2-6416-4585-9E65-E4B4222654A7}" srcOrd="5" destOrd="0" presId="urn:microsoft.com/office/officeart/2005/8/layout/radial6"/>
    <dgm:cxn modelId="{7FED017A-225E-4D21-90D4-593E44851EB5}" type="presParOf" srcId="{F935CD4E-FC5E-4B42-81DA-FC7D08656F88}" destId="{4DEF5192-20BF-4958-ACAB-0C37C26556DD}" srcOrd="6" destOrd="0" presId="urn:microsoft.com/office/officeart/2005/8/layout/radial6"/>
    <dgm:cxn modelId="{3A53C55E-74A4-4876-9104-588C5C8D4ED6}" type="presParOf" srcId="{F935CD4E-FC5E-4B42-81DA-FC7D08656F88}" destId="{0993AE4F-4DA3-4E16-B887-8102B7E9F4E6}" srcOrd="7" destOrd="0" presId="urn:microsoft.com/office/officeart/2005/8/layout/radial6"/>
    <dgm:cxn modelId="{40E2E036-AC48-45C8-9A23-EEFF805F4950}" type="presParOf" srcId="{F935CD4E-FC5E-4B42-81DA-FC7D08656F88}" destId="{589BF9A1-4FA5-45E1-AF45-8E2A37B7E0D1}" srcOrd="8" destOrd="0" presId="urn:microsoft.com/office/officeart/2005/8/layout/radial6"/>
    <dgm:cxn modelId="{8AF7E3C3-AE75-47C2-A5A3-D8EA1FFC22ED}" type="presParOf" srcId="{F935CD4E-FC5E-4B42-81DA-FC7D08656F88}" destId="{A29681DC-D635-4E30-90BF-6E37E6723813}" srcOrd="9" destOrd="0" presId="urn:microsoft.com/office/officeart/2005/8/layout/radial6"/>
    <dgm:cxn modelId="{73F05456-93BA-4B7B-9344-BDE609A404F7}" type="presParOf" srcId="{F935CD4E-FC5E-4B42-81DA-FC7D08656F88}" destId="{A8BE12EF-F562-4C7A-AEFF-E8C0A192F5CE}" srcOrd="10" destOrd="0" presId="urn:microsoft.com/office/officeart/2005/8/layout/radial6"/>
    <dgm:cxn modelId="{10F7FDAD-BFE3-4AFD-ABA3-2C47D90BE833}" type="presParOf" srcId="{F935CD4E-FC5E-4B42-81DA-FC7D08656F88}" destId="{D7FF3C1B-D731-4C4A-9920-55838B84BA2D}" srcOrd="11" destOrd="0" presId="urn:microsoft.com/office/officeart/2005/8/layout/radial6"/>
    <dgm:cxn modelId="{3709A4AC-883A-48B1-81D6-A2869E3C3CC3}" type="presParOf" srcId="{F935CD4E-FC5E-4B42-81DA-FC7D08656F88}" destId="{3D733FD0-6B95-4155-A6C6-93DE47B7F955}" srcOrd="12" destOrd="0" presId="urn:microsoft.com/office/officeart/2005/8/layout/radial6"/>
    <dgm:cxn modelId="{48A2DC09-E93F-4E17-8A5B-379E9A8DEF2A}" type="presParOf" srcId="{F935CD4E-FC5E-4B42-81DA-FC7D08656F88}" destId="{1C099117-B70F-4968-A17F-164A994FF70D}" srcOrd="13" destOrd="0" presId="urn:microsoft.com/office/officeart/2005/8/layout/radial6"/>
    <dgm:cxn modelId="{2929C010-835C-4B80-B109-F661E189C935}" type="presParOf" srcId="{F935CD4E-FC5E-4B42-81DA-FC7D08656F88}" destId="{2BDE740A-260B-4B9A-BCAD-12F5F80E5ABA}" srcOrd="14" destOrd="0" presId="urn:microsoft.com/office/officeart/2005/8/layout/radial6"/>
    <dgm:cxn modelId="{FB516092-9F76-41F2-AD18-1A901BA5E4C9}" type="presParOf" srcId="{F935CD4E-FC5E-4B42-81DA-FC7D08656F88}" destId="{EBC177BA-11A4-426D-865B-045A24DBA805}" srcOrd="15" destOrd="0" presId="urn:microsoft.com/office/officeart/2005/8/layout/radial6"/>
    <dgm:cxn modelId="{1FA6306C-309A-4CE3-AB6A-80D42E8D2061}" type="presParOf" srcId="{F935CD4E-FC5E-4B42-81DA-FC7D08656F88}" destId="{3C5126A3-9F6D-44B4-996D-AF307D4D8537}" srcOrd="16" destOrd="0" presId="urn:microsoft.com/office/officeart/2005/8/layout/radial6"/>
    <dgm:cxn modelId="{AC1E90E2-FB04-48E7-B783-6F923F89C0B7}" type="presParOf" srcId="{F935CD4E-FC5E-4B42-81DA-FC7D08656F88}" destId="{76EC5FFD-82F9-4629-9722-872D7E7AB529}" srcOrd="17" destOrd="0" presId="urn:microsoft.com/office/officeart/2005/8/layout/radial6"/>
    <dgm:cxn modelId="{5F6C21E8-082A-48BA-8B12-D1D25B4E8F42}" type="presParOf" srcId="{F935CD4E-FC5E-4B42-81DA-FC7D08656F88}" destId="{0AC3A9BC-FA0B-4F4E-A247-4E4E33B5E9AA}" srcOrd="18" destOrd="0" presId="urn:microsoft.com/office/officeart/2005/8/layout/radial6"/>
    <dgm:cxn modelId="{ADE474AF-D1A9-482B-B777-CDADD59A3773}" type="presParOf" srcId="{F935CD4E-FC5E-4B42-81DA-FC7D08656F88}" destId="{704D28ED-5499-41A8-A114-77D05FB30E13}" srcOrd="19" destOrd="0" presId="urn:microsoft.com/office/officeart/2005/8/layout/radial6"/>
    <dgm:cxn modelId="{21919794-3829-4D70-ADF4-FE30697AF2A3}" type="presParOf" srcId="{F935CD4E-FC5E-4B42-81DA-FC7D08656F88}" destId="{1A9D4258-982E-4550-AE84-D2D476C3B310}" srcOrd="20" destOrd="0" presId="urn:microsoft.com/office/officeart/2005/8/layout/radial6"/>
    <dgm:cxn modelId="{0947682A-9B95-4241-98E3-0C20FE650697}" type="presParOf" srcId="{F935CD4E-FC5E-4B42-81DA-FC7D08656F88}" destId="{D800BCE2-DA89-4854-A3DE-670969B07029}" srcOrd="21" destOrd="0" presId="urn:microsoft.com/office/officeart/2005/8/layout/radial6"/>
    <dgm:cxn modelId="{D70DB690-F8A7-4633-9BC8-CFB53EF016D2}" type="presParOf" srcId="{F935CD4E-FC5E-4B42-81DA-FC7D08656F88}" destId="{1F1002CA-3297-4395-B1D0-09324AA392BC}" srcOrd="22" destOrd="0" presId="urn:microsoft.com/office/officeart/2005/8/layout/radial6"/>
    <dgm:cxn modelId="{D144CABF-DC73-4F93-ABDB-C97C73762FF6}" type="presParOf" srcId="{F935CD4E-FC5E-4B42-81DA-FC7D08656F88}" destId="{9CEADEE0-45B1-4012-A548-707218BE442D}" srcOrd="23" destOrd="0" presId="urn:microsoft.com/office/officeart/2005/8/layout/radial6"/>
    <dgm:cxn modelId="{54344F69-36A6-496B-BAF9-45CA11BB25CD}" type="presParOf" srcId="{F935CD4E-FC5E-4B42-81DA-FC7D08656F88}" destId="{F9429BD9-312F-4E1A-8F21-A870F071CFDC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429BD9-312F-4E1A-8F21-A870F071CFDC}">
      <dsp:nvSpPr>
        <dsp:cNvPr id="0" name=""/>
        <dsp:cNvSpPr/>
      </dsp:nvSpPr>
      <dsp:spPr>
        <a:xfrm>
          <a:off x="2767940" y="488669"/>
          <a:ext cx="4391239" cy="4391239"/>
        </a:xfrm>
        <a:prstGeom prst="blockArc">
          <a:avLst>
            <a:gd name="adj1" fmla="val 13500000"/>
            <a:gd name="adj2" fmla="val 16200000"/>
            <a:gd name="adj3" fmla="val 34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00BCE2-DA89-4854-A3DE-670969B07029}">
      <dsp:nvSpPr>
        <dsp:cNvPr id="0" name=""/>
        <dsp:cNvSpPr/>
      </dsp:nvSpPr>
      <dsp:spPr>
        <a:xfrm>
          <a:off x="2767940" y="488669"/>
          <a:ext cx="4391239" cy="4391239"/>
        </a:xfrm>
        <a:prstGeom prst="blockArc">
          <a:avLst>
            <a:gd name="adj1" fmla="val 10800000"/>
            <a:gd name="adj2" fmla="val 13500000"/>
            <a:gd name="adj3" fmla="val 34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C3A9BC-FA0B-4F4E-A247-4E4E33B5E9AA}">
      <dsp:nvSpPr>
        <dsp:cNvPr id="0" name=""/>
        <dsp:cNvSpPr/>
      </dsp:nvSpPr>
      <dsp:spPr>
        <a:xfrm>
          <a:off x="2767940" y="488669"/>
          <a:ext cx="4391239" cy="4391239"/>
        </a:xfrm>
        <a:prstGeom prst="blockArc">
          <a:avLst>
            <a:gd name="adj1" fmla="val 8100000"/>
            <a:gd name="adj2" fmla="val 10800000"/>
            <a:gd name="adj3" fmla="val 34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C177BA-11A4-426D-865B-045A24DBA805}">
      <dsp:nvSpPr>
        <dsp:cNvPr id="0" name=""/>
        <dsp:cNvSpPr/>
      </dsp:nvSpPr>
      <dsp:spPr>
        <a:xfrm>
          <a:off x="2767940" y="488669"/>
          <a:ext cx="4391239" cy="4391239"/>
        </a:xfrm>
        <a:prstGeom prst="blockArc">
          <a:avLst>
            <a:gd name="adj1" fmla="val 5400000"/>
            <a:gd name="adj2" fmla="val 8100000"/>
            <a:gd name="adj3" fmla="val 34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733FD0-6B95-4155-A6C6-93DE47B7F955}">
      <dsp:nvSpPr>
        <dsp:cNvPr id="0" name=""/>
        <dsp:cNvSpPr/>
      </dsp:nvSpPr>
      <dsp:spPr>
        <a:xfrm>
          <a:off x="2767940" y="488669"/>
          <a:ext cx="4391239" cy="4391239"/>
        </a:xfrm>
        <a:prstGeom prst="blockArc">
          <a:avLst>
            <a:gd name="adj1" fmla="val 2700000"/>
            <a:gd name="adj2" fmla="val 5400000"/>
            <a:gd name="adj3" fmla="val 34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9681DC-D635-4E30-90BF-6E37E6723813}">
      <dsp:nvSpPr>
        <dsp:cNvPr id="0" name=""/>
        <dsp:cNvSpPr/>
      </dsp:nvSpPr>
      <dsp:spPr>
        <a:xfrm>
          <a:off x="2767940" y="488669"/>
          <a:ext cx="4391239" cy="4391239"/>
        </a:xfrm>
        <a:prstGeom prst="blockArc">
          <a:avLst>
            <a:gd name="adj1" fmla="val 0"/>
            <a:gd name="adj2" fmla="val 2700000"/>
            <a:gd name="adj3" fmla="val 34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EF5192-20BF-4958-ACAB-0C37C26556DD}">
      <dsp:nvSpPr>
        <dsp:cNvPr id="0" name=""/>
        <dsp:cNvSpPr/>
      </dsp:nvSpPr>
      <dsp:spPr>
        <a:xfrm>
          <a:off x="2767940" y="488669"/>
          <a:ext cx="4391239" cy="4391239"/>
        </a:xfrm>
        <a:prstGeom prst="blockArc">
          <a:avLst>
            <a:gd name="adj1" fmla="val 18900000"/>
            <a:gd name="adj2" fmla="val 0"/>
            <a:gd name="adj3" fmla="val 34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488719-3E89-4623-AA0A-273ED8AF0731}">
      <dsp:nvSpPr>
        <dsp:cNvPr id="0" name=""/>
        <dsp:cNvSpPr/>
      </dsp:nvSpPr>
      <dsp:spPr>
        <a:xfrm>
          <a:off x="2767940" y="488669"/>
          <a:ext cx="4391239" cy="4391239"/>
        </a:xfrm>
        <a:prstGeom prst="blockArc">
          <a:avLst>
            <a:gd name="adj1" fmla="val 16200000"/>
            <a:gd name="adj2" fmla="val 18900000"/>
            <a:gd name="adj3" fmla="val 34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0A17AE-68CB-4BE5-8D50-C71AA15777E5}">
      <dsp:nvSpPr>
        <dsp:cNvPr id="0" name=""/>
        <dsp:cNvSpPr/>
      </dsp:nvSpPr>
      <dsp:spPr>
        <a:xfrm>
          <a:off x="4215875" y="1936604"/>
          <a:ext cx="1495369" cy="14953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Совет постинтернатного сопровождения</a:t>
          </a:r>
          <a:endParaRPr lang="ru-RU" sz="1000" kern="1200" dirty="0"/>
        </a:p>
      </dsp:txBody>
      <dsp:txXfrm>
        <a:off x="4434867" y="2155596"/>
        <a:ext cx="1057385" cy="1057385"/>
      </dsp:txXfrm>
    </dsp:sp>
    <dsp:sp modelId="{A95465E3-A609-4A0D-BE57-9B9FB122DC8E}">
      <dsp:nvSpPr>
        <dsp:cNvPr id="0" name=""/>
        <dsp:cNvSpPr/>
      </dsp:nvSpPr>
      <dsp:spPr>
        <a:xfrm>
          <a:off x="4440181" y="2973"/>
          <a:ext cx="1046758" cy="10467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i="1" kern="1200" dirty="0" smtClean="0"/>
            <a:t>Уполномоченный по правам ребенка в Республике Башкортостан</a:t>
          </a:r>
          <a:endParaRPr lang="ru-RU" sz="700" kern="1200" dirty="0"/>
        </a:p>
      </dsp:txBody>
      <dsp:txXfrm>
        <a:off x="4593475" y="156267"/>
        <a:ext cx="740170" cy="740170"/>
      </dsp:txXfrm>
    </dsp:sp>
    <dsp:sp modelId="{E7C7E3AB-06AD-45CD-87D4-E43E7A084CAE}">
      <dsp:nvSpPr>
        <dsp:cNvPr id="0" name=""/>
        <dsp:cNvSpPr/>
      </dsp:nvSpPr>
      <dsp:spPr>
        <a:xfrm>
          <a:off x="5966072" y="635018"/>
          <a:ext cx="1046758" cy="10467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i="1" kern="1200" dirty="0" smtClean="0"/>
            <a:t>Руководители организаций для детей-сирот и детей, оставшихся без попечения родителей</a:t>
          </a:r>
          <a:endParaRPr lang="ru-RU" sz="700" kern="1200" dirty="0"/>
        </a:p>
      </dsp:txBody>
      <dsp:txXfrm>
        <a:off x="6119366" y="788312"/>
        <a:ext cx="740170" cy="740170"/>
      </dsp:txXfrm>
    </dsp:sp>
    <dsp:sp modelId="{0993AE4F-4DA3-4E16-B887-8102B7E9F4E6}">
      <dsp:nvSpPr>
        <dsp:cNvPr id="0" name=""/>
        <dsp:cNvSpPr/>
      </dsp:nvSpPr>
      <dsp:spPr>
        <a:xfrm>
          <a:off x="6598117" y="2160910"/>
          <a:ext cx="1046758" cy="10467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i="1" kern="1200" dirty="0" smtClean="0"/>
            <a:t>Городской центр занятости населения</a:t>
          </a:r>
          <a:endParaRPr lang="ru-RU" sz="700" kern="1200" dirty="0"/>
        </a:p>
      </dsp:txBody>
      <dsp:txXfrm>
        <a:off x="6751411" y="2314204"/>
        <a:ext cx="740170" cy="740170"/>
      </dsp:txXfrm>
    </dsp:sp>
    <dsp:sp modelId="{A8BE12EF-F562-4C7A-AEFF-E8C0A192F5CE}">
      <dsp:nvSpPr>
        <dsp:cNvPr id="0" name=""/>
        <dsp:cNvSpPr/>
      </dsp:nvSpPr>
      <dsp:spPr>
        <a:xfrm>
          <a:off x="5966072" y="3686801"/>
          <a:ext cx="1046758" cy="10467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i="1" kern="1200" dirty="0" smtClean="0"/>
            <a:t>НКО</a:t>
          </a:r>
          <a:endParaRPr lang="ru-RU" sz="700" kern="1200" dirty="0"/>
        </a:p>
      </dsp:txBody>
      <dsp:txXfrm>
        <a:off x="6119366" y="3840095"/>
        <a:ext cx="740170" cy="740170"/>
      </dsp:txXfrm>
    </dsp:sp>
    <dsp:sp modelId="{1C099117-B70F-4968-A17F-164A994FF70D}">
      <dsp:nvSpPr>
        <dsp:cNvPr id="0" name=""/>
        <dsp:cNvSpPr/>
      </dsp:nvSpPr>
      <dsp:spPr>
        <a:xfrm>
          <a:off x="4440181" y="4318846"/>
          <a:ext cx="1046758" cy="10467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i="1" kern="1200" dirty="0" smtClean="0"/>
            <a:t>Структурные подразделения Администрации города</a:t>
          </a:r>
          <a:endParaRPr lang="ru-RU" sz="700" kern="1200" dirty="0"/>
        </a:p>
      </dsp:txBody>
      <dsp:txXfrm>
        <a:off x="4593475" y="4472140"/>
        <a:ext cx="740170" cy="740170"/>
      </dsp:txXfrm>
    </dsp:sp>
    <dsp:sp modelId="{3C5126A3-9F6D-44B4-996D-AF307D4D8537}">
      <dsp:nvSpPr>
        <dsp:cNvPr id="0" name=""/>
        <dsp:cNvSpPr/>
      </dsp:nvSpPr>
      <dsp:spPr>
        <a:xfrm>
          <a:off x="2914289" y="3686801"/>
          <a:ext cx="1046758" cy="10467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i="1" kern="1200" dirty="0" smtClean="0"/>
            <a:t>Директора центров социально-психологической помощи</a:t>
          </a:r>
          <a:endParaRPr lang="ru-RU" sz="700" kern="1200" dirty="0"/>
        </a:p>
      </dsp:txBody>
      <dsp:txXfrm>
        <a:off x="3067583" y="3840095"/>
        <a:ext cx="740170" cy="740170"/>
      </dsp:txXfrm>
    </dsp:sp>
    <dsp:sp modelId="{704D28ED-5499-41A8-A114-77D05FB30E13}">
      <dsp:nvSpPr>
        <dsp:cNvPr id="0" name=""/>
        <dsp:cNvSpPr/>
      </dsp:nvSpPr>
      <dsp:spPr>
        <a:xfrm>
          <a:off x="2282244" y="2160910"/>
          <a:ext cx="1046758" cy="10467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i="1" kern="1200" dirty="0" smtClean="0"/>
            <a:t>Представители учебных заведений</a:t>
          </a:r>
          <a:endParaRPr lang="ru-RU" sz="700" kern="1200" dirty="0"/>
        </a:p>
      </dsp:txBody>
      <dsp:txXfrm>
        <a:off x="2435538" y="2314204"/>
        <a:ext cx="740170" cy="740170"/>
      </dsp:txXfrm>
    </dsp:sp>
    <dsp:sp modelId="{1F1002CA-3297-4395-B1D0-09324AA392BC}">
      <dsp:nvSpPr>
        <dsp:cNvPr id="0" name=""/>
        <dsp:cNvSpPr/>
      </dsp:nvSpPr>
      <dsp:spPr>
        <a:xfrm>
          <a:off x="2914289" y="635018"/>
          <a:ext cx="1046758" cy="10467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b="1" i="1" kern="1200" dirty="0" smtClean="0"/>
            <a:t>Представители депутатского корпуса</a:t>
          </a:r>
          <a:endParaRPr lang="ru-RU" sz="700" kern="1200" dirty="0"/>
        </a:p>
      </dsp:txBody>
      <dsp:txXfrm>
        <a:off x="3067583" y="788312"/>
        <a:ext cx="740170" cy="7401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D307D-D35B-41BD-A935-C1CD0E0D4FD9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12732-1A6F-46E0-AB78-A73211D42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642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41813-2E4A-4BC5-877B-C82B9992967C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354B1-C64F-4C24-A1EC-B12C7ACA09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91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DADEA-09CE-4575-B727-F81F846D56A3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7B1B-E1C2-484F-925F-1CE5C0A75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781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DADEA-09CE-4575-B727-F81F846D56A3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7B1B-E1C2-484F-925F-1CE5C0A75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201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DADEA-09CE-4575-B727-F81F846D56A3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7B1B-E1C2-484F-925F-1CE5C0A75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838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DADEA-09CE-4575-B727-F81F846D56A3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7B1B-E1C2-484F-925F-1CE5C0A75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537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DADEA-09CE-4575-B727-F81F846D56A3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7B1B-E1C2-484F-925F-1CE5C0A75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993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DADEA-09CE-4575-B727-F81F846D56A3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7B1B-E1C2-484F-925F-1CE5C0A75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349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DADEA-09CE-4575-B727-F81F846D56A3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7B1B-E1C2-484F-925F-1CE5C0A75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094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DADEA-09CE-4575-B727-F81F846D56A3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7B1B-E1C2-484F-925F-1CE5C0A75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392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DADEA-09CE-4575-B727-F81F846D56A3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7B1B-E1C2-484F-925F-1CE5C0A75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890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DADEA-09CE-4575-B727-F81F846D56A3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7B1B-E1C2-484F-925F-1CE5C0A75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944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DADEA-09CE-4575-B727-F81F846D56A3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7B1B-E1C2-484F-925F-1CE5C0A75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912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DADEA-09CE-4575-B727-F81F846D56A3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87B1B-E1C2-484F-925F-1CE5C0A75C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454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олилиния 40"/>
          <p:cNvSpPr/>
          <p:nvPr/>
        </p:nvSpPr>
        <p:spPr>
          <a:xfrm>
            <a:off x="-12700" y="4305300"/>
            <a:ext cx="5638800" cy="2545186"/>
          </a:xfrm>
          <a:custGeom>
            <a:avLst/>
            <a:gdLst>
              <a:gd name="connsiteX0" fmla="*/ 5105400 w 5638800"/>
              <a:gd name="connsiteY0" fmla="*/ 2603500 h 2603500"/>
              <a:gd name="connsiteX1" fmla="*/ 5638800 w 5638800"/>
              <a:gd name="connsiteY1" fmla="*/ 901700 h 2603500"/>
              <a:gd name="connsiteX2" fmla="*/ 4508500 w 5638800"/>
              <a:gd name="connsiteY2" fmla="*/ 0 h 2603500"/>
              <a:gd name="connsiteX3" fmla="*/ 25400 w 5638800"/>
              <a:gd name="connsiteY3" fmla="*/ 2209800 h 2603500"/>
              <a:gd name="connsiteX4" fmla="*/ 12700 w 5638800"/>
              <a:gd name="connsiteY4" fmla="*/ 2209800 h 2603500"/>
              <a:gd name="connsiteX5" fmla="*/ 0 w 5638800"/>
              <a:gd name="connsiteY5" fmla="*/ 2590800 h 2603500"/>
              <a:gd name="connsiteX6" fmla="*/ 5105400 w 5638800"/>
              <a:gd name="connsiteY6" fmla="*/ 2603500 h 2603500"/>
              <a:gd name="connsiteX0" fmla="*/ 5105400 w 5638800"/>
              <a:gd name="connsiteY0" fmla="*/ 2578100 h 2578100"/>
              <a:gd name="connsiteX1" fmla="*/ 5638800 w 5638800"/>
              <a:gd name="connsiteY1" fmla="*/ 876300 h 2578100"/>
              <a:gd name="connsiteX2" fmla="*/ 4546600 w 5638800"/>
              <a:gd name="connsiteY2" fmla="*/ 0 h 2578100"/>
              <a:gd name="connsiteX3" fmla="*/ 25400 w 5638800"/>
              <a:gd name="connsiteY3" fmla="*/ 2184400 h 2578100"/>
              <a:gd name="connsiteX4" fmla="*/ 12700 w 5638800"/>
              <a:gd name="connsiteY4" fmla="*/ 2184400 h 2578100"/>
              <a:gd name="connsiteX5" fmla="*/ 0 w 5638800"/>
              <a:gd name="connsiteY5" fmla="*/ 2565400 h 2578100"/>
              <a:gd name="connsiteX6" fmla="*/ 5105400 w 5638800"/>
              <a:gd name="connsiteY6" fmla="*/ 2578100 h 257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38800" h="2578100">
                <a:moveTo>
                  <a:pt x="5105400" y="2578100"/>
                </a:moveTo>
                <a:lnTo>
                  <a:pt x="5638800" y="876300"/>
                </a:lnTo>
                <a:lnTo>
                  <a:pt x="4546600" y="0"/>
                </a:lnTo>
                <a:lnTo>
                  <a:pt x="25400" y="2184400"/>
                </a:lnTo>
                <a:lnTo>
                  <a:pt x="12700" y="2184400"/>
                </a:lnTo>
                <a:lnTo>
                  <a:pt x="0" y="2565400"/>
                </a:lnTo>
                <a:lnTo>
                  <a:pt x="5105400" y="2578100"/>
                </a:lnTo>
                <a:close/>
              </a:path>
            </a:pathLst>
          </a:custGeom>
          <a:solidFill>
            <a:srgbClr val="156A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122005" y="-1006"/>
            <a:ext cx="7105650" cy="6860012"/>
          </a:xfrm>
          <a:custGeom>
            <a:avLst/>
            <a:gdLst>
              <a:gd name="connsiteX0" fmla="*/ 0 w 6096000"/>
              <a:gd name="connsiteY0" fmla="*/ 0 h 6887426"/>
              <a:gd name="connsiteX1" fmla="*/ 6096000 w 6096000"/>
              <a:gd name="connsiteY1" fmla="*/ 0 h 6887426"/>
              <a:gd name="connsiteX2" fmla="*/ 6096000 w 6096000"/>
              <a:gd name="connsiteY2" fmla="*/ 6887426 h 6887426"/>
              <a:gd name="connsiteX3" fmla="*/ 0 w 6096000"/>
              <a:gd name="connsiteY3" fmla="*/ 6887426 h 6887426"/>
              <a:gd name="connsiteX4" fmla="*/ 0 w 6096000"/>
              <a:gd name="connsiteY4" fmla="*/ 0 h 6887426"/>
              <a:gd name="connsiteX0" fmla="*/ 1733550 w 6096000"/>
              <a:gd name="connsiteY0" fmla="*/ 0 h 6896951"/>
              <a:gd name="connsiteX1" fmla="*/ 6096000 w 6096000"/>
              <a:gd name="connsiteY1" fmla="*/ 9525 h 6896951"/>
              <a:gd name="connsiteX2" fmla="*/ 6096000 w 6096000"/>
              <a:gd name="connsiteY2" fmla="*/ 6896951 h 6896951"/>
              <a:gd name="connsiteX3" fmla="*/ 0 w 6096000"/>
              <a:gd name="connsiteY3" fmla="*/ 6896951 h 6896951"/>
              <a:gd name="connsiteX4" fmla="*/ 1733550 w 6096000"/>
              <a:gd name="connsiteY4" fmla="*/ 0 h 6896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96951">
                <a:moveTo>
                  <a:pt x="1733550" y="0"/>
                </a:moveTo>
                <a:lnTo>
                  <a:pt x="6096000" y="9525"/>
                </a:lnTo>
                <a:lnTo>
                  <a:pt x="6096000" y="6896951"/>
                </a:lnTo>
                <a:lnTo>
                  <a:pt x="0" y="6896951"/>
                </a:lnTo>
                <a:lnTo>
                  <a:pt x="1733550" y="0"/>
                </a:lnTo>
                <a:close/>
              </a:path>
            </a:pathLst>
          </a:custGeom>
          <a:solidFill>
            <a:srgbClr val="A64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953373" y="1285875"/>
            <a:ext cx="4142877" cy="43414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2433815" y="987543"/>
          <a:ext cx="7324370" cy="4882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037502" y="5273060"/>
            <a:ext cx="3203598" cy="1282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20</a:t>
            </a:r>
            <a:r>
              <a:rPr lang="ru-RU" sz="2000" dirty="0" smtClean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детей-сирот первокурсников</a:t>
            </a:r>
            <a:endParaRPr lang="ru-RU" sz="2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endParaRPr lang="ru-RU" sz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ru-RU" sz="2000" baseline="300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2021-2022 учебный год</a:t>
            </a:r>
            <a:endParaRPr lang="ru-RU" sz="2000" baseline="30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39794" y="2301118"/>
            <a:ext cx="2948615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43424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40 </a:t>
            </a:r>
            <a:r>
              <a:rPr lang="ru-RU" sz="2400" dirty="0" smtClean="0">
                <a:solidFill>
                  <a:srgbClr val="43424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подростков</a:t>
            </a:r>
          </a:p>
          <a:p>
            <a:pPr algn="ctr"/>
            <a:r>
              <a:rPr lang="ru-RU" sz="1600" dirty="0" smtClean="0">
                <a:solidFill>
                  <a:srgbClr val="43424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начало учебного года</a:t>
            </a:r>
          </a:p>
          <a:p>
            <a:pPr algn="ctr"/>
            <a:r>
              <a:rPr lang="ru-RU" sz="1600" dirty="0" smtClean="0">
                <a:solidFill>
                  <a:srgbClr val="43424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2023-20224</a:t>
            </a:r>
            <a:endParaRPr lang="ru-RU" sz="1600" dirty="0">
              <a:solidFill>
                <a:srgbClr val="43424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50074" y="3687548"/>
            <a:ext cx="3887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43424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(законные интересы </a:t>
            </a:r>
          </a:p>
          <a:p>
            <a:pPr algn="ctr"/>
            <a:r>
              <a:rPr lang="ru-RU" sz="1600" dirty="0" smtClean="0">
                <a:solidFill>
                  <a:srgbClr val="43424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представляют органы опеки </a:t>
            </a:r>
          </a:p>
          <a:p>
            <a:pPr algn="ctr"/>
            <a:r>
              <a:rPr lang="ru-RU" sz="1600" dirty="0" smtClean="0">
                <a:solidFill>
                  <a:srgbClr val="43424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города Уфы)</a:t>
            </a:r>
            <a:endParaRPr lang="ru-RU" sz="1600" dirty="0">
              <a:solidFill>
                <a:srgbClr val="43424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809275" y="1109497"/>
            <a:ext cx="4112725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Большинство обучаются:</a:t>
            </a:r>
            <a:endParaRPr lang="ru-RU" sz="2400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11972419" y="2050777"/>
            <a:ext cx="4423" cy="310875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8077243" y="1823437"/>
            <a:ext cx="349973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Уфимский многопрофильный профессиональный колледж</a:t>
            </a:r>
            <a:endParaRPr lang="ru-RU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1" name="Полилиния 60"/>
          <p:cNvSpPr/>
          <p:nvPr/>
        </p:nvSpPr>
        <p:spPr>
          <a:xfrm>
            <a:off x="5086351" y="228600"/>
            <a:ext cx="806450" cy="1270000"/>
          </a:xfrm>
          <a:custGeom>
            <a:avLst/>
            <a:gdLst>
              <a:gd name="connsiteX0" fmla="*/ 241300 w 622300"/>
              <a:gd name="connsiteY0" fmla="*/ 25400 h 1244600"/>
              <a:gd name="connsiteX1" fmla="*/ 203200 w 622300"/>
              <a:gd name="connsiteY1" fmla="*/ 381000 h 1244600"/>
              <a:gd name="connsiteX2" fmla="*/ 0 w 622300"/>
              <a:gd name="connsiteY2" fmla="*/ 1244600 h 1244600"/>
              <a:gd name="connsiteX3" fmla="*/ 279400 w 622300"/>
              <a:gd name="connsiteY3" fmla="*/ 1206500 h 1244600"/>
              <a:gd name="connsiteX4" fmla="*/ 622300 w 622300"/>
              <a:gd name="connsiteY4" fmla="*/ 0 h 1244600"/>
              <a:gd name="connsiteX5" fmla="*/ 241300 w 622300"/>
              <a:gd name="connsiteY5" fmla="*/ 25400 h 1244600"/>
              <a:gd name="connsiteX0" fmla="*/ 355600 w 622300"/>
              <a:gd name="connsiteY0" fmla="*/ 0 h 1320800"/>
              <a:gd name="connsiteX1" fmla="*/ 203200 w 622300"/>
              <a:gd name="connsiteY1" fmla="*/ 457200 h 1320800"/>
              <a:gd name="connsiteX2" fmla="*/ 0 w 622300"/>
              <a:gd name="connsiteY2" fmla="*/ 1320800 h 1320800"/>
              <a:gd name="connsiteX3" fmla="*/ 279400 w 622300"/>
              <a:gd name="connsiteY3" fmla="*/ 1282700 h 1320800"/>
              <a:gd name="connsiteX4" fmla="*/ 622300 w 622300"/>
              <a:gd name="connsiteY4" fmla="*/ 76200 h 1320800"/>
              <a:gd name="connsiteX5" fmla="*/ 355600 w 622300"/>
              <a:gd name="connsiteY5" fmla="*/ 0 h 1320800"/>
              <a:gd name="connsiteX0" fmla="*/ 622300 w 622300"/>
              <a:gd name="connsiteY0" fmla="*/ 0 h 1244600"/>
              <a:gd name="connsiteX1" fmla="*/ 203200 w 622300"/>
              <a:gd name="connsiteY1" fmla="*/ 381000 h 1244600"/>
              <a:gd name="connsiteX2" fmla="*/ 0 w 622300"/>
              <a:gd name="connsiteY2" fmla="*/ 1244600 h 1244600"/>
              <a:gd name="connsiteX3" fmla="*/ 279400 w 622300"/>
              <a:gd name="connsiteY3" fmla="*/ 1206500 h 1244600"/>
              <a:gd name="connsiteX4" fmla="*/ 622300 w 622300"/>
              <a:gd name="connsiteY4" fmla="*/ 0 h 1244600"/>
              <a:gd name="connsiteX0" fmla="*/ 622300 w 622300"/>
              <a:gd name="connsiteY0" fmla="*/ 25400 h 1270000"/>
              <a:gd name="connsiteX1" fmla="*/ 292100 w 622300"/>
              <a:gd name="connsiteY1" fmla="*/ 0 h 1270000"/>
              <a:gd name="connsiteX2" fmla="*/ 0 w 622300"/>
              <a:gd name="connsiteY2" fmla="*/ 1270000 h 1270000"/>
              <a:gd name="connsiteX3" fmla="*/ 279400 w 622300"/>
              <a:gd name="connsiteY3" fmla="*/ 1231900 h 1270000"/>
              <a:gd name="connsiteX4" fmla="*/ 622300 w 622300"/>
              <a:gd name="connsiteY4" fmla="*/ 254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2300" h="1270000">
                <a:moveTo>
                  <a:pt x="622300" y="25400"/>
                </a:moveTo>
                <a:lnTo>
                  <a:pt x="292100" y="0"/>
                </a:lnTo>
                <a:lnTo>
                  <a:pt x="0" y="1270000"/>
                </a:lnTo>
                <a:lnTo>
                  <a:pt x="279400" y="1231900"/>
                </a:lnTo>
                <a:lnTo>
                  <a:pt x="622300" y="25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1"/>
          <p:cNvSpPr>
            <a:spLocks/>
          </p:cNvSpPr>
          <p:nvPr/>
        </p:nvSpPr>
        <p:spPr>
          <a:xfrm>
            <a:off x="11702419" y="6326773"/>
            <a:ext cx="540000" cy="540000"/>
          </a:xfrm>
          <a:custGeom>
            <a:avLst/>
            <a:gdLst>
              <a:gd name="connsiteX0" fmla="*/ 0 w 540000"/>
              <a:gd name="connsiteY0" fmla="*/ 0 h 540000"/>
              <a:gd name="connsiteX1" fmla="*/ 540000 w 540000"/>
              <a:gd name="connsiteY1" fmla="*/ 0 h 540000"/>
              <a:gd name="connsiteX2" fmla="*/ 540000 w 540000"/>
              <a:gd name="connsiteY2" fmla="*/ 540000 h 540000"/>
              <a:gd name="connsiteX3" fmla="*/ 0 w 540000"/>
              <a:gd name="connsiteY3" fmla="*/ 540000 h 540000"/>
              <a:gd name="connsiteX4" fmla="*/ 0 w 540000"/>
              <a:gd name="connsiteY4" fmla="*/ 0 h 540000"/>
              <a:gd name="connsiteX0" fmla="*/ 0 w 540000"/>
              <a:gd name="connsiteY0" fmla="*/ 540000 h 540000"/>
              <a:gd name="connsiteX1" fmla="*/ 540000 w 540000"/>
              <a:gd name="connsiteY1" fmla="*/ 0 h 540000"/>
              <a:gd name="connsiteX2" fmla="*/ 540000 w 540000"/>
              <a:gd name="connsiteY2" fmla="*/ 540000 h 540000"/>
              <a:gd name="connsiteX3" fmla="*/ 0 w 540000"/>
              <a:gd name="connsiteY3" fmla="*/ 54000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0000" h="540000">
                <a:moveTo>
                  <a:pt x="0" y="540000"/>
                </a:moveTo>
                <a:lnTo>
                  <a:pt x="540000" y="0"/>
                </a:lnTo>
                <a:lnTo>
                  <a:pt x="540000" y="540000"/>
                </a:lnTo>
                <a:lnTo>
                  <a:pt x="0" y="540000"/>
                </a:lnTo>
                <a:close/>
              </a:path>
            </a:pathLst>
          </a:custGeom>
          <a:solidFill>
            <a:srgbClr val="006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7" name="Группа 56"/>
          <p:cNvGrpSpPr/>
          <p:nvPr/>
        </p:nvGrpSpPr>
        <p:grpSpPr>
          <a:xfrm>
            <a:off x="-4606" y="260349"/>
            <a:ext cx="9124606" cy="730652"/>
            <a:chOff x="-4607" y="260349"/>
            <a:chExt cx="10060607" cy="730652"/>
          </a:xfrm>
        </p:grpSpPr>
        <p:grpSp>
          <p:nvGrpSpPr>
            <p:cNvPr id="58" name="Группа 57"/>
            <p:cNvGrpSpPr/>
            <p:nvPr/>
          </p:nvGrpSpPr>
          <p:grpSpPr>
            <a:xfrm>
              <a:off x="-4607" y="261001"/>
              <a:ext cx="9733333" cy="698967"/>
              <a:chOff x="-11016" y="190317"/>
              <a:chExt cx="9914905" cy="614921"/>
            </a:xfrm>
          </p:grpSpPr>
          <p:sp>
            <p:nvSpPr>
              <p:cNvPr id="64" name="Прямоугольник 1"/>
              <p:cNvSpPr/>
              <p:nvPr/>
            </p:nvSpPr>
            <p:spPr>
              <a:xfrm>
                <a:off x="-11016" y="190317"/>
                <a:ext cx="9914905" cy="607056"/>
              </a:xfrm>
              <a:custGeom>
                <a:avLst/>
                <a:gdLst>
                  <a:gd name="connsiteX0" fmla="*/ 0 w 9358792"/>
                  <a:gd name="connsiteY0" fmla="*/ 0 h 669526"/>
                  <a:gd name="connsiteX1" fmla="*/ 9358792 w 9358792"/>
                  <a:gd name="connsiteY1" fmla="*/ 0 h 669526"/>
                  <a:gd name="connsiteX2" fmla="*/ 9358792 w 9358792"/>
                  <a:gd name="connsiteY2" fmla="*/ 669526 h 669526"/>
                  <a:gd name="connsiteX3" fmla="*/ 0 w 9358792"/>
                  <a:gd name="connsiteY3" fmla="*/ 669526 h 669526"/>
                  <a:gd name="connsiteX4" fmla="*/ 0 w 9358792"/>
                  <a:gd name="connsiteY4" fmla="*/ 0 h 669526"/>
                  <a:gd name="connsiteX0" fmla="*/ 0 w 10033495"/>
                  <a:gd name="connsiteY0" fmla="*/ 0 h 669526"/>
                  <a:gd name="connsiteX1" fmla="*/ 10033495 w 10033495"/>
                  <a:gd name="connsiteY1" fmla="*/ 26633 h 669526"/>
                  <a:gd name="connsiteX2" fmla="*/ 9358792 w 10033495"/>
                  <a:gd name="connsiteY2" fmla="*/ 669526 h 669526"/>
                  <a:gd name="connsiteX3" fmla="*/ 0 w 10033495"/>
                  <a:gd name="connsiteY3" fmla="*/ 669526 h 669526"/>
                  <a:gd name="connsiteX4" fmla="*/ 0 w 10033495"/>
                  <a:gd name="connsiteY4" fmla="*/ 0 h 669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33495" h="669526">
                    <a:moveTo>
                      <a:pt x="0" y="0"/>
                    </a:moveTo>
                    <a:lnTo>
                      <a:pt x="10033495" y="26633"/>
                    </a:lnTo>
                    <a:lnTo>
                      <a:pt x="9358792" y="669526"/>
                    </a:lnTo>
                    <a:lnTo>
                      <a:pt x="0" y="6695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71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65" name="Рисунок 6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2" b="37"/>
              <a:stretch>
                <a:fillRect/>
              </a:stretch>
            </p:blipFill>
            <p:spPr>
              <a:xfrm>
                <a:off x="-11015" y="199216"/>
                <a:ext cx="9908862" cy="606022"/>
              </a:xfrm>
              <a:custGeom>
                <a:avLst/>
                <a:gdLst>
                  <a:gd name="connsiteX0" fmla="*/ 0 w 9908862"/>
                  <a:gd name="connsiteY0" fmla="*/ 0 h 668386"/>
                  <a:gd name="connsiteX1" fmla="*/ 424140 w 9908862"/>
                  <a:gd name="connsiteY1" fmla="*/ 0 h 668386"/>
                  <a:gd name="connsiteX2" fmla="*/ 9908862 w 9908862"/>
                  <a:gd name="connsiteY2" fmla="*/ 25493 h 668386"/>
                  <a:gd name="connsiteX3" fmla="*/ 9242540 w 9908862"/>
                  <a:gd name="connsiteY3" fmla="*/ 668386 h 668386"/>
                  <a:gd name="connsiteX4" fmla="*/ 0 w 9908862"/>
                  <a:gd name="connsiteY4" fmla="*/ 668386 h 668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08862" h="668386">
                    <a:moveTo>
                      <a:pt x="0" y="0"/>
                    </a:moveTo>
                    <a:lnTo>
                      <a:pt x="424140" y="0"/>
                    </a:lnTo>
                    <a:lnTo>
                      <a:pt x="9908862" y="25493"/>
                    </a:lnTo>
                    <a:lnTo>
                      <a:pt x="9242540" y="668386"/>
                    </a:lnTo>
                    <a:lnTo>
                      <a:pt x="0" y="668386"/>
                    </a:lnTo>
                    <a:close/>
                  </a:path>
                </a:pathLst>
              </a:custGeom>
            </p:spPr>
          </p:pic>
        </p:grpSp>
        <p:sp>
          <p:nvSpPr>
            <p:cNvPr id="63" name="Прямоугольник 1"/>
            <p:cNvSpPr/>
            <p:nvPr/>
          </p:nvSpPr>
          <p:spPr>
            <a:xfrm>
              <a:off x="-2" y="260349"/>
              <a:ext cx="10056002" cy="730652"/>
            </a:xfrm>
            <a:custGeom>
              <a:avLst/>
              <a:gdLst>
                <a:gd name="connsiteX0" fmla="*/ 0 w 9358792"/>
                <a:gd name="connsiteY0" fmla="*/ 0 h 669526"/>
                <a:gd name="connsiteX1" fmla="*/ 9358792 w 9358792"/>
                <a:gd name="connsiteY1" fmla="*/ 0 h 669526"/>
                <a:gd name="connsiteX2" fmla="*/ 9358792 w 9358792"/>
                <a:gd name="connsiteY2" fmla="*/ 669526 h 669526"/>
                <a:gd name="connsiteX3" fmla="*/ 0 w 9358792"/>
                <a:gd name="connsiteY3" fmla="*/ 669526 h 669526"/>
                <a:gd name="connsiteX4" fmla="*/ 0 w 9358792"/>
                <a:gd name="connsiteY4" fmla="*/ 0 h 669526"/>
                <a:gd name="connsiteX0" fmla="*/ 0 w 10033495"/>
                <a:gd name="connsiteY0" fmla="*/ 0 h 669526"/>
                <a:gd name="connsiteX1" fmla="*/ 10033495 w 10033495"/>
                <a:gd name="connsiteY1" fmla="*/ 26633 h 669526"/>
                <a:gd name="connsiteX2" fmla="*/ 9358792 w 10033495"/>
                <a:gd name="connsiteY2" fmla="*/ 669526 h 669526"/>
                <a:gd name="connsiteX3" fmla="*/ 0 w 10033495"/>
                <a:gd name="connsiteY3" fmla="*/ 669526 h 669526"/>
                <a:gd name="connsiteX4" fmla="*/ 0 w 10033495"/>
                <a:gd name="connsiteY4" fmla="*/ 0 h 66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3495" h="669526">
                  <a:moveTo>
                    <a:pt x="0" y="0"/>
                  </a:moveTo>
                  <a:lnTo>
                    <a:pt x="10033495" y="26633"/>
                  </a:lnTo>
                  <a:lnTo>
                    <a:pt x="9358792" y="669526"/>
                  </a:lnTo>
                  <a:lnTo>
                    <a:pt x="0" y="669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11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6" name="Прямоугольник 65"/>
          <p:cNvSpPr/>
          <p:nvPr/>
        </p:nvSpPr>
        <p:spPr>
          <a:xfrm>
            <a:off x="56879" y="427377"/>
            <a:ext cx="1000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kern="1000" spc="300" dirty="0" smtClean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ЧИСЛЕННОСТЬ ОБУЧАЮЩИХСЯ</a:t>
            </a:r>
            <a:endParaRPr lang="ru-RU" kern="1000" spc="300" dirty="0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4843" y="3281148"/>
            <a:ext cx="914402" cy="914402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381560" y="1108765"/>
            <a:ext cx="4978122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43424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1898 </a:t>
            </a:r>
            <a:r>
              <a:rPr lang="ru-RU" sz="2000" dirty="0" smtClean="0">
                <a:solidFill>
                  <a:srgbClr val="43424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человека из числа детей-сирот</a:t>
            </a:r>
            <a:endParaRPr lang="ru-RU" sz="2000" dirty="0">
              <a:solidFill>
                <a:srgbClr val="43424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ru-RU" sz="1400" dirty="0">
                <a:solidFill>
                  <a:srgbClr val="43424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</a:t>
            </a:r>
            <a:r>
              <a:rPr lang="ru-RU" sz="1400" dirty="0" smtClean="0">
                <a:solidFill>
                  <a:srgbClr val="43424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бразовательные организации высшего и среднего профессионального образования в городе Уфе</a:t>
            </a:r>
            <a:endParaRPr lang="ru-RU" sz="1400" dirty="0">
              <a:solidFill>
                <a:srgbClr val="43424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760777" y="2592253"/>
            <a:ext cx="2093441" cy="3877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err="1" smtClean="0">
                <a:latin typeface="Roboto Medium" panose="02000000000000000000" pitchFamily="2" charset="0"/>
                <a:ea typeface="Roboto Medium" panose="02000000000000000000" pitchFamily="2" charset="0"/>
              </a:rPr>
              <a:t>ССУЗы</a:t>
            </a:r>
            <a:endParaRPr lang="ru-RU" sz="2400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504079" y="2687232"/>
            <a:ext cx="1271921" cy="1467073"/>
            <a:chOff x="678232" y="3869240"/>
            <a:chExt cx="1271921" cy="1467073"/>
          </a:xfrm>
        </p:grpSpPr>
        <p:cxnSp>
          <p:nvCxnSpPr>
            <p:cNvPr id="37" name="Прямая соединительная линия 36"/>
            <p:cNvCxnSpPr/>
            <p:nvPr/>
          </p:nvCxnSpPr>
          <p:spPr>
            <a:xfrm flipH="1" flipV="1">
              <a:off x="695326" y="3889151"/>
              <a:ext cx="1254827" cy="1063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695325" y="3869240"/>
              <a:ext cx="0" cy="139777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>
              <a:off x="678232" y="5267806"/>
              <a:ext cx="456019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Блок-схема: узел 39"/>
            <p:cNvSpPr/>
            <p:nvPr/>
          </p:nvSpPr>
          <p:spPr>
            <a:xfrm>
              <a:off x="1102838" y="5197724"/>
              <a:ext cx="138589" cy="138589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156202" y="3810660"/>
            <a:ext cx="790601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Roboto" panose="02000000000000000000" pitchFamily="2" charset="0"/>
                <a:ea typeface="Roboto" panose="02000000000000000000" pitchFamily="2" charset="0"/>
              </a:rPr>
              <a:t>746</a:t>
            </a:r>
            <a:endParaRPr lang="ru-RU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776000" y="2425387"/>
            <a:ext cx="941283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3200" smtClean="0">
                <a:latin typeface="Roboto" panose="02000000000000000000" pitchFamily="2" charset="0"/>
                <a:ea typeface="Roboto" panose="02000000000000000000" pitchFamily="2" charset="0"/>
              </a:rPr>
              <a:t>1152</a:t>
            </a:r>
            <a:endParaRPr lang="ru-RU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974142" y="3954286"/>
            <a:ext cx="2093441" cy="3877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>
                <a:latin typeface="Roboto Medium" panose="02000000000000000000" pitchFamily="2" charset="0"/>
                <a:ea typeface="Roboto Medium" panose="02000000000000000000" pitchFamily="2" charset="0"/>
              </a:rPr>
              <a:t>ВУЗы</a:t>
            </a:r>
            <a:endParaRPr lang="ru-RU" sz="2400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11520823" y="2068658"/>
            <a:ext cx="456019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Блок-схема: узел 58"/>
          <p:cNvSpPr/>
          <p:nvPr/>
        </p:nvSpPr>
        <p:spPr>
          <a:xfrm>
            <a:off x="11438393" y="2006078"/>
            <a:ext cx="138589" cy="138589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>
            <a:off x="11516400" y="3607514"/>
            <a:ext cx="456019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Блок-схема: узел 61"/>
          <p:cNvSpPr/>
          <p:nvPr/>
        </p:nvSpPr>
        <p:spPr>
          <a:xfrm>
            <a:off x="11442682" y="3538219"/>
            <a:ext cx="138589" cy="138589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>
            <a:off x="11516400" y="5139654"/>
            <a:ext cx="456019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Блок-схема: узел 70"/>
          <p:cNvSpPr/>
          <p:nvPr/>
        </p:nvSpPr>
        <p:spPr>
          <a:xfrm>
            <a:off x="11451528" y="5070360"/>
            <a:ext cx="138589" cy="138589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/>
          <p:cNvSpPr txBox="1"/>
          <p:nvPr/>
        </p:nvSpPr>
        <p:spPr>
          <a:xfrm>
            <a:off x="8347977" y="3279447"/>
            <a:ext cx="299628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Уфимский </a:t>
            </a:r>
            <a:r>
              <a:rPr lang="ru-RU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художественно-промышленном </a:t>
            </a:r>
            <a:r>
              <a:rPr lang="ru-RU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колледж</a:t>
            </a:r>
            <a:endParaRPr lang="ru-RU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090378" y="4878602"/>
            <a:ext cx="3499739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Уфимский профессиональный колледж </a:t>
            </a:r>
            <a:r>
              <a:rPr lang="ru-RU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имени Героя Советского Союза Султана </a:t>
            </a:r>
            <a:r>
              <a:rPr lang="ru-RU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Бикеева</a:t>
            </a:r>
            <a:endParaRPr lang="ru-RU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939012" y="3327703"/>
            <a:ext cx="57296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94</a:t>
            </a:r>
            <a:endParaRPr lang="ru-RU" sz="28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1078998" y="5403458"/>
            <a:ext cx="59182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83</a:t>
            </a:r>
            <a:endParaRPr lang="ru-RU" sz="28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014575" y="2231371"/>
            <a:ext cx="569387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9</a:t>
            </a:r>
            <a:r>
              <a:rPr lang="ru-RU" sz="28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8</a:t>
            </a:r>
            <a:endParaRPr lang="ru-RU" sz="28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40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олилиния 38"/>
          <p:cNvSpPr/>
          <p:nvPr/>
        </p:nvSpPr>
        <p:spPr>
          <a:xfrm rot="2654239">
            <a:off x="1150307" y="-3324383"/>
            <a:ext cx="4960776" cy="11509985"/>
          </a:xfrm>
          <a:custGeom>
            <a:avLst/>
            <a:gdLst>
              <a:gd name="connsiteX0" fmla="*/ 0 w 4960776"/>
              <a:gd name="connsiteY0" fmla="*/ 4830433 h 11509985"/>
              <a:gd name="connsiteX1" fmla="*/ 4960775 w 4960776"/>
              <a:gd name="connsiteY1" fmla="*/ 0 h 11509985"/>
              <a:gd name="connsiteX2" fmla="*/ 4960776 w 4960776"/>
              <a:gd name="connsiteY2" fmla="*/ 9572110 h 11509985"/>
              <a:gd name="connsiteX3" fmla="*/ 2970610 w 4960776"/>
              <a:gd name="connsiteY3" fmla="*/ 11509985 h 11509985"/>
              <a:gd name="connsiteX4" fmla="*/ 0 w 4960776"/>
              <a:gd name="connsiteY4" fmla="*/ 8459218 h 11509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0776" h="11509985">
                <a:moveTo>
                  <a:pt x="0" y="4830433"/>
                </a:moveTo>
                <a:lnTo>
                  <a:pt x="4960775" y="0"/>
                </a:lnTo>
                <a:lnTo>
                  <a:pt x="4960776" y="9572110"/>
                </a:lnTo>
                <a:lnTo>
                  <a:pt x="2970610" y="11509985"/>
                </a:lnTo>
                <a:lnTo>
                  <a:pt x="0" y="8459218"/>
                </a:lnTo>
                <a:close/>
              </a:path>
            </a:pathLst>
          </a:custGeom>
          <a:solidFill>
            <a:srgbClr val="AAACA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1"/>
          <p:cNvSpPr>
            <a:spLocks/>
          </p:cNvSpPr>
          <p:nvPr/>
        </p:nvSpPr>
        <p:spPr>
          <a:xfrm>
            <a:off x="11657542" y="6329058"/>
            <a:ext cx="540000" cy="540000"/>
          </a:xfrm>
          <a:custGeom>
            <a:avLst/>
            <a:gdLst>
              <a:gd name="connsiteX0" fmla="*/ 0 w 540000"/>
              <a:gd name="connsiteY0" fmla="*/ 0 h 540000"/>
              <a:gd name="connsiteX1" fmla="*/ 540000 w 540000"/>
              <a:gd name="connsiteY1" fmla="*/ 0 h 540000"/>
              <a:gd name="connsiteX2" fmla="*/ 540000 w 540000"/>
              <a:gd name="connsiteY2" fmla="*/ 540000 h 540000"/>
              <a:gd name="connsiteX3" fmla="*/ 0 w 540000"/>
              <a:gd name="connsiteY3" fmla="*/ 540000 h 540000"/>
              <a:gd name="connsiteX4" fmla="*/ 0 w 540000"/>
              <a:gd name="connsiteY4" fmla="*/ 0 h 540000"/>
              <a:gd name="connsiteX0" fmla="*/ 0 w 540000"/>
              <a:gd name="connsiteY0" fmla="*/ 540000 h 540000"/>
              <a:gd name="connsiteX1" fmla="*/ 540000 w 540000"/>
              <a:gd name="connsiteY1" fmla="*/ 0 h 540000"/>
              <a:gd name="connsiteX2" fmla="*/ 540000 w 540000"/>
              <a:gd name="connsiteY2" fmla="*/ 540000 h 540000"/>
              <a:gd name="connsiteX3" fmla="*/ 0 w 540000"/>
              <a:gd name="connsiteY3" fmla="*/ 54000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0000" h="540000">
                <a:moveTo>
                  <a:pt x="0" y="540000"/>
                </a:moveTo>
                <a:lnTo>
                  <a:pt x="540000" y="0"/>
                </a:lnTo>
                <a:lnTo>
                  <a:pt x="540000" y="540000"/>
                </a:lnTo>
                <a:lnTo>
                  <a:pt x="0" y="540000"/>
                </a:lnTo>
                <a:close/>
              </a:path>
            </a:pathLst>
          </a:custGeom>
          <a:solidFill>
            <a:srgbClr val="006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3" name="Группа 32"/>
          <p:cNvGrpSpPr/>
          <p:nvPr/>
        </p:nvGrpSpPr>
        <p:grpSpPr>
          <a:xfrm>
            <a:off x="-4606" y="260349"/>
            <a:ext cx="9124606" cy="730652"/>
            <a:chOff x="-4607" y="260349"/>
            <a:chExt cx="10060607" cy="730652"/>
          </a:xfrm>
        </p:grpSpPr>
        <p:grpSp>
          <p:nvGrpSpPr>
            <p:cNvPr id="34" name="Группа 33"/>
            <p:cNvGrpSpPr/>
            <p:nvPr/>
          </p:nvGrpSpPr>
          <p:grpSpPr>
            <a:xfrm>
              <a:off x="-4607" y="261001"/>
              <a:ext cx="9733333" cy="698967"/>
              <a:chOff x="-11016" y="190317"/>
              <a:chExt cx="9914905" cy="614921"/>
            </a:xfrm>
          </p:grpSpPr>
          <p:sp>
            <p:nvSpPr>
              <p:cNvPr id="36" name="Прямоугольник 1"/>
              <p:cNvSpPr/>
              <p:nvPr/>
            </p:nvSpPr>
            <p:spPr>
              <a:xfrm>
                <a:off x="-11016" y="190317"/>
                <a:ext cx="9914905" cy="607056"/>
              </a:xfrm>
              <a:custGeom>
                <a:avLst/>
                <a:gdLst>
                  <a:gd name="connsiteX0" fmla="*/ 0 w 9358792"/>
                  <a:gd name="connsiteY0" fmla="*/ 0 h 669526"/>
                  <a:gd name="connsiteX1" fmla="*/ 9358792 w 9358792"/>
                  <a:gd name="connsiteY1" fmla="*/ 0 h 669526"/>
                  <a:gd name="connsiteX2" fmla="*/ 9358792 w 9358792"/>
                  <a:gd name="connsiteY2" fmla="*/ 669526 h 669526"/>
                  <a:gd name="connsiteX3" fmla="*/ 0 w 9358792"/>
                  <a:gd name="connsiteY3" fmla="*/ 669526 h 669526"/>
                  <a:gd name="connsiteX4" fmla="*/ 0 w 9358792"/>
                  <a:gd name="connsiteY4" fmla="*/ 0 h 669526"/>
                  <a:gd name="connsiteX0" fmla="*/ 0 w 10033495"/>
                  <a:gd name="connsiteY0" fmla="*/ 0 h 669526"/>
                  <a:gd name="connsiteX1" fmla="*/ 10033495 w 10033495"/>
                  <a:gd name="connsiteY1" fmla="*/ 26633 h 669526"/>
                  <a:gd name="connsiteX2" fmla="*/ 9358792 w 10033495"/>
                  <a:gd name="connsiteY2" fmla="*/ 669526 h 669526"/>
                  <a:gd name="connsiteX3" fmla="*/ 0 w 10033495"/>
                  <a:gd name="connsiteY3" fmla="*/ 669526 h 669526"/>
                  <a:gd name="connsiteX4" fmla="*/ 0 w 10033495"/>
                  <a:gd name="connsiteY4" fmla="*/ 0 h 669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33495" h="669526">
                    <a:moveTo>
                      <a:pt x="0" y="0"/>
                    </a:moveTo>
                    <a:lnTo>
                      <a:pt x="10033495" y="26633"/>
                    </a:lnTo>
                    <a:lnTo>
                      <a:pt x="9358792" y="669526"/>
                    </a:lnTo>
                    <a:lnTo>
                      <a:pt x="0" y="6695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71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2" b="37"/>
              <a:stretch>
                <a:fillRect/>
              </a:stretch>
            </p:blipFill>
            <p:spPr>
              <a:xfrm>
                <a:off x="-11015" y="199216"/>
                <a:ext cx="9908862" cy="606022"/>
              </a:xfrm>
              <a:custGeom>
                <a:avLst/>
                <a:gdLst>
                  <a:gd name="connsiteX0" fmla="*/ 0 w 9908862"/>
                  <a:gd name="connsiteY0" fmla="*/ 0 h 668386"/>
                  <a:gd name="connsiteX1" fmla="*/ 424140 w 9908862"/>
                  <a:gd name="connsiteY1" fmla="*/ 0 h 668386"/>
                  <a:gd name="connsiteX2" fmla="*/ 9908862 w 9908862"/>
                  <a:gd name="connsiteY2" fmla="*/ 25493 h 668386"/>
                  <a:gd name="connsiteX3" fmla="*/ 9242540 w 9908862"/>
                  <a:gd name="connsiteY3" fmla="*/ 668386 h 668386"/>
                  <a:gd name="connsiteX4" fmla="*/ 0 w 9908862"/>
                  <a:gd name="connsiteY4" fmla="*/ 668386 h 668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08862" h="668386">
                    <a:moveTo>
                      <a:pt x="0" y="0"/>
                    </a:moveTo>
                    <a:lnTo>
                      <a:pt x="424140" y="0"/>
                    </a:lnTo>
                    <a:lnTo>
                      <a:pt x="9908862" y="25493"/>
                    </a:lnTo>
                    <a:lnTo>
                      <a:pt x="9242540" y="668386"/>
                    </a:lnTo>
                    <a:lnTo>
                      <a:pt x="0" y="668386"/>
                    </a:lnTo>
                    <a:close/>
                  </a:path>
                </a:pathLst>
              </a:custGeom>
            </p:spPr>
          </p:pic>
        </p:grpSp>
        <p:sp>
          <p:nvSpPr>
            <p:cNvPr id="35" name="Прямоугольник 1"/>
            <p:cNvSpPr/>
            <p:nvPr/>
          </p:nvSpPr>
          <p:spPr>
            <a:xfrm>
              <a:off x="-2" y="260349"/>
              <a:ext cx="10056002" cy="730652"/>
            </a:xfrm>
            <a:custGeom>
              <a:avLst/>
              <a:gdLst>
                <a:gd name="connsiteX0" fmla="*/ 0 w 9358792"/>
                <a:gd name="connsiteY0" fmla="*/ 0 h 669526"/>
                <a:gd name="connsiteX1" fmla="*/ 9358792 w 9358792"/>
                <a:gd name="connsiteY1" fmla="*/ 0 h 669526"/>
                <a:gd name="connsiteX2" fmla="*/ 9358792 w 9358792"/>
                <a:gd name="connsiteY2" fmla="*/ 669526 h 669526"/>
                <a:gd name="connsiteX3" fmla="*/ 0 w 9358792"/>
                <a:gd name="connsiteY3" fmla="*/ 669526 h 669526"/>
                <a:gd name="connsiteX4" fmla="*/ 0 w 9358792"/>
                <a:gd name="connsiteY4" fmla="*/ 0 h 669526"/>
                <a:gd name="connsiteX0" fmla="*/ 0 w 10033495"/>
                <a:gd name="connsiteY0" fmla="*/ 0 h 669526"/>
                <a:gd name="connsiteX1" fmla="*/ 10033495 w 10033495"/>
                <a:gd name="connsiteY1" fmla="*/ 26633 h 669526"/>
                <a:gd name="connsiteX2" fmla="*/ 9358792 w 10033495"/>
                <a:gd name="connsiteY2" fmla="*/ 669526 h 669526"/>
                <a:gd name="connsiteX3" fmla="*/ 0 w 10033495"/>
                <a:gd name="connsiteY3" fmla="*/ 669526 h 669526"/>
                <a:gd name="connsiteX4" fmla="*/ 0 w 10033495"/>
                <a:gd name="connsiteY4" fmla="*/ 0 h 66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3495" h="669526">
                  <a:moveTo>
                    <a:pt x="0" y="0"/>
                  </a:moveTo>
                  <a:lnTo>
                    <a:pt x="10033495" y="26633"/>
                  </a:lnTo>
                  <a:lnTo>
                    <a:pt x="9358792" y="669526"/>
                  </a:lnTo>
                  <a:lnTo>
                    <a:pt x="0" y="669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11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0" name="Прямоугольник 39"/>
          <p:cNvSpPr/>
          <p:nvPr/>
        </p:nvSpPr>
        <p:spPr>
          <a:xfrm>
            <a:off x="56879" y="427377"/>
            <a:ext cx="1000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kern="1000" spc="300" dirty="0" smtClean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МЕЖВЕДОМСТВЕННОЕ ВЗАИМОДЕЙСТВИЕ</a:t>
            </a:r>
            <a:endParaRPr lang="ru-RU" kern="1000" spc="300" dirty="0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41" name="Блок-схема: подготовка 40"/>
          <p:cNvSpPr/>
          <p:nvPr/>
        </p:nvSpPr>
        <p:spPr>
          <a:xfrm rot="16200000">
            <a:off x="4611351" y="1224348"/>
            <a:ext cx="2736000" cy="4697304"/>
          </a:xfrm>
          <a:prstGeom prst="flowChartPreparation">
            <a:avLst/>
          </a:prstGeom>
          <a:solidFill>
            <a:srgbClr val="006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3674099" y="2570008"/>
            <a:ext cx="460800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СОВЕТ ПОСТИНТЕРНАТНОГО СОПРОВОЖДЕНИЯ </a:t>
            </a:r>
          </a:p>
          <a:p>
            <a:pPr algn="ctr"/>
            <a:r>
              <a:rPr lang="ru-RU" sz="1500" dirty="0" smtClean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ДЛЯ ДЕТЕЙ-СИРОТ И ДЕТЕЙ, ОСТАВШИХСЯ БЕЗ ПОПЕЧЕНИЯ РОДИТЕЛЕЙ, И ЛИЦ ИЗ ЧИСЛА ДЕТЕЙ-СИРОТ И ДЕТЕЙ, ОСТАВШИХСЯ БЕЗ ПОПЕЧЕНИЯ РОДИТЕЛЕЙ, ПРИ АДМИНИСТРАЦИИ </a:t>
            </a:r>
          </a:p>
          <a:p>
            <a:pPr algn="ctr"/>
            <a:r>
              <a:rPr lang="ru-RU" sz="1500" dirty="0" smtClean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ГОРОДСКОГО ОКРУГА ГОРОД УФА </a:t>
            </a:r>
          </a:p>
          <a:p>
            <a:pPr algn="ctr"/>
            <a:r>
              <a:rPr lang="ru-RU" sz="1500" dirty="0" smtClean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РЕСПУБЛИКИ БАШКОРТОСТАН</a:t>
            </a:r>
            <a:endParaRPr lang="ru-RU" sz="1500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43" name="Блок-схема: подготовка 42"/>
          <p:cNvSpPr/>
          <p:nvPr/>
        </p:nvSpPr>
        <p:spPr>
          <a:xfrm rot="16200000">
            <a:off x="923313" y="660945"/>
            <a:ext cx="1460911" cy="2491538"/>
          </a:xfrm>
          <a:prstGeom prst="flowChartPreparation">
            <a:avLst/>
          </a:prstGeom>
          <a:solidFill>
            <a:srgbClr val="AB54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Блок-схема: подготовка 45"/>
          <p:cNvSpPr/>
          <p:nvPr/>
        </p:nvSpPr>
        <p:spPr>
          <a:xfrm rot="16200000">
            <a:off x="923314" y="2272856"/>
            <a:ext cx="1460911" cy="2491536"/>
          </a:xfrm>
          <a:prstGeom prst="flowChartPreparation">
            <a:avLst/>
          </a:prstGeom>
          <a:solidFill>
            <a:srgbClr val="A2D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Блок-схема: подготовка 46"/>
          <p:cNvSpPr/>
          <p:nvPr/>
        </p:nvSpPr>
        <p:spPr>
          <a:xfrm rot="16200000">
            <a:off x="556096" y="4209732"/>
            <a:ext cx="2195346" cy="2491537"/>
          </a:xfrm>
          <a:prstGeom prst="flowChartPreparation">
            <a:avLst/>
          </a:prstGeom>
          <a:solidFill>
            <a:srgbClr val="869F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Блок-схема: подготовка 47"/>
          <p:cNvSpPr/>
          <p:nvPr/>
        </p:nvSpPr>
        <p:spPr>
          <a:xfrm rot="16200000">
            <a:off x="9716295" y="569460"/>
            <a:ext cx="1460911" cy="2674503"/>
          </a:xfrm>
          <a:prstGeom prst="flowChartPreparation">
            <a:avLst/>
          </a:prstGeom>
          <a:solidFill>
            <a:srgbClr val="A2D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Блок-схема: подготовка 48"/>
          <p:cNvSpPr/>
          <p:nvPr/>
        </p:nvSpPr>
        <p:spPr>
          <a:xfrm rot="16200000">
            <a:off x="9716295" y="2193089"/>
            <a:ext cx="1460911" cy="2674503"/>
          </a:xfrm>
          <a:prstGeom prst="flowChartPreparation">
            <a:avLst/>
          </a:prstGeom>
          <a:solidFill>
            <a:srgbClr val="869F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Блок-схема: подготовка 49"/>
          <p:cNvSpPr/>
          <p:nvPr/>
        </p:nvSpPr>
        <p:spPr>
          <a:xfrm rot="16200000">
            <a:off x="9349076" y="4118249"/>
            <a:ext cx="2195345" cy="2674502"/>
          </a:xfrm>
          <a:prstGeom prst="flowChartPreparation">
            <a:avLst/>
          </a:prstGeom>
          <a:solidFill>
            <a:srgbClr val="AB54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Блок-схема: подготовка 50"/>
          <p:cNvSpPr/>
          <p:nvPr/>
        </p:nvSpPr>
        <p:spPr>
          <a:xfrm rot="16200000">
            <a:off x="3704131" y="4616443"/>
            <a:ext cx="1930788" cy="2496673"/>
          </a:xfrm>
          <a:prstGeom prst="flowChartPreparation">
            <a:avLst/>
          </a:prstGeom>
          <a:solidFill>
            <a:srgbClr val="A2D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Блок-схема: подготовка 51"/>
          <p:cNvSpPr/>
          <p:nvPr/>
        </p:nvSpPr>
        <p:spPr>
          <a:xfrm rot="16200000">
            <a:off x="6321899" y="4614557"/>
            <a:ext cx="1930787" cy="2500441"/>
          </a:xfrm>
          <a:prstGeom prst="flowChartPreparation">
            <a:avLst/>
          </a:prstGeom>
          <a:solidFill>
            <a:srgbClr val="869F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561607" y="1603198"/>
            <a:ext cx="2184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ПРОФЕССИОНАЛЬНЫЕ ОБРАЗОВАТЕЛЬНЫЕ ОРГАНИЗАЦИИ</a:t>
            </a:r>
            <a:endParaRPr lang="ru-RU" sz="1200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61608" y="3207174"/>
            <a:ext cx="2184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Roboto Medium" panose="02000000000000000000" pitchFamily="2" charset="0"/>
                <a:ea typeface="Roboto Medium" panose="02000000000000000000" pitchFamily="2" charset="0"/>
              </a:rPr>
              <a:t>ОБРАЗОВАТЕЛЬНЫЕ ОРГАНИЗАЦИИ ВЫСШЕГО ОБРАЗОВАНИЯ</a:t>
            </a:r>
            <a:endParaRPr lang="ru-RU" sz="1200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88425" y="4841368"/>
            <a:ext cx="270193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МУНИЦИПАЛЬНЫЕ БЮДЖЕТНЫЕ ОБРАЗОВАТЕЛЬНЫЕ УЧРЕЖДЕНИЯ ДОПОЛНИТЕЛЬНОГО ОБРАЗОВАНИЯ ЦЕНТРЫ ПСИХОЛОГО-ПЕДАГОГИЧЕСКОЙ, МЕДИЦИНСКОЙ И СОЦИАЛЬНОЙ ПОМОЩИ</a:t>
            </a:r>
            <a:endParaRPr lang="ru-RU" sz="1100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201260" y="5449278"/>
            <a:ext cx="2184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ОРГАНЫ ГОСУДАРСТВЕННОЙ ВЛАСТИ РЕСПУБЛИКИ БАШКОРТОСТАН</a:t>
            </a:r>
            <a:endParaRPr lang="ru-RU" sz="1200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120000" y="2954079"/>
            <a:ext cx="26373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НЕКОММЕРЧЕСКИЕ ОРГАНИЗАЦИИ, БЛАГОТВОРИТЕЛЬНЫЕ ФОНДЫ, ОБЩЕСТВЕННЫЕ ОРГАНИЗАЦИИ И ОБЪЕДИНЕНИЯ</a:t>
            </a:r>
            <a:endParaRPr lang="ru-RU" sz="1200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136634" y="4787506"/>
            <a:ext cx="27575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ФОНД ПЕНСИОННОГО И СОЦИАЛЬНОГО СТРАХОВАНИЯ РФ, ГКУ РЕСПУБЛИКАНСКИЙ ЦЕНТР СОЦИАЛЬНОЙ ПОДДЕРЖКИ НАСЕЛЕНИЯ, ГКУ РЕСПУБЛИКАНСКИЙ ЦЕНТР ЗАНЯТОСТИ НАСЕЛЕНИЯ</a:t>
            </a:r>
            <a:endParaRPr lang="ru-RU" sz="1200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577364" y="5356947"/>
            <a:ext cx="21843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Roboto Medium" panose="02000000000000000000" pitchFamily="2" charset="0"/>
                <a:ea typeface="Roboto Medium" panose="02000000000000000000" pitchFamily="2" charset="0"/>
              </a:rPr>
              <a:t>ОРГАНЫ МЕСТНОГО САМОУПРАВЛЕНИЯ МУНИЦИПАЛЬНЫХ РАЙОНОВ РЕСПУБЛИКИ БАШКОРТОСТАН</a:t>
            </a:r>
            <a:endParaRPr lang="ru-RU" sz="1200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9354587" y="1696795"/>
            <a:ext cx="2184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Roboto Medium" panose="02000000000000000000" pitchFamily="2" charset="0"/>
                <a:ea typeface="Roboto Medium" panose="02000000000000000000" pitchFamily="2" charset="0"/>
              </a:rPr>
              <a:t>МЕДИЦИНСКИЕ ОРГАНИЗАЦИИ</a:t>
            </a:r>
            <a:endParaRPr lang="ru-RU" sz="1200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791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олилиния 38"/>
          <p:cNvSpPr/>
          <p:nvPr/>
        </p:nvSpPr>
        <p:spPr>
          <a:xfrm rot="2654239">
            <a:off x="1150307" y="-3324383"/>
            <a:ext cx="4960776" cy="11509985"/>
          </a:xfrm>
          <a:custGeom>
            <a:avLst/>
            <a:gdLst>
              <a:gd name="connsiteX0" fmla="*/ 0 w 4960776"/>
              <a:gd name="connsiteY0" fmla="*/ 4830433 h 11509985"/>
              <a:gd name="connsiteX1" fmla="*/ 4960775 w 4960776"/>
              <a:gd name="connsiteY1" fmla="*/ 0 h 11509985"/>
              <a:gd name="connsiteX2" fmla="*/ 4960776 w 4960776"/>
              <a:gd name="connsiteY2" fmla="*/ 9572110 h 11509985"/>
              <a:gd name="connsiteX3" fmla="*/ 2970610 w 4960776"/>
              <a:gd name="connsiteY3" fmla="*/ 11509985 h 11509985"/>
              <a:gd name="connsiteX4" fmla="*/ 0 w 4960776"/>
              <a:gd name="connsiteY4" fmla="*/ 8459218 h 11509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0776" h="11509985">
                <a:moveTo>
                  <a:pt x="0" y="4830433"/>
                </a:moveTo>
                <a:lnTo>
                  <a:pt x="4960775" y="0"/>
                </a:lnTo>
                <a:lnTo>
                  <a:pt x="4960776" y="9572110"/>
                </a:lnTo>
                <a:lnTo>
                  <a:pt x="2970610" y="11509985"/>
                </a:lnTo>
                <a:lnTo>
                  <a:pt x="0" y="8459218"/>
                </a:lnTo>
                <a:close/>
              </a:path>
            </a:pathLst>
          </a:custGeom>
          <a:solidFill>
            <a:srgbClr val="AAACA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1"/>
          <p:cNvSpPr>
            <a:spLocks/>
          </p:cNvSpPr>
          <p:nvPr/>
        </p:nvSpPr>
        <p:spPr>
          <a:xfrm>
            <a:off x="11657542" y="6329058"/>
            <a:ext cx="540000" cy="540000"/>
          </a:xfrm>
          <a:custGeom>
            <a:avLst/>
            <a:gdLst>
              <a:gd name="connsiteX0" fmla="*/ 0 w 540000"/>
              <a:gd name="connsiteY0" fmla="*/ 0 h 540000"/>
              <a:gd name="connsiteX1" fmla="*/ 540000 w 540000"/>
              <a:gd name="connsiteY1" fmla="*/ 0 h 540000"/>
              <a:gd name="connsiteX2" fmla="*/ 540000 w 540000"/>
              <a:gd name="connsiteY2" fmla="*/ 540000 h 540000"/>
              <a:gd name="connsiteX3" fmla="*/ 0 w 540000"/>
              <a:gd name="connsiteY3" fmla="*/ 540000 h 540000"/>
              <a:gd name="connsiteX4" fmla="*/ 0 w 540000"/>
              <a:gd name="connsiteY4" fmla="*/ 0 h 540000"/>
              <a:gd name="connsiteX0" fmla="*/ 0 w 540000"/>
              <a:gd name="connsiteY0" fmla="*/ 540000 h 540000"/>
              <a:gd name="connsiteX1" fmla="*/ 540000 w 540000"/>
              <a:gd name="connsiteY1" fmla="*/ 0 h 540000"/>
              <a:gd name="connsiteX2" fmla="*/ 540000 w 540000"/>
              <a:gd name="connsiteY2" fmla="*/ 540000 h 540000"/>
              <a:gd name="connsiteX3" fmla="*/ 0 w 540000"/>
              <a:gd name="connsiteY3" fmla="*/ 54000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0000" h="540000">
                <a:moveTo>
                  <a:pt x="0" y="540000"/>
                </a:moveTo>
                <a:lnTo>
                  <a:pt x="540000" y="0"/>
                </a:lnTo>
                <a:lnTo>
                  <a:pt x="540000" y="540000"/>
                </a:lnTo>
                <a:lnTo>
                  <a:pt x="0" y="540000"/>
                </a:lnTo>
                <a:close/>
              </a:path>
            </a:pathLst>
          </a:custGeom>
          <a:solidFill>
            <a:srgbClr val="006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3" name="Группа 32"/>
          <p:cNvGrpSpPr/>
          <p:nvPr/>
        </p:nvGrpSpPr>
        <p:grpSpPr>
          <a:xfrm>
            <a:off x="22865" y="261000"/>
            <a:ext cx="9124606" cy="730652"/>
            <a:chOff x="-4607" y="260349"/>
            <a:chExt cx="10060607" cy="730652"/>
          </a:xfrm>
        </p:grpSpPr>
        <p:grpSp>
          <p:nvGrpSpPr>
            <p:cNvPr id="34" name="Группа 33"/>
            <p:cNvGrpSpPr/>
            <p:nvPr/>
          </p:nvGrpSpPr>
          <p:grpSpPr>
            <a:xfrm>
              <a:off x="-4607" y="261001"/>
              <a:ext cx="9733333" cy="698967"/>
              <a:chOff x="-11016" y="190317"/>
              <a:chExt cx="9914905" cy="614921"/>
            </a:xfrm>
          </p:grpSpPr>
          <p:sp>
            <p:nvSpPr>
              <p:cNvPr id="36" name="Прямоугольник 1"/>
              <p:cNvSpPr/>
              <p:nvPr/>
            </p:nvSpPr>
            <p:spPr>
              <a:xfrm>
                <a:off x="-11016" y="190317"/>
                <a:ext cx="9914905" cy="607056"/>
              </a:xfrm>
              <a:custGeom>
                <a:avLst/>
                <a:gdLst>
                  <a:gd name="connsiteX0" fmla="*/ 0 w 9358792"/>
                  <a:gd name="connsiteY0" fmla="*/ 0 h 669526"/>
                  <a:gd name="connsiteX1" fmla="*/ 9358792 w 9358792"/>
                  <a:gd name="connsiteY1" fmla="*/ 0 h 669526"/>
                  <a:gd name="connsiteX2" fmla="*/ 9358792 w 9358792"/>
                  <a:gd name="connsiteY2" fmla="*/ 669526 h 669526"/>
                  <a:gd name="connsiteX3" fmla="*/ 0 w 9358792"/>
                  <a:gd name="connsiteY3" fmla="*/ 669526 h 669526"/>
                  <a:gd name="connsiteX4" fmla="*/ 0 w 9358792"/>
                  <a:gd name="connsiteY4" fmla="*/ 0 h 669526"/>
                  <a:gd name="connsiteX0" fmla="*/ 0 w 10033495"/>
                  <a:gd name="connsiteY0" fmla="*/ 0 h 669526"/>
                  <a:gd name="connsiteX1" fmla="*/ 10033495 w 10033495"/>
                  <a:gd name="connsiteY1" fmla="*/ 26633 h 669526"/>
                  <a:gd name="connsiteX2" fmla="*/ 9358792 w 10033495"/>
                  <a:gd name="connsiteY2" fmla="*/ 669526 h 669526"/>
                  <a:gd name="connsiteX3" fmla="*/ 0 w 10033495"/>
                  <a:gd name="connsiteY3" fmla="*/ 669526 h 669526"/>
                  <a:gd name="connsiteX4" fmla="*/ 0 w 10033495"/>
                  <a:gd name="connsiteY4" fmla="*/ 0 h 669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33495" h="669526">
                    <a:moveTo>
                      <a:pt x="0" y="0"/>
                    </a:moveTo>
                    <a:lnTo>
                      <a:pt x="10033495" y="26633"/>
                    </a:lnTo>
                    <a:lnTo>
                      <a:pt x="9358792" y="669526"/>
                    </a:lnTo>
                    <a:lnTo>
                      <a:pt x="0" y="6695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71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7" name="Рисунок 3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2" b="37"/>
              <a:stretch>
                <a:fillRect/>
              </a:stretch>
            </p:blipFill>
            <p:spPr>
              <a:xfrm>
                <a:off x="-11015" y="199216"/>
                <a:ext cx="9908862" cy="606022"/>
              </a:xfrm>
              <a:custGeom>
                <a:avLst/>
                <a:gdLst>
                  <a:gd name="connsiteX0" fmla="*/ 0 w 9908862"/>
                  <a:gd name="connsiteY0" fmla="*/ 0 h 668386"/>
                  <a:gd name="connsiteX1" fmla="*/ 424140 w 9908862"/>
                  <a:gd name="connsiteY1" fmla="*/ 0 h 668386"/>
                  <a:gd name="connsiteX2" fmla="*/ 9908862 w 9908862"/>
                  <a:gd name="connsiteY2" fmla="*/ 25493 h 668386"/>
                  <a:gd name="connsiteX3" fmla="*/ 9242540 w 9908862"/>
                  <a:gd name="connsiteY3" fmla="*/ 668386 h 668386"/>
                  <a:gd name="connsiteX4" fmla="*/ 0 w 9908862"/>
                  <a:gd name="connsiteY4" fmla="*/ 668386 h 668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08862" h="668386">
                    <a:moveTo>
                      <a:pt x="0" y="0"/>
                    </a:moveTo>
                    <a:lnTo>
                      <a:pt x="424140" y="0"/>
                    </a:lnTo>
                    <a:lnTo>
                      <a:pt x="9908862" y="25493"/>
                    </a:lnTo>
                    <a:lnTo>
                      <a:pt x="9242540" y="668386"/>
                    </a:lnTo>
                    <a:lnTo>
                      <a:pt x="0" y="668386"/>
                    </a:lnTo>
                    <a:close/>
                  </a:path>
                </a:pathLst>
              </a:custGeom>
            </p:spPr>
          </p:pic>
        </p:grpSp>
        <p:sp>
          <p:nvSpPr>
            <p:cNvPr id="35" name="Прямоугольник 1"/>
            <p:cNvSpPr/>
            <p:nvPr/>
          </p:nvSpPr>
          <p:spPr>
            <a:xfrm>
              <a:off x="-2" y="260349"/>
              <a:ext cx="10056002" cy="730652"/>
            </a:xfrm>
            <a:custGeom>
              <a:avLst/>
              <a:gdLst>
                <a:gd name="connsiteX0" fmla="*/ 0 w 9358792"/>
                <a:gd name="connsiteY0" fmla="*/ 0 h 669526"/>
                <a:gd name="connsiteX1" fmla="*/ 9358792 w 9358792"/>
                <a:gd name="connsiteY1" fmla="*/ 0 h 669526"/>
                <a:gd name="connsiteX2" fmla="*/ 9358792 w 9358792"/>
                <a:gd name="connsiteY2" fmla="*/ 669526 h 669526"/>
                <a:gd name="connsiteX3" fmla="*/ 0 w 9358792"/>
                <a:gd name="connsiteY3" fmla="*/ 669526 h 669526"/>
                <a:gd name="connsiteX4" fmla="*/ 0 w 9358792"/>
                <a:gd name="connsiteY4" fmla="*/ 0 h 669526"/>
                <a:gd name="connsiteX0" fmla="*/ 0 w 10033495"/>
                <a:gd name="connsiteY0" fmla="*/ 0 h 669526"/>
                <a:gd name="connsiteX1" fmla="*/ 10033495 w 10033495"/>
                <a:gd name="connsiteY1" fmla="*/ 26633 h 669526"/>
                <a:gd name="connsiteX2" fmla="*/ 9358792 w 10033495"/>
                <a:gd name="connsiteY2" fmla="*/ 669526 h 669526"/>
                <a:gd name="connsiteX3" fmla="*/ 0 w 10033495"/>
                <a:gd name="connsiteY3" fmla="*/ 669526 h 669526"/>
                <a:gd name="connsiteX4" fmla="*/ 0 w 10033495"/>
                <a:gd name="connsiteY4" fmla="*/ 0 h 66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3495" h="669526">
                  <a:moveTo>
                    <a:pt x="0" y="0"/>
                  </a:moveTo>
                  <a:lnTo>
                    <a:pt x="10033495" y="26633"/>
                  </a:lnTo>
                  <a:lnTo>
                    <a:pt x="9358792" y="669526"/>
                  </a:lnTo>
                  <a:lnTo>
                    <a:pt x="0" y="669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11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0" name="Прямоугольник 39"/>
          <p:cNvSpPr/>
          <p:nvPr/>
        </p:nvSpPr>
        <p:spPr>
          <a:xfrm>
            <a:off x="56879" y="427377"/>
            <a:ext cx="1000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kern="1000" spc="300" dirty="0" smtClean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Состав Совета</a:t>
            </a:r>
            <a:endParaRPr lang="ru-RU" kern="1000" spc="300" dirty="0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201260" y="5449278"/>
            <a:ext cx="2184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ОРГАНЫ ГОСУДАРСТВЕННОЙ ВЛАСТИ РЕСПУБЛИКИ БАШКОРТОСТАН</a:t>
            </a:r>
            <a:endParaRPr lang="ru-RU" sz="1200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577759301"/>
              </p:ext>
            </p:extLst>
          </p:nvPr>
        </p:nvGraphicFramePr>
        <p:xfrm>
          <a:off x="984000" y="1107289"/>
          <a:ext cx="9927121" cy="5368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34885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 стрелкой 4"/>
          <p:cNvCxnSpPr/>
          <p:nvPr/>
        </p:nvCxnSpPr>
        <p:spPr>
          <a:xfrm>
            <a:off x="1391148" y="2802395"/>
            <a:ext cx="331" cy="1394692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7536160" y="2755131"/>
            <a:ext cx="0" cy="1345944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6373665" y="2372883"/>
            <a:ext cx="2112235" cy="1068240"/>
          </a:xfrm>
          <a:prstGeom prst="rect">
            <a:avLst/>
          </a:prstGeom>
          <a:solidFill>
            <a:schemeClr val="bg1"/>
          </a:solidFill>
          <a:ln>
            <a:solidFill>
              <a:srgbClr val="002E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133" dirty="0">
                <a:solidFill>
                  <a:srgbClr val="254367"/>
                </a:solidFill>
                <a:latin typeface="Arial" pitchFamily="34" charset="0"/>
                <a:cs typeface="Arial" pitchFamily="34" charset="0"/>
              </a:rPr>
              <a:t>МБОУ ДО ЦППМСП «Семья»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65025" y="2400977"/>
            <a:ext cx="2047488" cy="1028025"/>
          </a:xfrm>
          <a:prstGeom prst="rect">
            <a:avLst/>
          </a:prstGeom>
          <a:solidFill>
            <a:schemeClr val="bg1"/>
          </a:solidFill>
          <a:ln>
            <a:solidFill>
              <a:srgbClr val="002E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133" dirty="0">
                <a:solidFill>
                  <a:srgbClr val="254367"/>
                </a:solidFill>
                <a:latin typeface="Arial" pitchFamily="34" charset="0"/>
                <a:cs typeface="Arial" pitchFamily="34" charset="0"/>
              </a:rPr>
              <a:t>МБОУ ДО ЦППМСП «Развитие»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10320469" y="2851141"/>
            <a:ext cx="0" cy="1345944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719402" y="4203923"/>
            <a:ext cx="10753196" cy="1062399"/>
          </a:xfrm>
          <a:prstGeom prst="roundRect">
            <a:avLst/>
          </a:prstGeom>
          <a:gradFill flip="none" rotWithShape="1">
            <a:gsLst>
              <a:gs pos="0">
                <a:srgbClr val="88C544"/>
              </a:gs>
              <a:gs pos="100000">
                <a:srgbClr val="00ADE5"/>
              </a:gs>
            </a:gsLst>
            <a:lin ang="18900000" scaled="1"/>
            <a:tileRect/>
          </a:gra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933" b="1" dirty="0">
                <a:latin typeface="Arial" pitchFamily="34" charset="0"/>
                <a:cs typeface="Arial" pitchFamily="34" charset="0"/>
              </a:rPr>
              <a:t>Центры содействия семейному воспитанию </a:t>
            </a:r>
          </a:p>
          <a:p>
            <a:pPr algn="ctr">
              <a:defRPr/>
            </a:pPr>
            <a:r>
              <a:rPr lang="ru-RU" sz="2933" b="1" dirty="0">
                <a:latin typeface="Arial" pitchFamily="34" charset="0"/>
                <a:cs typeface="Arial" pitchFamily="34" charset="0"/>
              </a:rPr>
              <a:t>(Детские дома)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827" y="1425590"/>
            <a:ext cx="1482493" cy="113931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828" y="1405038"/>
            <a:ext cx="1482493" cy="11598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712" y="1412778"/>
            <a:ext cx="1482493" cy="109090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596" y="1473300"/>
            <a:ext cx="1482493" cy="995595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9032908" y="2372884"/>
            <a:ext cx="2063749" cy="1055541"/>
          </a:xfrm>
          <a:prstGeom prst="rect">
            <a:avLst/>
          </a:prstGeom>
          <a:solidFill>
            <a:schemeClr val="bg1"/>
          </a:solidFill>
          <a:ln>
            <a:solidFill>
              <a:srgbClr val="002E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133" dirty="0">
                <a:solidFill>
                  <a:srgbClr val="254367"/>
                </a:solidFill>
                <a:latin typeface="Arial" pitchFamily="34" charset="0"/>
                <a:cs typeface="Arial" pitchFamily="34" charset="0"/>
              </a:rPr>
              <a:t>МБОУ ДО ЦППМСП</a:t>
            </a:r>
          </a:p>
          <a:p>
            <a:pPr algn="ctr">
              <a:defRPr/>
            </a:pPr>
            <a:r>
              <a:rPr lang="ru-RU" sz="2133" dirty="0">
                <a:solidFill>
                  <a:srgbClr val="254367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133" dirty="0" err="1">
                <a:solidFill>
                  <a:srgbClr val="254367"/>
                </a:solidFill>
                <a:latin typeface="Arial" pitchFamily="34" charset="0"/>
                <a:cs typeface="Arial" pitchFamily="34" charset="0"/>
              </a:rPr>
              <a:t>Саторис</a:t>
            </a:r>
            <a:r>
              <a:rPr lang="ru-RU" sz="2133" dirty="0">
                <a:solidFill>
                  <a:srgbClr val="254367"/>
                </a:solidFill>
                <a:latin typeface="Arial" pitchFamily="34" charset="0"/>
                <a:cs typeface="Arial" pitchFamily="34" charset="0"/>
              </a:rPr>
              <a:t>»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4655840" y="2852936"/>
            <a:ext cx="0" cy="1345944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3699772" y="2390371"/>
            <a:ext cx="2017184" cy="1038631"/>
          </a:xfrm>
          <a:prstGeom prst="rect">
            <a:avLst/>
          </a:prstGeom>
          <a:solidFill>
            <a:schemeClr val="bg1"/>
          </a:solidFill>
          <a:ln>
            <a:solidFill>
              <a:srgbClr val="002E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133" dirty="0">
                <a:solidFill>
                  <a:srgbClr val="254367"/>
                </a:solidFill>
                <a:latin typeface="Arial" pitchFamily="34" charset="0"/>
                <a:cs typeface="Arial" pitchFamily="34" charset="0"/>
              </a:rPr>
              <a:t>МБОУ ДО ЦППМСП</a:t>
            </a:r>
          </a:p>
          <a:p>
            <a:pPr algn="ctr">
              <a:defRPr/>
            </a:pPr>
            <a:r>
              <a:rPr lang="ru-RU" sz="2133" dirty="0">
                <a:solidFill>
                  <a:srgbClr val="254367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133" dirty="0" err="1">
                <a:solidFill>
                  <a:srgbClr val="254367"/>
                </a:solidFill>
                <a:latin typeface="Arial" pitchFamily="34" charset="0"/>
                <a:cs typeface="Arial" pitchFamily="34" charset="0"/>
              </a:rPr>
              <a:t>Журавушка</a:t>
            </a:r>
            <a:r>
              <a:rPr lang="ru-RU" sz="2133" dirty="0">
                <a:solidFill>
                  <a:srgbClr val="254367"/>
                </a:solidFill>
                <a:latin typeface="Arial" pitchFamily="34" charset="0"/>
                <a:cs typeface="Arial" pitchFamily="34" charset="0"/>
              </a:rPr>
              <a:t>»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 flipH="1">
            <a:off x="1495826" y="975979"/>
            <a:ext cx="1" cy="1396904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3985828" y="983395"/>
            <a:ext cx="0" cy="1345944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6642712" y="975979"/>
            <a:ext cx="0" cy="1396904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9290071" y="975979"/>
            <a:ext cx="0" cy="1398699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Блок-схема: процесс 28"/>
          <p:cNvSpPr/>
          <p:nvPr/>
        </p:nvSpPr>
        <p:spPr>
          <a:xfrm>
            <a:off x="1098029" y="340510"/>
            <a:ext cx="9771183" cy="635471"/>
          </a:xfrm>
          <a:prstGeom prst="flowChartProces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254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ПО ОПЕКЕ И ПОПЕЧИТЕЛЬСТВУ</a:t>
            </a:r>
          </a:p>
        </p:txBody>
      </p:sp>
    </p:spTree>
    <p:extLst>
      <p:ext uri="{BB962C8B-B14F-4D97-AF65-F5344CB8AC3E}">
        <p14:creationId xmlns:p14="http://schemas.microsoft.com/office/powerpoint/2010/main" val="323798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607" y="5246647"/>
            <a:ext cx="12192000" cy="1631931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-4607" y="260349"/>
            <a:ext cx="10060607" cy="730652"/>
            <a:chOff x="-4607" y="260349"/>
            <a:chExt cx="10060607" cy="730652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-4607" y="261001"/>
              <a:ext cx="9733333" cy="698967"/>
              <a:chOff x="-11016" y="190317"/>
              <a:chExt cx="9914905" cy="614921"/>
            </a:xfrm>
          </p:grpSpPr>
          <p:sp>
            <p:nvSpPr>
              <p:cNvPr id="6" name="Прямоугольник 1"/>
              <p:cNvSpPr/>
              <p:nvPr/>
            </p:nvSpPr>
            <p:spPr>
              <a:xfrm>
                <a:off x="-11016" y="190317"/>
                <a:ext cx="9914905" cy="607056"/>
              </a:xfrm>
              <a:custGeom>
                <a:avLst/>
                <a:gdLst>
                  <a:gd name="connsiteX0" fmla="*/ 0 w 9358792"/>
                  <a:gd name="connsiteY0" fmla="*/ 0 h 669526"/>
                  <a:gd name="connsiteX1" fmla="*/ 9358792 w 9358792"/>
                  <a:gd name="connsiteY1" fmla="*/ 0 h 669526"/>
                  <a:gd name="connsiteX2" fmla="*/ 9358792 w 9358792"/>
                  <a:gd name="connsiteY2" fmla="*/ 669526 h 669526"/>
                  <a:gd name="connsiteX3" fmla="*/ 0 w 9358792"/>
                  <a:gd name="connsiteY3" fmla="*/ 669526 h 669526"/>
                  <a:gd name="connsiteX4" fmla="*/ 0 w 9358792"/>
                  <a:gd name="connsiteY4" fmla="*/ 0 h 669526"/>
                  <a:gd name="connsiteX0" fmla="*/ 0 w 10033495"/>
                  <a:gd name="connsiteY0" fmla="*/ 0 h 669526"/>
                  <a:gd name="connsiteX1" fmla="*/ 10033495 w 10033495"/>
                  <a:gd name="connsiteY1" fmla="*/ 26633 h 669526"/>
                  <a:gd name="connsiteX2" fmla="*/ 9358792 w 10033495"/>
                  <a:gd name="connsiteY2" fmla="*/ 669526 h 669526"/>
                  <a:gd name="connsiteX3" fmla="*/ 0 w 10033495"/>
                  <a:gd name="connsiteY3" fmla="*/ 669526 h 669526"/>
                  <a:gd name="connsiteX4" fmla="*/ 0 w 10033495"/>
                  <a:gd name="connsiteY4" fmla="*/ 0 h 669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33495" h="669526">
                    <a:moveTo>
                      <a:pt x="0" y="0"/>
                    </a:moveTo>
                    <a:lnTo>
                      <a:pt x="10033495" y="26633"/>
                    </a:lnTo>
                    <a:lnTo>
                      <a:pt x="9358792" y="669526"/>
                    </a:lnTo>
                    <a:lnTo>
                      <a:pt x="0" y="6695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71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" name="Рисунок 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2" b="37"/>
              <a:stretch>
                <a:fillRect/>
              </a:stretch>
            </p:blipFill>
            <p:spPr>
              <a:xfrm>
                <a:off x="-11015" y="199216"/>
                <a:ext cx="9908862" cy="606022"/>
              </a:xfrm>
              <a:custGeom>
                <a:avLst/>
                <a:gdLst>
                  <a:gd name="connsiteX0" fmla="*/ 0 w 9908862"/>
                  <a:gd name="connsiteY0" fmla="*/ 0 h 668386"/>
                  <a:gd name="connsiteX1" fmla="*/ 424140 w 9908862"/>
                  <a:gd name="connsiteY1" fmla="*/ 0 h 668386"/>
                  <a:gd name="connsiteX2" fmla="*/ 9908862 w 9908862"/>
                  <a:gd name="connsiteY2" fmla="*/ 25493 h 668386"/>
                  <a:gd name="connsiteX3" fmla="*/ 9242540 w 9908862"/>
                  <a:gd name="connsiteY3" fmla="*/ 668386 h 668386"/>
                  <a:gd name="connsiteX4" fmla="*/ 0 w 9908862"/>
                  <a:gd name="connsiteY4" fmla="*/ 668386 h 668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08862" h="668386">
                    <a:moveTo>
                      <a:pt x="0" y="0"/>
                    </a:moveTo>
                    <a:lnTo>
                      <a:pt x="424140" y="0"/>
                    </a:lnTo>
                    <a:lnTo>
                      <a:pt x="9908862" y="25493"/>
                    </a:lnTo>
                    <a:lnTo>
                      <a:pt x="9242540" y="668386"/>
                    </a:lnTo>
                    <a:lnTo>
                      <a:pt x="0" y="668386"/>
                    </a:lnTo>
                    <a:close/>
                  </a:path>
                </a:pathLst>
              </a:custGeom>
            </p:spPr>
          </p:pic>
        </p:grpSp>
        <p:sp>
          <p:nvSpPr>
            <p:cNvPr id="4" name="Прямоугольник 1"/>
            <p:cNvSpPr/>
            <p:nvPr/>
          </p:nvSpPr>
          <p:spPr>
            <a:xfrm>
              <a:off x="-2" y="260349"/>
              <a:ext cx="10056002" cy="730652"/>
            </a:xfrm>
            <a:custGeom>
              <a:avLst/>
              <a:gdLst>
                <a:gd name="connsiteX0" fmla="*/ 0 w 9358792"/>
                <a:gd name="connsiteY0" fmla="*/ 0 h 669526"/>
                <a:gd name="connsiteX1" fmla="*/ 9358792 w 9358792"/>
                <a:gd name="connsiteY1" fmla="*/ 0 h 669526"/>
                <a:gd name="connsiteX2" fmla="*/ 9358792 w 9358792"/>
                <a:gd name="connsiteY2" fmla="*/ 669526 h 669526"/>
                <a:gd name="connsiteX3" fmla="*/ 0 w 9358792"/>
                <a:gd name="connsiteY3" fmla="*/ 669526 h 669526"/>
                <a:gd name="connsiteX4" fmla="*/ 0 w 9358792"/>
                <a:gd name="connsiteY4" fmla="*/ 0 h 669526"/>
                <a:gd name="connsiteX0" fmla="*/ 0 w 10033495"/>
                <a:gd name="connsiteY0" fmla="*/ 0 h 669526"/>
                <a:gd name="connsiteX1" fmla="*/ 10033495 w 10033495"/>
                <a:gd name="connsiteY1" fmla="*/ 26633 h 669526"/>
                <a:gd name="connsiteX2" fmla="*/ 9358792 w 10033495"/>
                <a:gd name="connsiteY2" fmla="*/ 669526 h 669526"/>
                <a:gd name="connsiteX3" fmla="*/ 0 w 10033495"/>
                <a:gd name="connsiteY3" fmla="*/ 669526 h 669526"/>
                <a:gd name="connsiteX4" fmla="*/ 0 w 10033495"/>
                <a:gd name="connsiteY4" fmla="*/ 0 h 66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3495" h="669526">
                  <a:moveTo>
                    <a:pt x="0" y="0"/>
                  </a:moveTo>
                  <a:lnTo>
                    <a:pt x="10033495" y="26633"/>
                  </a:lnTo>
                  <a:lnTo>
                    <a:pt x="9358792" y="669526"/>
                  </a:lnTo>
                  <a:lnTo>
                    <a:pt x="0" y="669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11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05660" y="344404"/>
              <a:ext cx="80223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kern="1000" spc="300" dirty="0" smtClean="0">
                  <a:solidFill>
                    <a:schemeClr val="bg1"/>
                  </a:solidFill>
                  <a:latin typeface="Roboto Black" panose="02000000000000000000" pitchFamily="2" charset="0"/>
                  <a:ea typeface="Roboto Black" panose="02000000000000000000" pitchFamily="2" charset="0"/>
                </a:rPr>
                <a:t>ПОСТИНТЕРНАТНОЕ СОПРОВОЖДЕНИЕ</a:t>
              </a:r>
              <a:endParaRPr lang="ru-RU" sz="2400" kern="1000" spc="30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endParaRPr>
            </a:p>
          </p:txBody>
        </p:sp>
      </p:grpSp>
      <p:sp>
        <p:nvSpPr>
          <p:cNvPr id="8" name="Капля 7"/>
          <p:cNvSpPr/>
          <p:nvPr/>
        </p:nvSpPr>
        <p:spPr>
          <a:xfrm>
            <a:off x="480000" y="2869888"/>
            <a:ext cx="990846" cy="1011348"/>
          </a:xfrm>
          <a:prstGeom prst="teardrop">
            <a:avLst/>
          </a:prstGeom>
          <a:noFill/>
          <a:ln w="25400">
            <a:solidFill>
              <a:srgbClr val="156A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апля 8"/>
          <p:cNvSpPr/>
          <p:nvPr/>
        </p:nvSpPr>
        <p:spPr>
          <a:xfrm>
            <a:off x="1272000" y="3661945"/>
            <a:ext cx="960376" cy="1011216"/>
          </a:xfrm>
          <a:prstGeom prst="teardrop">
            <a:avLst/>
          </a:prstGeom>
          <a:noFill/>
          <a:ln w="25400">
            <a:solidFill>
              <a:srgbClr val="006D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Капля 11"/>
          <p:cNvSpPr/>
          <p:nvPr/>
        </p:nvSpPr>
        <p:spPr>
          <a:xfrm>
            <a:off x="594788" y="2853016"/>
            <a:ext cx="878332" cy="896506"/>
          </a:xfrm>
          <a:prstGeom prst="teardrop">
            <a:avLst/>
          </a:prstGeom>
          <a:noFill/>
          <a:ln w="50800">
            <a:solidFill>
              <a:srgbClr val="006D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536958" y="2985099"/>
            <a:ext cx="1003104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dirty="0">
                <a:solidFill>
                  <a:srgbClr val="31312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закрепляется ответственный специалист, осуществляющий взаимодействие с учебным заведением;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435622" y="2853000"/>
            <a:ext cx="1423760" cy="0"/>
          </a:xfrm>
          <a:prstGeom prst="line">
            <a:avLst/>
          </a:prstGeom>
          <a:ln w="50800">
            <a:solidFill>
              <a:srgbClr val="006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Капля 20"/>
          <p:cNvSpPr/>
          <p:nvPr/>
        </p:nvSpPr>
        <p:spPr>
          <a:xfrm>
            <a:off x="1400821" y="3645000"/>
            <a:ext cx="851322" cy="896388"/>
          </a:xfrm>
          <a:prstGeom prst="teardrop">
            <a:avLst/>
          </a:prstGeom>
          <a:noFill/>
          <a:ln w="50800">
            <a:solidFill>
              <a:srgbClr val="AB54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2198228" y="3645000"/>
            <a:ext cx="1423760" cy="0"/>
          </a:xfrm>
          <a:prstGeom prst="line">
            <a:avLst/>
          </a:prstGeom>
          <a:ln w="50800">
            <a:solidFill>
              <a:srgbClr val="AB54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2297800" y="3749522"/>
            <a:ext cx="93386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31312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организуется посещение общежитий (не реже 1 </a:t>
            </a:r>
            <a:r>
              <a:rPr lang="ru-RU" sz="1600" dirty="0" smtClean="0">
                <a:solidFill>
                  <a:srgbClr val="31312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раза в </a:t>
            </a:r>
            <a:r>
              <a:rPr lang="ru-RU" sz="1600" dirty="0">
                <a:solidFill>
                  <a:srgbClr val="31312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2-3 недели); </a:t>
            </a:r>
          </a:p>
        </p:txBody>
      </p:sp>
      <p:sp>
        <p:nvSpPr>
          <p:cNvPr id="86" name="Капля 85"/>
          <p:cNvSpPr/>
          <p:nvPr/>
        </p:nvSpPr>
        <p:spPr>
          <a:xfrm>
            <a:off x="1995382" y="4662360"/>
            <a:ext cx="990846" cy="1011348"/>
          </a:xfrm>
          <a:prstGeom prst="teardrop">
            <a:avLst/>
          </a:prstGeom>
          <a:noFill/>
          <a:ln w="25400">
            <a:solidFill>
              <a:srgbClr val="156A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Капля 86"/>
          <p:cNvSpPr/>
          <p:nvPr/>
        </p:nvSpPr>
        <p:spPr>
          <a:xfrm>
            <a:off x="2110170" y="4645488"/>
            <a:ext cx="878332" cy="896506"/>
          </a:xfrm>
          <a:prstGeom prst="teardrop">
            <a:avLst/>
          </a:prstGeom>
          <a:noFill/>
          <a:ln w="50800">
            <a:solidFill>
              <a:srgbClr val="006D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TextBox 87"/>
          <p:cNvSpPr txBox="1"/>
          <p:nvPr/>
        </p:nvSpPr>
        <p:spPr>
          <a:xfrm>
            <a:off x="3052340" y="4777571"/>
            <a:ext cx="8227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31312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оказывается юридическая, социальная и иная помощь для успешной социальной адаптации студентов;</a:t>
            </a:r>
          </a:p>
        </p:txBody>
      </p:sp>
      <p:cxnSp>
        <p:nvCxnSpPr>
          <p:cNvPr id="89" name="Прямая соединительная линия 88"/>
          <p:cNvCxnSpPr/>
          <p:nvPr/>
        </p:nvCxnSpPr>
        <p:spPr>
          <a:xfrm>
            <a:off x="2859382" y="4645488"/>
            <a:ext cx="1423760" cy="0"/>
          </a:xfrm>
          <a:prstGeom prst="line">
            <a:avLst/>
          </a:prstGeom>
          <a:ln w="50800">
            <a:solidFill>
              <a:srgbClr val="006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Капля 90"/>
          <p:cNvSpPr/>
          <p:nvPr/>
        </p:nvSpPr>
        <p:spPr>
          <a:xfrm>
            <a:off x="2784000" y="5677945"/>
            <a:ext cx="960376" cy="1011216"/>
          </a:xfrm>
          <a:prstGeom prst="teardrop">
            <a:avLst/>
          </a:prstGeom>
          <a:noFill/>
          <a:ln w="25400">
            <a:solidFill>
              <a:srgbClr val="006D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Капля 91"/>
          <p:cNvSpPr/>
          <p:nvPr/>
        </p:nvSpPr>
        <p:spPr>
          <a:xfrm>
            <a:off x="2912821" y="5661000"/>
            <a:ext cx="851322" cy="896388"/>
          </a:xfrm>
          <a:prstGeom prst="teardrop">
            <a:avLst/>
          </a:prstGeom>
          <a:noFill/>
          <a:ln w="50800">
            <a:solidFill>
              <a:srgbClr val="AB54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3" name="Прямая соединительная линия 92"/>
          <p:cNvCxnSpPr/>
          <p:nvPr/>
        </p:nvCxnSpPr>
        <p:spPr>
          <a:xfrm>
            <a:off x="3721445" y="5657907"/>
            <a:ext cx="1423760" cy="0"/>
          </a:xfrm>
          <a:prstGeom prst="line">
            <a:avLst/>
          </a:prstGeom>
          <a:ln w="50800">
            <a:solidFill>
              <a:srgbClr val="AB54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3873196" y="5799580"/>
            <a:ext cx="7406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31312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ведётся мониторинг посещаемости образовательной организации и успеваемости ребенка.</a:t>
            </a:r>
          </a:p>
        </p:txBody>
      </p:sp>
      <p:sp>
        <p:nvSpPr>
          <p:cNvPr id="34" name="Прямоугольник 1"/>
          <p:cNvSpPr>
            <a:spLocks/>
          </p:cNvSpPr>
          <p:nvPr/>
        </p:nvSpPr>
        <p:spPr>
          <a:xfrm>
            <a:off x="11652000" y="6338578"/>
            <a:ext cx="540000" cy="540000"/>
          </a:xfrm>
          <a:custGeom>
            <a:avLst/>
            <a:gdLst>
              <a:gd name="connsiteX0" fmla="*/ 0 w 540000"/>
              <a:gd name="connsiteY0" fmla="*/ 0 h 540000"/>
              <a:gd name="connsiteX1" fmla="*/ 540000 w 540000"/>
              <a:gd name="connsiteY1" fmla="*/ 0 h 540000"/>
              <a:gd name="connsiteX2" fmla="*/ 540000 w 540000"/>
              <a:gd name="connsiteY2" fmla="*/ 540000 h 540000"/>
              <a:gd name="connsiteX3" fmla="*/ 0 w 540000"/>
              <a:gd name="connsiteY3" fmla="*/ 540000 h 540000"/>
              <a:gd name="connsiteX4" fmla="*/ 0 w 540000"/>
              <a:gd name="connsiteY4" fmla="*/ 0 h 540000"/>
              <a:gd name="connsiteX0" fmla="*/ 0 w 540000"/>
              <a:gd name="connsiteY0" fmla="*/ 540000 h 540000"/>
              <a:gd name="connsiteX1" fmla="*/ 540000 w 540000"/>
              <a:gd name="connsiteY1" fmla="*/ 0 h 540000"/>
              <a:gd name="connsiteX2" fmla="*/ 540000 w 540000"/>
              <a:gd name="connsiteY2" fmla="*/ 540000 h 540000"/>
              <a:gd name="connsiteX3" fmla="*/ 0 w 540000"/>
              <a:gd name="connsiteY3" fmla="*/ 54000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0000" h="540000">
                <a:moveTo>
                  <a:pt x="0" y="540000"/>
                </a:moveTo>
                <a:lnTo>
                  <a:pt x="540000" y="0"/>
                </a:lnTo>
                <a:lnTo>
                  <a:pt x="540000" y="540000"/>
                </a:lnTo>
                <a:lnTo>
                  <a:pt x="0" y="540000"/>
                </a:lnTo>
                <a:close/>
              </a:path>
            </a:pathLst>
          </a:custGeom>
          <a:solidFill>
            <a:srgbClr val="006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52" y="2977389"/>
            <a:ext cx="592507" cy="59250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7390" y="3804741"/>
            <a:ext cx="576989" cy="576989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7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3512" y="4862441"/>
            <a:ext cx="511647" cy="511647"/>
          </a:xfrm>
          <a:prstGeom prst="rect">
            <a:avLst/>
          </a:prstGeom>
        </p:spPr>
      </p:pic>
      <p:pic>
        <p:nvPicPr>
          <p:cNvPr id="41" name="Picture 7" descr="C:\Users\Khamitova.AO\Downloads\ghjtnject-others-cdr-angle-text-removebg-preview.png"/>
          <p:cNvPicPr>
            <a:picLocks noChangeAspect="1" noChangeArrowheads="1"/>
          </p:cNvPicPr>
          <p:nvPr/>
        </p:nvPicPr>
        <p:blipFill>
          <a:blip r:embed="rId9" cstate="print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2340" y="5893452"/>
            <a:ext cx="577365" cy="50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" name="Блок-схема: данные 4"/>
          <p:cNvSpPr/>
          <p:nvPr/>
        </p:nvSpPr>
        <p:spPr>
          <a:xfrm flipH="1" flipV="1">
            <a:off x="-1032001" y="1132671"/>
            <a:ext cx="14183999" cy="1415191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866"/>
              <a:gd name="connsiteY0" fmla="*/ 9664 h 10000"/>
              <a:gd name="connsiteX1" fmla="*/ 2866 w 10866"/>
              <a:gd name="connsiteY1" fmla="*/ 0 h 10000"/>
              <a:gd name="connsiteX2" fmla="*/ 10866 w 10866"/>
              <a:gd name="connsiteY2" fmla="*/ 0 h 10000"/>
              <a:gd name="connsiteX3" fmla="*/ 8866 w 10866"/>
              <a:gd name="connsiteY3" fmla="*/ 10000 h 10000"/>
              <a:gd name="connsiteX4" fmla="*/ 0 w 10866"/>
              <a:gd name="connsiteY4" fmla="*/ 9664 h 10000"/>
              <a:gd name="connsiteX0" fmla="*/ 0 w 10866"/>
              <a:gd name="connsiteY0" fmla="*/ 9664 h 9664"/>
              <a:gd name="connsiteX1" fmla="*/ 2866 w 10866"/>
              <a:gd name="connsiteY1" fmla="*/ 0 h 9664"/>
              <a:gd name="connsiteX2" fmla="*/ 10866 w 10866"/>
              <a:gd name="connsiteY2" fmla="*/ 0 h 9664"/>
              <a:gd name="connsiteX3" fmla="*/ 7433 w 10866"/>
              <a:gd name="connsiteY3" fmla="*/ 9440 h 9664"/>
              <a:gd name="connsiteX4" fmla="*/ 0 w 10866"/>
              <a:gd name="connsiteY4" fmla="*/ 9664 h 9664"/>
              <a:gd name="connsiteX0" fmla="*/ 0 w 10000"/>
              <a:gd name="connsiteY0" fmla="*/ 10000 h 10000"/>
              <a:gd name="connsiteX1" fmla="*/ 2638 w 10000"/>
              <a:gd name="connsiteY1" fmla="*/ 0 h 10000"/>
              <a:gd name="connsiteX2" fmla="*/ 10000 w 10000"/>
              <a:gd name="connsiteY2" fmla="*/ 0 h 10000"/>
              <a:gd name="connsiteX3" fmla="*/ 7301 w 10000"/>
              <a:gd name="connsiteY3" fmla="*/ 9884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638" y="0"/>
                </a:lnTo>
                <a:lnTo>
                  <a:pt x="10000" y="0"/>
                </a:lnTo>
                <a:lnTo>
                  <a:pt x="7301" y="9884"/>
                </a:lnTo>
                <a:lnTo>
                  <a:pt x="0" y="10000"/>
                </a:lnTo>
                <a:close/>
              </a:path>
            </a:pathLst>
          </a:custGeom>
          <a:solidFill>
            <a:srgbClr val="A2D9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Блок-схема: данные 4"/>
          <p:cNvSpPr/>
          <p:nvPr/>
        </p:nvSpPr>
        <p:spPr>
          <a:xfrm flipH="1">
            <a:off x="-2760001" y="1166535"/>
            <a:ext cx="17640001" cy="1365275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866"/>
              <a:gd name="connsiteY0" fmla="*/ 9664 h 10000"/>
              <a:gd name="connsiteX1" fmla="*/ 2866 w 10866"/>
              <a:gd name="connsiteY1" fmla="*/ 0 h 10000"/>
              <a:gd name="connsiteX2" fmla="*/ 10866 w 10866"/>
              <a:gd name="connsiteY2" fmla="*/ 0 h 10000"/>
              <a:gd name="connsiteX3" fmla="*/ 8866 w 10866"/>
              <a:gd name="connsiteY3" fmla="*/ 10000 h 10000"/>
              <a:gd name="connsiteX4" fmla="*/ 0 w 10866"/>
              <a:gd name="connsiteY4" fmla="*/ 9664 h 10000"/>
              <a:gd name="connsiteX0" fmla="*/ 0 w 10866"/>
              <a:gd name="connsiteY0" fmla="*/ 9664 h 9664"/>
              <a:gd name="connsiteX1" fmla="*/ 2866 w 10866"/>
              <a:gd name="connsiteY1" fmla="*/ 0 h 9664"/>
              <a:gd name="connsiteX2" fmla="*/ 10866 w 10866"/>
              <a:gd name="connsiteY2" fmla="*/ 0 h 9664"/>
              <a:gd name="connsiteX3" fmla="*/ 7433 w 10866"/>
              <a:gd name="connsiteY3" fmla="*/ 9440 h 9664"/>
              <a:gd name="connsiteX4" fmla="*/ 0 w 10866"/>
              <a:gd name="connsiteY4" fmla="*/ 9664 h 9664"/>
              <a:gd name="connsiteX0" fmla="*/ 0 w 10000"/>
              <a:gd name="connsiteY0" fmla="*/ 10000 h 10000"/>
              <a:gd name="connsiteX1" fmla="*/ 2638 w 10000"/>
              <a:gd name="connsiteY1" fmla="*/ 0 h 10000"/>
              <a:gd name="connsiteX2" fmla="*/ 10000 w 10000"/>
              <a:gd name="connsiteY2" fmla="*/ 0 h 10000"/>
              <a:gd name="connsiteX3" fmla="*/ 7301 w 10000"/>
              <a:gd name="connsiteY3" fmla="*/ 9884 h 10000"/>
              <a:gd name="connsiteX4" fmla="*/ 0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2638" y="0"/>
                </a:lnTo>
                <a:lnTo>
                  <a:pt x="10000" y="0"/>
                </a:lnTo>
                <a:lnTo>
                  <a:pt x="7301" y="9884"/>
                </a:lnTo>
                <a:lnTo>
                  <a:pt x="0" y="10000"/>
                </a:lnTo>
                <a:close/>
              </a:path>
            </a:pathLst>
          </a:custGeom>
          <a:solidFill>
            <a:srgbClr val="869F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TextBox 110"/>
          <p:cNvSpPr txBox="1"/>
          <p:nvPr/>
        </p:nvSpPr>
        <p:spPr>
          <a:xfrm>
            <a:off x="480000" y="1183691"/>
            <a:ext cx="5953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18 – 21</a:t>
            </a:r>
            <a:r>
              <a:rPr lang="ru-RU" sz="24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% </a:t>
            </a:r>
          </a:p>
          <a:p>
            <a:pPr algn="ctr"/>
            <a:r>
              <a:rPr lang="ru-RU" sz="2400" baseline="30000" dirty="0" smtClean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вопросы имущественного характера</a:t>
            </a:r>
            <a:endParaRPr lang="ru-RU" sz="2400" baseline="30000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571933" y="1929114"/>
            <a:ext cx="5953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9 – 11</a:t>
            </a:r>
            <a:r>
              <a:rPr lang="ru-RU" sz="24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% </a:t>
            </a:r>
          </a:p>
          <a:p>
            <a:pPr algn="ctr"/>
            <a:r>
              <a:rPr lang="ru-RU" sz="2400" baseline="30000" dirty="0" smtClean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восстановление документов</a:t>
            </a:r>
            <a:endParaRPr lang="ru-RU" sz="2400" baseline="30000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5837279" y="1098129"/>
            <a:ext cx="49814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10 – 12 </a:t>
            </a:r>
            <a:r>
              <a:rPr lang="ru-RU" sz="24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% </a:t>
            </a:r>
          </a:p>
          <a:p>
            <a:pPr algn="ctr"/>
            <a:r>
              <a:rPr lang="ru-RU" sz="2400" baseline="30000" dirty="0" smtClean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постановка на учет в качестве </a:t>
            </a:r>
          </a:p>
          <a:p>
            <a:pPr algn="ctr"/>
            <a:r>
              <a:rPr lang="ru-RU" sz="2400" baseline="30000" dirty="0" smtClean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нуждающихся в жилье</a:t>
            </a:r>
            <a:endParaRPr lang="ru-RU" sz="2400" baseline="30000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314759" y="1941204"/>
            <a:ext cx="5953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100</a:t>
            </a:r>
            <a:r>
              <a:rPr lang="ru-RU" sz="24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% </a:t>
            </a:r>
          </a:p>
          <a:p>
            <a:pPr algn="ctr"/>
            <a:r>
              <a:rPr lang="ru-RU" sz="2400" baseline="30000" dirty="0" smtClean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бытовые проблемы</a:t>
            </a:r>
            <a:endParaRPr lang="ru-RU" sz="2400" baseline="30000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pic>
        <p:nvPicPr>
          <p:cNvPr id="115" name="Рисунок 114"/>
          <p:cNvPicPr>
            <a:picLocks noChangeAspect="1"/>
          </p:cNvPicPr>
          <p:nvPr/>
        </p:nvPicPr>
        <p:blipFill>
          <a:blip r:embed="rId10" cstate="print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3351" y="1335865"/>
            <a:ext cx="1283588" cy="128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174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36" y="5259660"/>
            <a:ext cx="12192000" cy="1631931"/>
          </a:xfrm>
          <a:prstGeom prst="rect">
            <a:avLst/>
          </a:prstGeom>
        </p:spPr>
      </p:pic>
      <p:sp>
        <p:nvSpPr>
          <p:cNvPr id="24" name="Полилиния 23"/>
          <p:cNvSpPr/>
          <p:nvPr/>
        </p:nvSpPr>
        <p:spPr>
          <a:xfrm rot="2654239">
            <a:off x="1150307" y="-3324383"/>
            <a:ext cx="4960776" cy="11509985"/>
          </a:xfrm>
          <a:custGeom>
            <a:avLst/>
            <a:gdLst>
              <a:gd name="connsiteX0" fmla="*/ 0 w 4960776"/>
              <a:gd name="connsiteY0" fmla="*/ 4830433 h 11509985"/>
              <a:gd name="connsiteX1" fmla="*/ 4960775 w 4960776"/>
              <a:gd name="connsiteY1" fmla="*/ 0 h 11509985"/>
              <a:gd name="connsiteX2" fmla="*/ 4960776 w 4960776"/>
              <a:gd name="connsiteY2" fmla="*/ 9572110 h 11509985"/>
              <a:gd name="connsiteX3" fmla="*/ 2970610 w 4960776"/>
              <a:gd name="connsiteY3" fmla="*/ 11509985 h 11509985"/>
              <a:gd name="connsiteX4" fmla="*/ 0 w 4960776"/>
              <a:gd name="connsiteY4" fmla="*/ 8459218 h 11509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0776" h="11509985">
                <a:moveTo>
                  <a:pt x="0" y="4830433"/>
                </a:moveTo>
                <a:lnTo>
                  <a:pt x="4960775" y="0"/>
                </a:lnTo>
                <a:lnTo>
                  <a:pt x="4960776" y="9572110"/>
                </a:lnTo>
                <a:lnTo>
                  <a:pt x="2970610" y="11509985"/>
                </a:lnTo>
                <a:lnTo>
                  <a:pt x="0" y="8459218"/>
                </a:lnTo>
                <a:close/>
              </a:path>
            </a:pathLst>
          </a:custGeom>
          <a:solidFill>
            <a:srgbClr val="AAACA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0" y="190904"/>
            <a:ext cx="11212607" cy="1008651"/>
            <a:chOff x="-4607" y="260349"/>
            <a:chExt cx="10060607" cy="730652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-4607" y="261001"/>
              <a:ext cx="9733333" cy="698967"/>
              <a:chOff x="-11016" y="190317"/>
              <a:chExt cx="9914905" cy="614921"/>
            </a:xfrm>
          </p:grpSpPr>
          <p:sp>
            <p:nvSpPr>
              <p:cNvPr id="16" name="Прямоугольник 1"/>
              <p:cNvSpPr/>
              <p:nvPr/>
            </p:nvSpPr>
            <p:spPr>
              <a:xfrm>
                <a:off x="-11016" y="190317"/>
                <a:ext cx="9914905" cy="607056"/>
              </a:xfrm>
              <a:custGeom>
                <a:avLst/>
                <a:gdLst>
                  <a:gd name="connsiteX0" fmla="*/ 0 w 9358792"/>
                  <a:gd name="connsiteY0" fmla="*/ 0 h 669526"/>
                  <a:gd name="connsiteX1" fmla="*/ 9358792 w 9358792"/>
                  <a:gd name="connsiteY1" fmla="*/ 0 h 669526"/>
                  <a:gd name="connsiteX2" fmla="*/ 9358792 w 9358792"/>
                  <a:gd name="connsiteY2" fmla="*/ 669526 h 669526"/>
                  <a:gd name="connsiteX3" fmla="*/ 0 w 9358792"/>
                  <a:gd name="connsiteY3" fmla="*/ 669526 h 669526"/>
                  <a:gd name="connsiteX4" fmla="*/ 0 w 9358792"/>
                  <a:gd name="connsiteY4" fmla="*/ 0 h 669526"/>
                  <a:gd name="connsiteX0" fmla="*/ 0 w 10033495"/>
                  <a:gd name="connsiteY0" fmla="*/ 0 h 669526"/>
                  <a:gd name="connsiteX1" fmla="*/ 10033495 w 10033495"/>
                  <a:gd name="connsiteY1" fmla="*/ 26633 h 669526"/>
                  <a:gd name="connsiteX2" fmla="*/ 9358792 w 10033495"/>
                  <a:gd name="connsiteY2" fmla="*/ 669526 h 669526"/>
                  <a:gd name="connsiteX3" fmla="*/ 0 w 10033495"/>
                  <a:gd name="connsiteY3" fmla="*/ 669526 h 669526"/>
                  <a:gd name="connsiteX4" fmla="*/ 0 w 10033495"/>
                  <a:gd name="connsiteY4" fmla="*/ 0 h 669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33495" h="669526">
                    <a:moveTo>
                      <a:pt x="0" y="0"/>
                    </a:moveTo>
                    <a:lnTo>
                      <a:pt x="10033495" y="26633"/>
                    </a:lnTo>
                    <a:lnTo>
                      <a:pt x="9358792" y="669526"/>
                    </a:lnTo>
                    <a:lnTo>
                      <a:pt x="0" y="6695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71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7" name="Рисунок 1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2" b="37"/>
              <a:stretch>
                <a:fillRect/>
              </a:stretch>
            </p:blipFill>
            <p:spPr>
              <a:xfrm>
                <a:off x="-11015" y="199216"/>
                <a:ext cx="9908862" cy="606022"/>
              </a:xfrm>
              <a:custGeom>
                <a:avLst/>
                <a:gdLst>
                  <a:gd name="connsiteX0" fmla="*/ 0 w 9908862"/>
                  <a:gd name="connsiteY0" fmla="*/ 0 h 668386"/>
                  <a:gd name="connsiteX1" fmla="*/ 424140 w 9908862"/>
                  <a:gd name="connsiteY1" fmla="*/ 0 h 668386"/>
                  <a:gd name="connsiteX2" fmla="*/ 9908862 w 9908862"/>
                  <a:gd name="connsiteY2" fmla="*/ 25493 h 668386"/>
                  <a:gd name="connsiteX3" fmla="*/ 9242540 w 9908862"/>
                  <a:gd name="connsiteY3" fmla="*/ 668386 h 668386"/>
                  <a:gd name="connsiteX4" fmla="*/ 0 w 9908862"/>
                  <a:gd name="connsiteY4" fmla="*/ 668386 h 668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08862" h="668386">
                    <a:moveTo>
                      <a:pt x="0" y="0"/>
                    </a:moveTo>
                    <a:lnTo>
                      <a:pt x="424140" y="0"/>
                    </a:lnTo>
                    <a:lnTo>
                      <a:pt x="9908862" y="25493"/>
                    </a:lnTo>
                    <a:lnTo>
                      <a:pt x="9242540" y="668386"/>
                    </a:lnTo>
                    <a:lnTo>
                      <a:pt x="0" y="668386"/>
                    </a:lnTo>
                    <a:close/>
                  </a:path>
                </a:pathLst>
              </a:custGeom>
            </p:spPr>
          </p:pic>
        </p:grpSp>
        <p:sp>
          <p:nvSpPr>
            <p:cNvPr id="14" name="Прямоугольник 1"/>
            <p:cNvSpPr/>
            <p:nvPr/>
          </p:nvSpPr>
          <p:spPr>
            <a:xfrm>
              <a:off x="-2" y="260349"/>
              <a:ext cx="10056002" cy="730652"/>
            </a:xfrm>
            <a:custGeom>
              <a:avLst/>
              <a:gdLst>
                <a:gd name="connsiteX0" fmla="*/ 0 w 9358792"/>
                <a:gd name="connsiteY0" fmla="*/ 0 h 669526"/>
                <a:gd name="connsiteX1" fmla="*/ 9358792 w 9358792"/>
                <a:gd name="connsiteY1" fmla="*/ 0 h 669526"/>
                <a:gd name="connsiteX2" fmla="*/ 9358792 w 9358792"/>
                <a:gd name="connsiteY2" fmla="*/ 669526 h 669526"/>
                <a:gd name="connsiteX3" fmla="*/ 0 w 9358792"/>
                <a:gd name="connsiteY3" fmla="*/ 669526 h 669526"/>
                <a:gd name="connsiteX4" fmla="*/ 0 w 9358792"/>
                <a:gd name="connsiteY4" fmla="*/ 0 h 669526"/>
                <a:gd name="connsiteX0" fmla="*/ 0 w 10033495"/>
                <a:gd name="connsiteY0" fmla="*/ 0 h 669526"/>
                <a:gd name="connsiteX1" fmla="*/ 10033495 w 10033495"/>
                <a:gd name="connsiteY1" fmla="*/ 26633 h 669526"/>
                <a:gd name="connsiteX2" fmla="*/ 9358792 w 10033495"/>
                <a:gd name="connsiteY2" fmla="*/ 669526 h 669526"/>
                <a:gd name="connsiteX3" fmla="*/ 0 w 10033495"/>
                <a:gd name="connsiteY3" fmla="*/ 669526 h 669526"/>
                <a:gd name="connsiteX4" fmla="*/ 0 w 10033495"/>
                <a:gd name="connsiteY4" fmla="*/ 0 h 66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3495" h="669526">
                  <a:moveTo>
                    <a:pt x="0" y="0"/>
                  </a:moveTo>
                  <a:lnTo>
                    <a:pt x="10033495" y="26633"/>
                  </a:lnTo>
                  <a:lnTo>
                    <a:pt x="9358792" y="669526"/>
                  </a:lnTo>
                  <a:lnTo>
                    <a:pt x="0" y="669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11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97326" y="254805"/>
            <a:ext cx="1044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kern="1000" spc="300" dirty="0" smtClean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МЕРОПРИЯТИЯ ПО ПОСТИНТЕРНАТНОМУ СОПРОВОЖДЕНИЮ </a:t>
            </a:r>
            <a:br>
              <a:rPr lang="ru-RU" kern="1000" spc="300" dirty="0" smtClean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</a:br>
            <a:r>
              <a:rPr lang="ru-RU" kern="1000" spc="300" dirty="0" smtClean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В ЦЕНТРАХ ПСИХОЛОГО-ПЕДАГОГИЧЕСКОЙ, МЕДИЦИНСКОЙ </a:t>
            </a:r>
            <a:br>
              <a:rPr lang="ru-RU" kern="1000" spc="300" dirty="0" smtClean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</a:br>
            <a:r>
              <a:rPr lang="ru-RU" kern="1000" spc="300" dirty="0" smtClean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И СОЦИАЛЬНОЙ ПОМОЩИ</a:t>
            </a:r>
            <a:endParaRPr lang="ru-RU" kern="1000" spc="300" dirty="0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21" name="Прямоугольник 1"/>
          <p:cNvSpPr>
            <a:spLocks/>
          </p:cNvSpPr>
          <p:nvPr/>
        </p:nvSpPr>
        <p:spPr>
          <a:xfrm>
            <a:off x="11652000" y="6310486"/>
            <a:ext cx="540000" cy="540000"/>
          </a:xfrm>
          <a:custGeom>
            <a:avLst/>
            <a:gdLst>
              <a:gd name="connsiteX0" fmla="*/ 0 w 540000"/>
              <a:gd name="connsiteY0" fmla="*/ 0 h 540000"/>
              <a:gd name="connsiteX1" fmla="*/ 540000 w 540000"/>
              <a:gd name="connsiteY1" fmla="*/ 0 h 540000"/>
              <a:gd name="connsiteX2" fmla="*/ 540000 w 540000"/>
              <a:gd name="connsiteY2" fmla="*/ 540000 h 540000"/>
              <a:gd name="connsiteX3" fmla="*/ 0 w 540000"/>
              <a:gd name="connsiteY3" fmla="*/ 540000 h 540000"/>
              <a:gd name="connsiteX4" fmla="*/ 0 w 540000"/>
              <a:gd name="connsiteY4" fmla="*/ 0 h 540000"/>
              <a:gd name="connsiteX0" fmla="*/ 0 w 540000"/>
              <a:gd name="connsiteY0" fmla="*/ 540000 h 540000"/>
              <a:gd name="connsiteX1" fmla="*/ 540000 w 540000"/>
              <a:gd name="connsiteY1" fmla="*/ 0 h 540000"/>
              <a:gd name="connsiteX2" fmla="*/ 540000 w 540000"/>
              <a:gd name="connsiteY2" fmla="*/ 540000 h 540000"/>
              <a:gd name="connsiteX3" fmla="*/ 0 w 540000"/>
              <a:gd name="connsiteY3" fmla="*/ 54000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0000" h="540000">
                <a:moveTo>
                  <a:pt x="0" y="540000"/>
                </a:moveTo>
                <a:lnTo>
                  <a:pt x="540000" y="0"/>
                </a:lnTo>
                <a:lnTo>
                  <a:pt x="540000" y="540000"/>
                </a:lnTo>
                <a:lnTo>
                  <a:pt x="0" y="540000"/>
                </a:lnTo>
                <a:close/>
              </a:path>
            </a:pathLst>
          </a:custGeom>
          <a:solidFill>
            <a:srgbClr val="006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30184F4-4385-49C8-AB47-32EBDF1B0B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7" r="3212"/>
          <a:stretch/>
        </p:blipFill>
        <p:spPr>
          <a:xfrm>
            <a:off x="5955846" y="1950244"/>
            <a:ext cx="5883096" cy="399875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D4D2DE7-9A89-4DA9-81CF-0C3384E74C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24" y="1950244"/>
            <a:ext cx="5331675" cy="399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74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36" y="5259660"/>
            <a:ext cx="12192000" cy="1631931"/>
          </a:xfrm>
          <a:prstGeom prst="rect">
            <a:avLst/>
          </a:prstGeom>
        </p:spPr>
      </p:pic>
      <p:sp>
        <p:nvSpPr>
          <p:cNvPr id="24" name="Полилиния 23"/>
          <p:cNvSpPr/>
          <p:nvPr/>
        </p:nvSpPr>
        <p:spPr>
          <a:xfrm rot="2654239">
            <a:off x="1150307" y="-3324383"/>
            <a:ext cx="4960776" cy="11509985"/>
          </a:xfrm>
          <a:custGeom>
            <a:avLst/>
            <a:gdLst>
              <a:gd name="connsiteX0" fmla="*/ 0 w 4960776"/>
              <a:gd name="connsiteY0" fmla="*/ 4830433 h 11509985"/>
              <a:gd name="connsiteX1" fmla="*/ 4960775 w 4960776"/>
              <a:gd name="connsiteY1" fmla="*/ 0 h 11509985"/>
              <a:gd name="connsiteX2" fmla="*/ 4960776 w 4960776"/>
              <a:gd name="connsiteY2" fmla="*/ 9572110 h 11509985"/>
              <a:gd name="connsiteX3" fmla="*/ 2970610 w 4960776"/>
              <a:gd name="connsiteY3" fmla="*/ 11509985 h 11509985"/>
              <a:gd name="connsiteX4" fmla="*/ 0 w 4960776"/>
              <a:gd name="connsiteY4" fmla="*/ 8459218 h 11509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0776" h="11509985">
                <a:moveTo>
                  <a:pt x="0" y="4830433"/>
                </a:moveTo>
                <a:lnTo>
                  <a:pt x="4960775" y="0"/>
                </a:lnTo>
                <a:lnTo>
                  <a:pt x="4960776" y="9572110"/>
                </a:lnTo>
                <a:lnTo>
                  <a:pt x="2970610" y="11509985"/>
                </a:lnTo>
                <a:lnTo>
                  <a:pt x="0" y="8459218"/>
                </a:lnTo>
                <a:close/>
              </a:path>
            </a:pathLst>
          </a:custGeom>
          <a:solidFill>
            <a:srgbClr val="AAACA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0" y="190904"/>
            <a:ext cx="11212607" cy="1008651"/>
            <a:chOff x="-4607" y="260349"/>
            <a:chExt cx="10060607" cy="730652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-4607" y="261001"/>
              <a:ext cx="9733333" cy="698967"/>
              <a:chOff x="-11016" y="190317"/>
              <a:chExt cx="9914905" cy="614921"/>
            </a:xfrm>
          </p:grpSpPr>
          <p:sp>
            <p:nvSpPr>
              <p:cNvPr id="16" name="Прямоугольник 1"/>
              <p:cNvSpPr/>
              <p:nvPr/>
            </p:nvSpPr>
            <p:spPr>
              <a:xfrm>
                <a:off x="-11016" y="190317"/>
                <a:ext cx="9914905" cy="607056"/>
              </a:xfrm>
              <a:custGeom>
                <a:avLst/>
                <a:gdLst>
                  <a:gd name="connsiteX0" fmla="*/ 0 w 9358792"/>
                  <a:gd name="connsiteY0" fmla="*/ 0 h 669526"/>
                  <a:gd name="connsiteX1" fmla="*/ 9358792 w 9358792"/>
                  <a:gd name="connsiteY1" fmla="*/ 0 h 669526"/>
                  <a:gd name="connsiteX2" fmla="*/ 9358792 w 9358792"/>
                  <a:gd name="connsiteY2" fmla="*/ 669526 h 669526"/>
                  <a:gd name="connsiteX3" fmla="*/ 0 w 9358792"/>
                  <a:gd name="connsiteY3" fmla="*/ 669526 h 669526"/>
                  <a:gd name="connsiteX4" fmla="*/ 0 w 9358792"/>
                  <a:gd name="connsiteY4" fmla="*/ 0 h 669526"/>
                  <a:gd name="connsiteX0" fmla="*/ 0 w 10033495"/>
                  <a:gd name="connsiteY0" fmla="*/ 0 h 669526"/>
                  <a:gd name="connsiteX1" fmla="*/ 10033495 w 10033495"/>
                  <a:gd name="connsiteY1" fmla="*/ 26633 h 669526"/>
                  <a:gd name="connsiteX2" fmla="*/ 9358792 w 10033495"/>
                  <a:gd name="connsiteY2" fmla="*/ 669526 h 669526"/>
                  <a:gd name="connsiteX3" fmla="*/ 0 w 10033495"/>
                  <a:gd name="connsiteY3" fmla="*/ 669526 h 669526"/>
                  <a:gd name="connsiteX4" fmla="*/ 0 w 10033495"/>
                  <a:gd name="connsiteY4" fmla="*/ 0 h 669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33495" h="669526">
                    <a:moveTo>
                      <a:pt x="0" y="0"/>
                    </a:moveTo>
                    <a:lnTo>
                      <a:pt x="10033495" y="26633"/>
                    </a:lnTo>
                    <a:lnTo>
                      <a:pt x="9358792" y="669526"/>
                    </a:lnTo>
                    <a:lnTo>
                      <a:pt x="0" y="6695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71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7" name="Рисунок 1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2" b="37"/>
              <a:stretch>
                <a:fillRect/>
              </a:stretch>
            </p:blipFill>
            <p:spPr>
              <a:xfrm>
                <a:off x="-11015" y="199216"/>
                <a:ext cx="9908862" cy="606022"/>
              </a:xfrm>
              <a:custGeom>
                <a:avLst/>
                <a:gdLst>
                  <a:gd name="connsiteX0" fmla="*/ 0 w 9908862"/>
                  <a:gd name="connsiteY0" fmla="*/ 0 h 668386"/>
                  <a:gd name="connsiteX1" fmla="*/ 424140 w 9908862"/>
                  <a:gd name="connsiteY1" fmla="*/ 0 h 668386"/>
                  <a:gd name="connsiteX2" fmla="*/ 9908862 w 9908862"/>
                  <a:gd name="connsiteY2" fmla="*/ 25493 h 668386"/>
                  <a:gd name="connsiteX3" fmla="*/ 9242540 w 9908862"/>
                  <a:gd name="connsiteY3" fmla="*/ 668386 h 668386"/>
                  <a:gd name="connsiteX4" fmla="*/ 0 w 9908862"/>
                  <a:gd name="connsiteY4" fmla="*/ 668386 h 668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08862" h="668386">
                    <a:moveTo>
                      <a:pt x="0" y="0"/>
                    </a:moveTo>
                    <a:lnTo>
                      <a:pt x="424140" y="0"/>
                    </a:lnTo>
                    <a:lnTo>
                      <a:pt x="9908862" y="25493"/>
                    </a:lnTo>
                    <a:lnTo>
                      <a:pt x="9242540" y="668386"/>
                    </a:lnTo>
                    <a:lnTo>
                      <a:pt x="0" y="668386"/>
                    </a:lnTo>
                    <a:close/>
                  </a:path>
                </a:pathLst>
              </a:custGeom>
            </p:spPr>
          </p:pic>
        </p:grpSp>
        <p:sp>
          <p:nvSpPr>
            <p:cNvPr id="14" name="Прямоугольник 1"/>
            <p:cNvSpPr/>
            <p:nvPr/>
          </p:nvSpPr>
          <p:spPr>
            <a:xfrm>
              <a:off x="-2" y="260349"/>
              <a:ext cx="10056002" cy="730652"/>
            </a:xfrm>
            <a:custGeom>
              <a:avLst/>
              <a:gdLst>
                <a:gd name="connsiteX0" fmla="*/ 0 w 9358792"/>
                <a:gd name="connsiteY0" fmla="*/ 0 h 669526"/>
                <a:gd name="connsiteX1" fmla="*/ 9358792 w 9358792"/>
                <a:gd name="connsiteY1" fmla="*/ 0 h 669526"/>
                <a:gd name="connsiteX2" fmla="*/ 9358792 w 9358792"/>
                <a:gd name="connsiteY2" fmla="*/ 669526 h 669526"/>
                <a:gd name="connsiteX3" fmla="*/ 0 w 9358792"/>
                <a:gd name="connsiteY3" fmla="*/ 669526 h 669526"/>
                <a:gd name="connsiteX4" fmla="*/ 0 w 9358792"/>
                <a:gd name="connsiteY4" fmla="*/ 0 h 669526"/>
                <a:gd name="connsiteX0" fmla="*/ 0 w 10033495"/>
                <a:gd name="connsiteY0" fmla="*/ 0 h 669526"/>
                <a:gd name="connsiteX1" fmla="*/ 10033495 w 10033495"/>
                <a:gd name="connsiteY1" fmla="*/ 26633 h 669526"/>
                <a:gd name="connsiteX2" fmla="*/ 9358792 w 10033495"/>
                <a:gd name="connsiteY2" fmla="*/ 669526 h 669526"/>
                <a:gd name="connsiteX3" fmla="*/ 0 w 10033495"/>
                <a:gd name="connsiteY3" fmla="*/ 669526 h 669526"/>
                <a:gd name="connsiteX4" fmla="*/ 0 w 10033495"/>
                <a:gd name="connsiteY4" fmla="*/ 0 h 66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3495" h="669526">
                  <a:moveTo>
                    <a:pt x="0" y="0"/>
                  </a:moveTo>
                  <a:lnTo>
                    <a:pt x="10033495" y="26633"/>
                  </a:lnTo>
                  <a:lnTo>
                    <a:pt x="9358792" y="669526"/>
                  </a:lnTo>
                  <a:lnTo>
                    <a:pt x="0" y="669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11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97326" y="254805"/>
            <a:ext cx="1044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kern="1000" spc="300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НАШИ ДЕЙСТВИЯ</a:t>
            </a:r>
          </a:p>
        </p:txBody>
      </p:sp>
      <p:sp>
        <p:nvSpPr>
          <p:cNvPr id="21" name="Прямоугольник 1"/>
          <p:cNvSpPr>
            <a:spLocks/>
          </p:cNvSpPr>
          <p:nvPr/>
        </p:nvSpPr>
        <p:spPr>
          <a:xfrm>
            <a:off x="11652000" y="6310486"/>
            <a:ext cx="540000" cy="540000"/>
          </a:xfrm>
          <a:custGeom>
            <a:avLst/>
            <a:gdLst>
              <a:gd name="connsiteX0" fmla="*/ 0 w 540000"/>
              <a:gd name="connsiteY0" fmla="*/ 0 h 540000"/>
              <a:gd name="connsiteX1" fmla="*/ 540000 w 540000"/>
              <a:gd name="connsiteY1" fmla="*/ 0 h 540000"/>
              <a:gd name="connsiteX2" fmla="*/ 540000 w 540000"/>
              <a:gd name="connsiteY2" fmla="*/ 540000 h 540000"/>
              <a:gd name="connsiteX3" fmla="*/ 0 w 540000"/>
              <a:gd name="connsiteY3" fmla="*/ 540000 h 540000"/>
              <a:gd name="connsiteX4" fmla="*/ 0 w 540000"/>
              <a:gd name="connsiteY4" fmla="*/ 0 h 540000"/>
              <a:gd name="connsiteX0" fmla="*/ 0 w 540000"/>
              <a:gd name="connsiteY0" fmla="*/ 540000 h 540000"/>
              <a:gd name="connsiteX1" fmla="*/ 540000 w 540000"/>
              <a:gd name="connsiteY1" fmla="*/ 0 h 540000"/>
              <a:gd name="connsiteX2" fmla="*/ 540000 w 540000"/>
              <a:gd name="connsiteY2" fmla="*/ 540000 h 540000"/>
              <a:gd name="connsiteX3" fmla="*/ 0 w 540000"/>
              <a:gd name="connsiteY3" fmla="*/ 54000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0000" h="540000">
                <a:moveTo>
                  <a:pt x="0" y="540000"/>
                </a:moveTo>
                <a:lnTo>
                  <a:pt x="540000" y="0"/>
                </a:lnTo>
                <a:lnTo>
                  <a:pt x="540000" y="540000"/>
                </a:lnTo>
                <a:lnTo>
                  <a:pt x="0" y="540000"/>
                </a:lnTo>
                <a:close/>
              </a:path>
            </a:pathLst>
          </a:custGeom>
          <a:solidFill>
            <a:srgbClr val="006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Oval 5">
            <a:extLst>
              <a:ext uri="{FF2B5EF4-FFF2-40B4-BE49-F238E27FC236}">
                <a16:creationId xmlns:a16="http://schemas.microsoft.com/office/drawing/2014/main" id="{52EFBF7C-8B25-48C5-A774-8EECF9A2C2CF}"/>
              </a:ext>
            </a:extLst>
          </p:cNvPr>
          <p:cNvSpPr/>
          <p:nvPr/>
        </p:nvSpPr>
        <p:spPr>
          <a:xfrm>
            <a:off x="1272000" y="2576778"/>
            <a:ext cx="2107831" cy="195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517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517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17" dirty="0">
                <a:latin typeface="Arial" panose="020B0604020202020204" pitchFamily="34" charset="0"/>
                <a:cs typeface="Arial" panose="020B0604020202020204" pitchFamily="34" charset="0"/>
              </a:rPr>
              <a:t>За поведением кроется причина</a:t>
            </a:r>
          </a:p>
          <a:p>
            <a:pPr algn="ctr"/>
            <a:r>
              <a:rPr lang="ru-RU" sz="1517" dirty="0">
                <a:latin typeface="Arial" panose="020B0604020202020204" pitchFamily="34" charset="0"/>
                <a:cs typeface="Arial" panose="020B0604020202020204" pitchFamily="34" charset="0"/>
              </a:rPr>
              <a:t>
</a:t>
            </a:r>
            <a:endParaRPr lang="en-GB" sz="151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6">
            <a:extLst>
              <a:ext uri="{FF2B5EF4-FFF2-40B4-BE49-F238E27FC236}">
                <a16:creationId xmlns:a16="http://schemas.microsoft.com/office/drawing/2014/main" id="{EB83659D-F673-4694-BE44-2156FEB17E0D}"/>
              </a:ext>
            </a:extLst>
          </p:cNvPr>
          <p:cNvSpPr/>
          <p:nvPr/>
        </p:nvSpPr>
        <p:spPr>
          <a:xfrm>
            <a:off x="3263505" y="2567023"/>
            <a:ext cx="2107831" cy="1950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hangingPunct="1">
              <a:buClr>
                <a:srgbClr val="FFFFFF"/>
              </a:buClr>
              <a:buSzPts val="2400"/>
            </a:pPr>
            <a:r>
              <a:rPr lang="ru-RU" altLang="ru-RU" sz="1517" dirty="0">
                <a:solidFill>
                  <a:srgbClr val="FFFFFF"/>
                </a:solidFill>
                <a:latin typeface="Arial" panose="020B0604020202020204" pitchFamily="34" charset="0"/>
                <a:ea typeface="Gill Sans" panose="020B0502020104020203" pitchFamily="34" charset="-79"/>
                <a:cs typeface="Arial" panose="020B0604020202020204" pitchFamily="34" charset="0"/>
                <a:sym typeface="Gill Sans" panose="020B0502020104020203" pitchFamily="34" charset="-79"/>
              </a:rPr>
              <a:t>Отслеживайте трудное поведение</a:t>
            </a:r>
          </a:p>
        </p:txBody>
      </p:sp>
      <p:sp>
        <p:nvSpPr>
          <p:cNvPr id="27" name="Oval 7">
            <a:extLst>
              <a:ext uri="{FF2B5EF4-FFF2-40B4-BE49-F238E27FC236}">
                <a16:creationId xmlns:a16="http://schemas.microsoft.com/office/drawing/2014/main" id="{8D84C4ED-9808-4DCA-9887-E5C21D002140}"/>
              </a:ext>
            </a:extLst>
          </p:cNvPr>
          <p:cNvSpPr/>
          <p:nvPr/>
        </p:nvSpPr>
        <p:spPr>
          <a:xfrm>
            <a:off x="4999983" y="2567023"/>
            <a:ext cx="2071018" cy="19500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517" dirty="0">
                <a:latin typeface="Arial" panose="020B0604020202020204" pitchFamily="34" charset="0"/>
                <a:cs typeface="Arial" panose="020B0604020202020204" pitchFamily="34" charset="0"/>
              </a:rPr>
              <a:t>Давайте жизненные ценности</a:t>
            </a:r>
            <a:endParaRPr lang="en-GB" sz="151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val 8">
            <a:extLst>
              <a:ext uri="{FF2B5EF4-FFF2-40B4-BE49-F238E27FC236}">
                <a16:creationId xmlns:a16="http://schemas.microsoft.com/office/drawing/2014/main" id="{D64A9C4D-B9E1-446B-9955-9181E5398D2E}"/>
              </a:ext>
            </a:extLst>
          </p:cNvPr>
          <p:cNvSpPr/>
          <p:nvPr/>
        </p:nvSpPr>
        <p:spPr>
          <a:xfrm>
            <a:off x="6699648" y="2567023"/>
            <a:ext cx="2071018" cy="1950000"/>
          </a:xfrm>
          <a:prstGeom prst="ellipse">
            <a:avLst/>
          </a:prstGeom>
          <a:solidFill>
            <a:srgbClr val="EBD3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517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Делитесь властью</a:t>
            </a:r>
            <a:endParaRPr lang="en-GB" sz="1517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val 9">
            <a:extLst>
              <a:ext uri="{FF2B5EF4-FFF2-40B4-BE49-F238E27FC236}">
                <a16:creationId xmlns:a16="http://schemas.microsoft.com/office/drawing/2014/main" id="{774A4E5F-58AF-4194-A12B-5E9C74D2430C}"/>
              </a:ext>
            </a:extLst>
          </p:cNvPr>
          <p:cNvSpPr/>
          <p:nvPr/>
        </p:nvSpPr>
        <p:spPr>
          <a:xfrm>
            <a:off x="8520332" y="2567023"/>
            <a:ext cx="2033369" cy="1950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buClr>
                <a:schemeClr val="lt1"/>
              </a:buClr>
              <a:buSzPts val="1800"/>
            </a:pPr>
            <a:r>
              <a:rPr lang="ru-RU" sz="1517" dirty="0">
                <a:latin typeface="Arial"/>
                <a:ea typeface="Arial"/>
                <a:cs typeface="Arial"/>
              </a:rPr>
              <a:t>Составьте план в состоянии покоя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BBFC1B2E-5D8F-374D-AF40-BC0446B174D7}"/>
              </a:ext>
            </a:extLst>
          </p:cNvPr>
          <p:cNvSpPr/>
          <p:nvPr/>
        </p:nvSpPr>
        <p:spPr>
          <a:xfrm>
            <a:off x="2692215" y="1957712"/>
            <a:ext cx="6686550" cy="325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27261">
              <a:spcBef>
                <a:spcPct val="0"/>
              </a:spcBef>
              <a:spcAft>
                <a:spcPct val="0"/>
              </a:spcAft>
            </a:pPr>
            <a:r>
              <a:rPr lang="ru-RU" altLang="ru-RU" sz="1517" dirty="0">
                <a:latin typeface="Arial" panose="020B0604020202020204" pitchFamily="34" charset="0"/>
                <a:ea typeface="Gill Sans" panose="020B0502020104020203" pitchFamily="34" charset="-79"/>
                <a:cs typeface="Arial" panose="020B0604020202020204" pitchFamily="34" charset="0"/>
                <a:sym typeface="Gill Sans" panose="020B0502020104020203" pitchFamily="34" charset="-79"/>
              </a:rPr>
              <a:t>Помочь детям понять и изменить трудное поведение</a:t>
            </a:r>
          </a:p>
        </p:txBody>
      </p:sp>
    </p:spTree>
    <p:extLst>
      <p:ext uri="{BB962C8B-B14F-4D97-AF65-F5344CB8AC3E}">
        <p14:creationId xmlns:p14="http://schemas.microsoft.com/office/powerpoint/2010/main" val="2169483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36" y="5259660"/>
            <a:ext cx="12192000" cy="1631931"/>
          </a:xfrm>
          <a:prstGeom prst="rect">
            <a:avLst/>
          </a:prstGeom>
        </p:spPr>
      </p:pic>
      <p:sp>
        <p:nvSpPr>
          <p:cNvPr id="24" name="Полилиния 23"/>
          <p:cNvSpPr/>
          <p:nvPr/>
        </p:nvSpPr>
        <p:spPr>
          <a:xfrm rot="2654239">
            <a:off x="1150307" y="-3324383"/>
            <a:ext cx="4960776" cy="11509985"/>
          </a:xfrm>
          <a:custGeom>
            <a:avLst/>
            <a:gdLst>
              <a:gd name="connsiteX0" fmla="*/ 0 w 4960776"/>
              <a:gd name="connsiteY0" fmla="*/ 4830433 h 11509985"/>
              <a:gd name="connsiteX1" fmla="*/ 4960775 w 4960776"/>
              <a:gd name="connsiteY1" fmla="*/ 0 h 11509985"/>
              <a:gd name="connsiteX2" fmla="*/ 4960776 w 4960776"/>
              <a:gd name="connsiteY2" fmla="*/ 9572110 h 11509985"/>
              <a:gd name="connsiteX3" fmla="*/ 2970610 w 4960776"/>
              <a:gd name="connsiteY3" fmla="*/ 11509985 h 11509985"/>
              <a:gd name="connsiteX4" fmla="*/ 0 w 4960776"/>
              <a:gd name="connsiteY4" fmla="*/ 8459218 h 11509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0776" h="11509985">
                <a:moveTo>
                  <a:pt x="0" y="4830433"/>
                </a:moveTo>
                <a:lnTo>
                  <a:pt x="4960775" y="0"/>
                </a:lnTo>
                <a:lnTo>
                  <a:pt x="4960776" y="9572110"/>
                </a:lnTo>
                <a:lnTo>
                  <a:pt x="2970610" y="11509985"/>
                </a:lnTo>
                <a:lnTo>
                  <a:pt x="0" y="8459218"/>
                </a:lnTo>
                <a:close/>
              </a:path>
            </a:pathLst>
          </a:custGeom>
          <a:solidFill>
            <a:srgbClr val="AAACA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0" y="190904"/>
            <a:ext cx="11212607" cy="1008651"/>
            <a:chOff x="-4607" y="260349"/>
            <a:chExt cx="10060607" cy="730652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-4607" y="261001"/>
              <a:ext cx="9733333" cy="698967"/>
              <a:chOff x="-11016" y="190317"/>
              <a:chExt cx="9914905" cy="614921"/>
            </a:xfrm>
          </p:grpSpPr>
          <p:sp>
            <p:nvSpPr>
              <p:cNvPr id="16" name="Прямоугольник 1"/>
              <p:cNvSpPr/>
              <p:nvPr/>
            </p:nvSpPr>
            <p:spPr>
              <a:xfrm>
                <a:off x="-11016" y="190317"/>
                <a:ext cx="9914905" cy="607056"/>
              </a:xfrm>
              <a:custGeom>
                <a:avLst/>
                <a:gdLst>
                  <a:gd name="connsiteX0" fmla="*/ 0 w 9358792"/>
                  <a:gd name="connsiteY0" fmla="*/ 0 h 669526"/>
                  <a:gd name="connsiteX1" fmla="*/ 9358792 w 9358792"/>
                  <a:gd name="connsiteY1" fmla="*/ 0 h 669526"/>
                  <a:gd name="connsiteX2" fmla="*/ 9358792 w 9358792"/>
                  <a:gd name="connsiteY2" fmla="*/ 669526 h 669526"/>
                  <a:gd name="connsiteX3" fmla="*/ 0 w 9358792"/>
                  <a:gd name="connsiteY3" fmla="*/ 669526 h 669526"/>
                  <a:gd name="connsiteX4" fmla="*/ 0 w 9358792"/>
                  <a:gd name="connsiteY4" fmla="*/ 0 h 669526"/>
                  <a:gd name="connsiteX0" fmla="*/ 0 w 10033495"/>
                  <a:gd name="connsiteY0" fmla="*/ 0 h 669526"/>
                  <a:gd name="connsiteX1" fmla="*/ 10033495 w 10033495"/>
                  <a:gd name="connsiteY1" fmla="*/ 26633 h 669526"/>
                  <a:gd name="connsiteX2" fmla="*/ 9358792 w 10033495"/>
                  <a:gd name="connsiteY2" fmla="*/ 669526 h 669526"/>
                  <a:gd name="connsiteX3" fmla="*/ 0 w 10033495"/>
                  <a:gd name="connsiteY3" fmla="*/ 669526 h 669526"/>
                  <a:gd name="connsiteX4" fmla="*/ 0 w 10033495"/>
                  <a:gd name="connsiteY4" fmla="*/ 0 h 669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33495" h="669526">
                    <a:moveTo>
                      <a:pt x="0" y="0"/>
                    </a:moveTo>
                    <a:lnTo>
                      <a:pt x="10033495" y="26633"/>
                    </a:lnTo>
                    <a:lnTo>
                      <a:pt x="9358792" y="669526"/>
                    </a:lnTo>
                    <a:lnTo>
                      <a:pt x="0" y="6695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71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7" name="Рисунок 1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2" b="37"/>
              <a:stretch>
                <a:fillRect/>
              </a:stretch>
            </p:blipFill>
            <p:spPr>
              <a:xfrm>
                <a:off x="-11015" y="199216"/>
                <a:ext cx="9908862" cy="606022"/>
              </a:xfrm>
              <a:custGeom>
                <a:avLst/>
                <a:gdLst>
                  <a:gd name="connsiteX0" fmla="*/ 0 w 9908862"/>
                  <a:gd name="connsiteY0" fmla="*/ 0 h 668386"/>
                  <a:gd name="connsiteX1" fmla="*/ 424140 w 9908862"/>
                  <a:gd name="connsiteY1" fmla="*/ 0 h 668386"/>
                  <a:gd name="connsiteX2" fmla="*/ 9908862 w 9908862"/>
                  <a:gd name="connsiteY2" fmla="*/ 25493 h 668386"/>
                  <a:gd name="connsiteX3" fmla="*/ 9242540 w 9908862"/>
                  <a:gd name="connsiteY3" fmla="*/ 668386 h 668386"/>
                  <a:gd name="connsiteX4" fmla="*/ 0 w 9908862"/>
                  <a:gd name="connsiteY4" fmla="*/ 668386 h 668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08862" h="668386">
                    <a:moveTo>
                      <a:pt x="0" y="0"/>
                    </a:moveTo>
                    <a:lnTo>
                      <a:pt x="424140" y="0"/>
                    </a:lnTo>
                    <a:lnTo>
                      <a:pt x="9908862" y="25493"/>
                    </a:lnTo>
                    <a:lnTo>
                      <a:pt x="9242540" y="668386"/>
                    </a:lnTo>
                    <a:lnTo>
                      <a:pt x="0" y="668386"/>
                    </a:lnTo>
                    <a:close/>
                  </a:path>
                </a:pathLst>
              </a:custGeom>
            </p:spPr>
          </p:pic>
        </p:grpSp>
        <p:sp>
          <p:nvSpPr>
            <p:cNvPr id="14" name="Прямоугольник 1"/>
            <p:cNvSpPr/>
            <p:nvPr/>
          </p:nvSpPr>
          <p:spPr>
            <a:xfrm>
              <a:off x="-2" y="260349"/>
              <a:ext cx="10056002" cy="730652"/>
            </a:xfrm>
            <a:custGeom>
              <a:avLst/>
              <a:gdLst>
                <a:gd name="connsiteX0" fmla="*/ 0 w 9358792"/>
                <a:gd name="connsiteY0" fmla="*/ 0 h 669526"/>
                <a:gd name="connsiteX1" fmla="*/ 9358792 w 9358792"/>
                <a:gd name="connsiteY1" fmla="*/ 0 h 669526"/>
                <a:gd name="connsiteX2" fmla="*/ 9358792 w 9358792"/>
                <a:gd name="connsiteY2" fmla="*/ 669526 h 669526"/>
                <a:gd name="connsiteX3" fmla="*/ 0 w 9358792"/>
                <a:gd name="connsiteY3" fmla="*/ 669526 h 669526"/>
                <a:gd name="connsiteX4" fmla="*/ 0 w 9358792"/>
                <a:gd name="connsiteY4" fmla="*/ 0 h 669526"/>
                <a:gd name="connsiteX0" fmla="*/ 0 w 10033495"/>
                <a:gd name="connsiteY0" fmla="*/ 0 h 669526"/>
                <a:gd name="connsiteX1" fmla="*/ 10033495 w 10033495"/>
                <a:gd name="connsiteY1" fmla="*/ 26633 h 669526"/>
                <a:gd name="connsiteX2" fmla="*/ 9358792 w 10033495"/>
                <a:gd name="connsiteY2" fmla="*/ 669526 h 669526"/>
                <a:gd name="connsiteX3" fmla="*/ 0 w 10033495"/>
                <a:gd name="connsiteY3" fmla="*/ 669526 h 669526"/>
                <a:gd name="connsiteX4" fmla="*/ 0 w 10033495"/>
                <a:gd name="connsiteY4" fmla="*/ 0 h 66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3495" h="669526">
                  <a:moveTo>
                    <a:pt x="0" y="0"/>
                  </a:moveTo>
                  <a:lnTo>
                    <a:pt x="10033495" y="26633"/>
                  </a:lnTo>
                  <a:lnTo>
                    <a:pt x="9358792" y="669526"/>
                  </a:lnTo>
                  <a:lnTo>
                    <a:pt x="0" y="669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11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Прямоугольник 1"/>
          <p:cNvSpPr>
            <a:spLocks/>
          </p:cNvSpPr>
          <p:nvPr/>
        </p:nvSpPr>
        <p:spPr>
          <a:xfrm>
            <a:off x="11652000" y="6310486"/>
            <a:ext cx="540000" cy="540000"/>
          </a:xfrm>
          <a:custGeom>
            <a:avLst/>
            <a:gdLst>
              <a:gd name="connsiteX0" fmla="*/ 0 w 540000"/>
              <a:gd name="connsiteY0" fmla="*/ 0 h 540000"/>
              <a:gd name="connsiteX1" fmla="*/ 540000 w 540000"/>
              <a:gd name="connsiteY1" fmla="*/ 0 h 540000"/>
              <a:gd name="connsiteX2" fmla="*/ 540000 w 540000"/>
              <a:gd name="connsiteY2" fmla="*/ 540000 h 540000"/>
              <a:gd name="connsiteX3" fmla="*/ 0 w 540000"/>
              <a:gd name="connsiteY3" fmla="*/ 540000 h 540000"/>
              <a:gd name="connsiteX4" fmla="*/ 0 w 540000"/>
              <a:gd name="connsiteY4" fmla="*/ 0 h 540000"/>
              <a:gd name="connsiteX0" fmla="*/ 0 w 540000"/>
              <a:gd name="connsiteY0" fmla="*/ 540000 h 540000"/>
              <a:gd name="connsiteX1" fmla="*/ 540000 w 540000"/>
              <a:gd name="connsiteY1" fmla="*/ 0 h 540000"/>
              <a:gd name="connsiteX2" fmla="*/ 540000 w 540000"/>
              <a:gd name="connsiteY2" fmla="*/ 540000 h 540000"/>
              <a:gd name="connsiteX3" fmla="*/ 0 w 540000"/>
              <a:gd name="connsiteY3" fmla="*/ 54000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0000" h="540000">
                <a:moveTo>
                  <a:pt x="0" y="540000"/>
                </a:moveTo>
                <a:lnTo>
                  <a:pt x="540000" y="0"/>
                </a:lnTo>
                <a:lnTo>
                  <a:pt x="540000" y="540000"/>
                </a:lnTo>
                <a:lnTo>
                  <a:pt x="0" y="540000"/>
                </a:lnTo>
                <a:close/>
              </a:path>
            </a:pathLst>
          </a:custGeom>
          <a:solidFill>
            <a:srgbClr val="006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08000" y="496575"/>
            <a:ext cx="24974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000" b="1" dirty="0">
                <a:solidFill>
                  <a:schemeClr val="bg1"/>
                </a:solidFill>
                <a:ea typeface="Gill Sans" panose="020B0502020104020203" pitchFamily="34" charset="-79"/>
                <a:sym typeface="Gill Sans" panose="020B0502020104020203" pitchFamily="34" charset="-79"/>
              </a:rPr>
              <a:t>Жизненные</a:t>
            </a:r>
            <a:r>
              <a:rPr lang="ru-RU" altLang="ru-RU" b="1" dirty="0">
                <a:solidFill>
                  <a:schemeClr val="bg1"/>
                </a:solidFill>
                <a:ea typeface="Gill Sans" panose="020B0502020104020203" pitchFamily="34" charset="-79"/>
                <a:sym typeface="Gill Sans" panose="020B0502020104020203" pitchFamily="34" charset="-79"/>
              </a:rPr>
              <a:t> </a:t>
            </a:r>
            <a:r>
              <a:rPr lang="ru-RU" altLang="ru-RU" b="1" dirty="0" smtClean="0">
                <a:solidFill>
                  <a:schemeClr val="bg1"/>
                </a:solidFill>
                <a:ea typeface="Gill Sans" panose="020B0502020104020203" pitchFamily="34" charset="-79"/>
                <a:sym typeface="Gill Sans" panose="020B0502020104020203" pitchFamily="34" charset="-79"/>
              </a:rPr>
              <a:t>ценности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8000" y="134100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dirty="0">
                <a:solidFill>
                  <a:schemeClr val="accent2">
                    <a:lumMod val="50000"/>
                  </a:schemeClr>
                </a:solidFill>
                <a:ea typeface="Gill Sans" panose="020B0502020104020203" pitchFamily="34" charset="-79"/>
                <a:sym typeface="Gill Sans" panose="020B0502020104020203" pitchFamily="34" charset="-79"/>
              </a:rPr>
              <a:t>короткие утверждения, которые помогут изменить плохое поведение ребенка </a:t>
            </a:r>
            <a:endParaRPr lang="ru-RU" dirty="0"/>
          </a:p>
        </p:txBody>
      </p:sp>
      <p:sp>
        <p:nvSpPr>
          <p:cNvPr id="32" name="Rectangle: Rounded Corners 4">
            <a:extLst>
              <a:ext uri="{FF2B5EF4-FFF2-40B4-BE49-F238E27FC236}">
                <a16:creationId xmlns:a16="http://schemas.microsoft.com/office/drawing/2014/main" id="{CE54E843-0BEF-45FC-953C-191A92C300B6}"/>
              </a:ext>
            </a:extLst>
          </p:cNvPr>
          <p:cNvSpPr/>
          <p:nvPr/>
        </p:nvSpPr>
        <p:spPr>
          <a:xfrm>
            <a:off x="1787168" y="2585545"/>
            <a:ext cx="2773308" cy="70757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33" dirty="0">
                <a:latin typeface="Arial" panose="020B0604020202020204" pitchFamily="34" charset="0"/>
                <a:ea typeface="DIN 2014 Extra Bold" panose="020B0504020202020204" pitchFamily="34" charset="77"/>
                <a:cs typeface="Arial" panose="020B0604020202020204" pitchFamily="34" charset="0"/>
              </a:rPr>
              <a:t>ДЕРЖИМСЯ ВМЕСТЕ</a:t>
            </a:r>
            <a:endParaRPr lang="en-GB" sz="1733" dirty="0">
              <a:latin typeface="Arial" panose="020B0604020202020204" pitchFamily="34" charset="0"/>
              <a:ea typeface="DIN 2014 Extra Bold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33" name="Rectangle: Rounded Corners 5">
            <a:extLst>
              <a:ext uri="{FF2B5EF4-FFF2-40B4-BE49-F238E27FC236}">
                <a16:creationId xmlns:a16="http://schemas.microsoft.com/office/drawing/2014/main" id="{509535A9-4289-4327-8FF1-0277CADCB3A5}"/>
              </a:ext>
            </a:extLst>
          </p:cNvPr>
          <p:cNvSpPr/>
          <p:nvPr/>
        </p:nvSpPr>
        <p:spPr>
          <a:xfrm>
            <a:off x="1787169" y="3555507"/>
            <a:ext cx="2773308" cy="707571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33" dirty="0">
                <a:latin typeface="Arial" panose="020B0604020202020204" pitchFamily="34" charset="0"/>
                <a:ea typeface="DIN 2014 Extra Bold" panose="020B0504020202020204" pitchFamily="34" charset="77"/>
                <a:cs typeface="Arial" panose="020B0604020202020204" pitchFamily="34" charset="0"/>
              </a:rPr>
              <a:t>БУДЬ ДОБРЫМ И ВЕЖЛИВЫМ</a:t>
            </a:r>
            <a:endParaRPr lang="en-GB" sz="1733" dirty="0">
              <a:latin typeface="Arial" panose="020B0604020202020204" pitchFamily="34" charset="0"/>
              <a:ea typeface="DIN 2014 Extra Bold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34" name="Rectangle: Rounded Corners 6">
            <a:extLst>
              <a:ext uri="{FF2B5EF4-FFF2-40B4-BE49-F238E27FC236}">
                <a16:creationId xmlns:a16="http://schemas.microsoft.com/office/drawing/2014/main" id="{895AF547-D550-46BF-80C9-87E06C14BB0E}"/>
              </a:ext>
            </a:extLst>
          </p:cNvPr>
          <p:cNvSpPr/>
          <p:nvPr/>
        </p:nvSpPr>
        <p:spPr>
          <a:xfrm>
            <a:off x="4709347" y="2585545"/>
            <a:ext cx="2773308" cy="707571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>
              <a:buClr>
                <a:srgbClr val="FFFFFF"/>
              </a:buClr>
              <a:buSzPts val="1800"/>
            </a:pPr>
            <a:r>
              <a:rPr lang="ru-RU" altLang="ru-RU" sz="1733" dirty="0">
                <a:solidFill>
                  <a:srgbClr val="FFFFFF"/>
                </a:solidFill>
                <a:latin typeface="Arial" panose="020B0604020202020204" pitchFamily="34" charset="0"/>
                <a:ea typeface="Gill Sans" panose="020B0502020104020203" pitchFamily="34" charset="-79"/>
                <a:cs typeface="Arial" panose="020B0604020202020204" pitchFamily="34" charset="0"/>
                <a:sym typeface="Gill Sans" panose="020B0502020104020203" pitchFamily="34" charset="-79"/>
              </a:rPr>
              <a:t>ПОВТОРИ, НО С УВАЖЕНИЕМ</a:t>
            </a:r>
          </a:p>
        </p:txBody>
      </p:sp>
      <p:sp>
        <p:nvSpPr>
          <p:cNvPr id="35" name="Rectangle: Rounded Corners 7">
            <a:extLst>
              <a:ext uri="{FF2B5EF4-FFF2-40B4-BE49-F238E27FC236}">
                <a16:creationId xmlns:a16="http://schemas.microsoft.com/office/drawing/2014/main" id="{B92FB7BA-B957-47AD-BE74-89A1FD9620B6}"/>
              </a:ext>
            </a:extLst>
          </p:cNvPr>
          <p:cNvSpPr/>
          <p:nvPr/>
        </p:nvSpPr>
        <p:spPr>
          <a:xfrm>
            <a:off x="4709347" y="3555507"/>
            <a:ext cx="2773308" cy="707571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>
              <a:buClr>
                <a:srgbClr val="FFFFFF"/>
              </a:buClr>
              <a:buSzPts val="1800"/>
            </a:pPr>
            <a:r>
              <a:rPr lang="ru-RU" altLang="ru-RU" sz="1733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Gill Sans" panose="020B0502020104020203" pitchFamily="34" charset="-79"/>
                <a:cs typeface="Arial" panose="020B0604020202020204" pitchFamily="34" charset="0"/>
                <a:sym typeface="Gill Sans" panose="020B0502020104020203" pitchFamily="34" charset="-79"/>
              </a:rPr>
              <a:t>СПРАШИВАЕШЬ ИЛИ ПРИКАЗЫВАЕШЬ?</a:t>
            </a:r>
            <a:endParaRPr lang="ru-RU" altLang="ru-RU" sz="1733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: Rounded Corners 8">
            <a:extLst>
              <a:ext uri="{FF2B5EF4-FFF2-40B4-BE49-F238E27FC236}">
                <a16:creationId xmlns:a16="http://schemas.microsoft.com/office/drawing/2014/main" id="{731CC6BF-1CBE-48A4-8D3D-0C81B8EDDCE3}"/>
              </a:ext>
            </a:extLst>
          </p:cNvPr>
          <p:cNvSpPr/>
          <p:nvPr/>
        </p:nvSpPr>
        <p:spPr>
          <a:xfrm>
            <a:off x="7630301" y="2585545"/>
            <a:ext cx="2773308" cy="707571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>
              <a:buClr>
                <a:srgbClr val="FFFFFF"/>
              </a:buClr>
              <a:buSzPts val="1800"/>
            </a:pPr>
            <a:r>
              <a:rPr lang="ru-RU" altLang="ru-RU" sz="1733" dirty="0">
                <a:solidFill>
                  <a:srgbClr val="FFFFFF"/>
                </a:solidFill>
                <a:latin typeface="Arial" panose="020B0604020202020204" pitchFamily="34" charset="0"/>
                <a:ea typeface="Gill Sans" panose="020B0502020104020203" pitchFamily="34" charset="-79"/>
                <a:cs typeface="Arial" panose="020B0604020202020204" pitchFamily="34" charset="0"/>
                <a:sym typeface="Gill Sans" panose="020B0502020104020203" pitchFamily="34" charset="-79"/>
              </a:rPr>
              <a:t>НЕ БЕЙ – НЕ БУДЕТ БОЛЬНО</a:t>
            </a:r>
          </a:p>
        </p:txBody>
      </p:sp>
      <p:sp>
        <p:nvSpPr>
          <p:cNvPr id="37" name="Rectangle: Rounded Corners 9">
            <a:extLst>
              <a:ext uri="{FF2B5EF4-FFF2-40B4-BE49-F238E27FC236}">
                <a16:creationId xmlns:a16="http://schemas.microsoft.com/office/drawing/2014/main" id="{1ED43E77-830D-4560-AE66-11D465D7E637}"/>
              </a:ext>
            </a:extLst>
          </p:cNvPr>
          <p:cNvSpPr/>
          <p:nvPr/>
        </p:nvSpPr>
        <p:spPr>
          <a:xfrm>
            <a:off x="7630301" y="3555507"/>
            <a:ext cx="2773308" cy="70757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33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DIN 2014 Extra Bold" panose="020B0504020202020204" pitchFamily="34" charset="77"/>
                <a:cs typeface="Arial" panose="020B0604020202020204" pitchFamily="34" charset="0"/>
              </a:rPr>
              <a:t>ЗДЕСЬ БЕЗОПАСНО</a:t>
            </a:r>
            <a:endParaRPr lang="en-GB" sz="1733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ea typeface="DIN 2014 Extra Bold" panose="020B0504020202020204" pitchFamily="34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083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36" y="5259660"/>
            <a:ext cx="12192000" cy="1631931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0" y="190904"/>
            <a:ext cx="11212607" cy="1008651"/>
            <a:chOff x="-4607" y="260349"/>
            <a:chExt cx="10060607" cy="730652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-4607" y="261001"/>
              <a:ext cx="9733333" cy="698967"/>
              <a:chOff x="-11016" y="190317"/>
              <a:chExt cx="9914905" cy="614921"/>
            </a:xfrm>
          </p:grpSpPr>
          <p:sp>
            <p:nvSpPr>
              <p:cNvPr id="16" name="Прямоугольник 1"/>
              <p:cNvSpPr/>
              <p:nvPr/>
            </p:nvSpPr>
            <p:spPr>
              <a:xfrm>
                <a:off x="-11016" y="190317"/>
                <a:ext cx="9914905" cy="607056"/>
              </a:xfrm>
              <a:custGeom>
                <a:avLst/>
                <a:gdLst>
                  <a:gd name="connsiteX0" fmla="*/ 0 w 9358792"/>
                  <a:gd name="connsiteY0" fmla="*/ 0 h 669526"/>
                  <a:gd name="connsiteX1" fmla="*/ 9358792 w 9358792"/>
                  <a:gd name="connsiteY1" fmla="*/ 0 h 669526"/>
                  <a:gd name="connsiteX2" fmla="*/ 9358792 w 9358792"/>
                  <a:gd name="connsiteY2" fmla="*/ 669526 h 669526"/>
                  <a:gd name="connsiteX3" fmla="*/ 0 w 9358792"/>
                  <a:gd name="connsiteY3" fmla="*/ 669526 h 669526"/>
                  <a:gd name="connsiteX4" fmla="*/ 0 w 9358792"/>
                  <a:gd name="connsiteY4" fmla="*/ 0 h 669526"/>
                  <a:gd name="connsiteX0" fmla="*/ 0 w 10033495"/>
                  <a:gd name="connsiteY0" fmla="*/ 0 h 669526"/>
                  <a:gd name="connsiteX1" fmla="*/ 10033495 w 10033495"/>
                  <a:gd name="connsiteY1" fmla="*/ 26633 h 669526"/>
                  <a:gd name="connsiteX2" fmla="*/ 9358792 w 10033495"/>
                  <a:gd name="connsiteY2" fmla="*/ 669526 h 669526"/>
                  <a:gd name="connsiteX3" fmla="*/ 0 w 10033495"/>
                  <a:gd name="connsiteY3" fmla="*/ 669526 h 669526"/>
                  <a:gd name="connsiteX4" fmla="*/ 0 w 10033495"/>
                  <a:gd name="connsiteY4" fmla="*/ 0 h 669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33495" h="669526">
                    <a:moveTo>
                      <a:pt x="0" y="0"/>
                    </a:moveTo>
                    <a:lnTo>
                      <a:pt x="10033495" y="26633"/>
                    </a:lnTo>
                    <a:lnTo>
                      <a:pt x="9358792" y="669526"/>
                    </a:lnTo>
                    <a:lnTo>
                      <a:pt x="0" y="6695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71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7" name="Рисунок 1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2" b="37"/>
              <a:stretch>
                <a:fillRect/>
              </a:stretch>
            </p:blipFill>
            <p:spPr>
              <a:xfrm>
                <a:off x="-11015" y="199216"/>
                <a:ext cx="9908862" cy="606022"/>
              </a:xfrm>
              <a:custGeom>
                <a:avLst/>
                <a:gdLst>
                  <a:gd name="connsiteX0" fmla="*/ 0 w 9908862"/>
                  <a:gd name="connsiteY0" fmla="*/ 0 h 668386"/>
                  <a:gd name="connsiteX1" fmla="*/ 424140 w 9908862"/>
                  <a:gd name="connsiteY1" fmla="*/ 0 h 668386"/>
                  <a:gd name="connsiteX2" fmla="*/ 9908862 w 9908862"/>
                  <a:gd name="connsiteY2" fmla="*/ 25493 h 668386"/>
                  <a:gd name="connsiteX3" fmla="*/ 9242540 w 9908862"/>
                  <a:gd name="connsiteY3" fmla="*/ 668386 h 668386"/>
                  <a:gd name="connsiteX4" fmla="*/ 0 w 9908862"/>
                  <a:gd name="connsiteY4" fmla="*/ 668386 h 668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08862" h="668386">
                    <a:moveTo>
                      <a:pt x="0" y="0"/>
                    </a:moveTo>
                    <a:lnTo>
                      <a:pt x="424140" y="0"/>
                    </a:lnTo>
                    <a:lnTo>
                      <a:pt x="9908862" y="25493"/>
                    </a:lnTo>
                    <a:lnTo>
                      <a:pt x="9242540" y="668386"/>
                    </a:lnTo>
                    <a:lnTo>
                      <a:pt x="0" y="668386"/>
                    </a:lnTo>
                    <a:close/>
                  </a:path>
                </a:pathLst>
              </a:custGeom>
            </p:spPr>
          </p:pic>
        </p:grpSp>
        <p:sp>
          <p:nvSpPr>
            <p:cNvPr id="14" name="Прямоугольник 1"/>
            <p:cNvSpPr/>
            <p:nvPr/>
          </p:nvSpPr>
          <p:spPr>
            <a:xfrm>
              <a:off x="-2" y="260349"/>
              <a:ext cx="10056002" cy="730652"/>
            </a:xfrm>
            <a:custGeom>
              <a:avLst/>
              <a:gdLst>
                <a:gd name="connsiteX0" fmla="*/ 0 w 9358792"/>
                <a:gd name="connsiteY0" fmla="*/ 0 h 669526"/>
                <a:gd name="connsiteX1" fmla="*/ 9358792 w 9358792"/>
                <a:gd name="connsiteY1" fmla="*/ 0 h 669526"/>
                <a:gd name="connsiteX2" fmla="*/ 9358792 w 9358792"/>
                <a:gd name="connsiteY2" fmla="*/ 669526 h 669526"/>
                <a:gd name="connsiteX3" fmla="*/ 0 w 9358792"/>
                <a:gd name="connsiteY3" fmla="*/ 669526 h 669526"/>
                <a:gd name="connsiteX4" fmla="*/ 0 w 9358792"/>
                <a:gd name="connsiteY4" fmla="*/ 0 h 669526"/>
                <a:gd name="connsiteX0" fmla="*/ 0 w 10033495"/>
                <a:gd name="connsiteY0" fmla="*/ 0 h 669526"/>
                <a:gd name="connsiteX1" fmla="*/ 10033495 w 10033495"/>
                <a:gd name="connsiteY1" fmla="*/ 26633 h 669526"/>
                <a:gd name="connsiteX2" fmla="*/ 9358792 w 10033495"/>
                <a:gd name="connsiteY2" fmla="*/ 669526 h 669526"/>
                <a:gd name="connsiteX3" fmla="*/ 0 w 10033495"/>
                <a:gd name="connsiteY3" fmla="*/ 669526 h 669526"/>
                <a:gd name="connsiteX4" fmla="*/ 0 w 10033495"/>
                <a:gd name="connsiteY4" fmla="*/ 0 h 66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3495" h="669526">
                  <a:moveTo>
                    <a:pt x="0" y="0"/>
                  </a:moveTo>
                  <a:lnTo>
                    <a:pt x="10033495" y="26633"/>
                  </a:lnTo>
                  <a:lnTo>
                    <a:pt x="9358792" y="669526"/>
                  </a:lnTo>
                  <a:lnTo>
                    <a:pt x="0" y="669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11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Прямоугольник 1"/>
          <p:cNvSpPr>
            <a:spLocks/>
          </p:cNvSpPr>
          <p:nvPr/>
        </p:nvSpPr>
        <p:spPr>
          <a:xfrm>
            <a:off x="11652000" y="6310486"/>
            <a:ext cx="540000" cy="540000"/>
          </a:xfrm>
          <a:custGeom>
            <a:avLst/>
            <a:gdLst>
              <a:gd name="connsiteX0" fmla="*/ 0 w 540000"/>
              <a:gd name="connsiteY0" fmla="*/ 0 h 540000"/>
              <a:gd name="connsiteX1" fmla="*/ 540000 w 540000"/>
              <a:gd name="connsiteY1" fmla="*/ 0 h 540000"/>
              <a:gd name="connsiteX2" fmla="*/ 540000 w 540000"/>
              <a:gd name="connsiteY2" fmla="*/ 540000 h 540000"/>
              <a:gd name="connsiteX3" fmla="*/ 0 w 540000"/>
              <a:gd name="connsiteY3" fmla="*/ 540000 h 540000"/>
              <a:gd name="connsiteX4" fmla="*/ 0 w 540000"/>
              <a:gd name="connsiteY4" fmla="*/ 0 h 540000"/>
              <a:gd name="connsiteX0" fmla="*/ 0 w 540000"/>
              <a:gd name="connsiteY0" fmla="*/ 540000 h 540000"/>
              <a:gd name="connsiteX1" fmla="*/ 540000 w 540000"/>
              <a:gd name="connsiteY1" fmla="*/ 0 h 540000"/>
              <a:gd name="connsiteX2" fmla="*/ 540000 w 540000"/>
              <a:gd name="connsiteY2" fmla="*/ 540000 h 540000"/>
              <a:gd name="connsiteX3" fmla="*/ 0 w 540000"/>
              <a:gd name="connsiteY3" fmla="*/ 54000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0000" h="540000">
                <a:moveTo>
                  <a:pt x="0" y="540000"/>
                </a:moveTo>
                <a:lnTo>
                  <a:pt x="540000" y="0"/>
                </a:lnTo>
                <a:lnTo>
                  <a:pt x="540000" y="540000"/>
                </a:lnTo>
                <a:lnTo>
                  <a:pt x="0" y="540000"/>
                </a:lnTo>
                <a:close/>
              </a:path>
            </a:pathLst>
          </a:custGeom>
          <a:solidFill>
            <a:srgbClr val="006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92000" y="496575"/>
            <a:ext cx="63543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000" dirty="0">
                <a:solidFill>
                  <a:schemeClr val="bg1"/>
                </a:solidFill>
                <a:latin typeface="Roboto Black"/>
                <a:ea typeface="Gill Sans" panose="020B0502020104020203" pitchFamily="34" charset="-79"/>
                <a:sym typeface="Gill Sans" panose="020B0502020104020203" pitchFamily="34" charset="-79"/>
              </a:rPr>
              <a:t>Вопросы, которые изменят нашу ответную реакцию</a:t>
            </a:r>
            <a:endParaRPr lang="ru-RU" sz="2000" dirty="0">
              <a:solidFill>
                <a:schemeClr val="bg1"/>
              </a:solidFill>
              <a:latin typeface="Roboto Black"/>
            </a:endParaRPr>
          </a:p>
        </p:txBody>
      </p:sp>
      <p:sp>
        <p:nvSpPr>
          <p:cNvPr id="25" name="Rectangle: Rounded Corners 8">
            <a:extLst>
              <a:ext uri="{FF2B5EF4-FFF2-40B4-BE49-F238E27FC236}">
                <a16:creationId xmlns:a16="http://schemas.microsoft.com/office/drawing/2014/main" id="{2C6DF48E-55A3-4B70-B162-CC6BCDD354F5}"/>
              </a:ext>
            </a:extLst>
          </p:cNvPr>
          <p:cNvSpPr/>
          <p:nvPr/>
        </p:nvSpPr>
        <p:spPr>
          <a:xfrm>
            <a:off x="1626483" y="1927449"/>
            <a:ext cx="6338966" cy="884872"/>
          </a:xfrm>
          <a:prstGeom prst="roundRect">
            <a:avLst>
              <a:gd name="adj" fmla="val 1060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50"/>
              </a:spcBef>
              <a:buClr>
                <a:schemeClr val="dk1"/>
              </a:buClr>
              <a:buSzPts val="900"/>
            </a:pPr>
            <a:r>
              <a:rPr lang="ru-RU" sz="1733" dirty="0">
                <a:latin typeface="Arial" panose="020B0604020202020204" pitchFamily="34" charset="0"/>
                <a:cs typeface="Arial" panose="020B0604020202020204" pitchFamily="34" charset="0"/>
              </a:rPr>
              <a:t>ДАЮ ЛИ Я РЕБЕНКУ БОЛЬШЕ ВОЗМОЖНОСТЕЙ, ЗАБОТЯСЬ О ЕГО ФИЗИЧЕСКИХ ПОТРЕБНОСТЯХ?</a:t>
            </a:r>
          </a:p>
        </p:txBody>
      </p:sp>
      <p:sp>
        <p:nvSpPr>
          <p:cNvPr id="26" name="Rectangle: Rounded Corners 10">
            <a:extLst>
              <a:ext uri="{FF2B5EF4-FFF2-40B4-BE49-F238E27FC236}">
                <a16:creationId xmlns:a16="http://schemas.microsoft.com/office/drawing/2014/main" id="{10B09942-1B96-4120-8956-E3A15116FEB6}"/>
              </a:ext>
            </a:extLst>
          </p:cNvPr>
          <p:cNvSpPr/>
          <p:nvPr/>
        </p:nvSpPr>
        <p:spPr>
          <a:xfrm>
            <a:off x="2180470" y="2667934"/>
            <a:ext cx="6338966" cy="901284"/>
          </a:xfrm>
          <a:prstGeom prst="roundRect">
            <a:avLst>
              <a:gd name="adj" fmla="val 10607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083"/>
              </a:spcBef>
              <a:buSzPts val="2400"/>
            </a:pPr>
            <a:r>
              <a:rPr lang="ru-RU" altLang="ru-RU" sz="1733" dirty="0">
                <a:latin typeface="Arial" panose="020B0604020202020204" pitchFamily="34" charset="0"/>
                <a:ea typeface="Gill Sans" panose="020B0502020104020203" pitchFamily="34" charset="-79"/>
                <a:cs typeface="Arial" panose="020B0604020202020204" pitchFamily="34" charset="0"/>
                <a:sym typeface="Gill Sans" panose="020B0502020104020203" pitchFamily="34" charset="-79"/>
              </a:rPr>
              <a:t>МОЖЕТ ЛИ ЭТО БЫТЬ СЕНСОРНОЙ ПРОБЛЕМОЙ?</a:t>
            </a:r>
            <a:endParaRPr lang="ru-RU" altLang="ru-RU" sz="1733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27" name="Rectangle: Rounded Corners 12">
            <a:extLst>
              <a:ext uri="{FF2B5EF4-FFF2-40B4-BE49-F238E27FC236}">
                <a16:creationId xmlns:a16="http://schemas.microsoft.com/office/drawing/2014/main" id="{8069D96F-86D9-4B4B-9646-8E3FA199DE37}"/>
              </a:ext>
            </a:extLst>
          </p:cNvPr>
          <p:cNvSpPr/>
          <p:nvPr/>
        </p:nvSpPr>
        <p:spPr>
          <a:xfrm>
            <a:off x="2734456" y="3429884"/>
            <a:ext cx="6338966" cy="875154"/>
          </a:xfrm>
          <a:prstGeom prst="roundRect">
            <a:avLst>
              <a:gd name="adj" fmla="val 10607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733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Gill Sans" panose="020B0502020104020203" pitchFamily="34" charset="-79"/>
                <a:cs typeface="Arial" panose="020B0604020202020204" pitchFamily="34" charset="0"/>
                <a:sym typeface="Gill Sans" panose="020B0502020104020203" pitchFamily="34" charset="-79"/>
              </a:rPr>
              <a:t>ЯВЛЯЕТСЯ ЛИ МОЯ РЕАКЦИЯ СОЗИДАЮЩЕЙ ИЛИ РАЗРУШАЮЩЕЙ?</a:t>
            </a:r>
            <a:endParaRPr lang="en-GB" sz="1733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: Rounded Corners 14">
            <a:extLst>
              <a:ext uri="{FF2B5EF4-FFF2-40B4-BE49-F238E27FC236}">
                <a16:creationId xmlns:a16="http://schemas.microsoft.com/office/drawing/2014/main" id="{3A687291-12CC-4591-8825-56B7A297B8B9}"/>
              </a:ext>
            </a:extLst>
          </p:cNvPr>
          <p:cNvSpPr/>
          <p:nvPr/>
        </p:nvSpPr>
        <p:spPr>
          <a:xfrm>
            <a:off x="3384358" y="4162341"/>
            <a:ext cx="6338966" cy="875154"/>
          </a:xfrm>
          <a:prstGeom prst="roundRect">
            <a:avLst>
              <a:gd name="adj" fmla="val 10607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1083"/>
              </a:spcBef>
              <a:buSzPts val="2400"/>
            </a:pPr>
            <a:r>
              <a:rPr lang="ru-RU" altLang="ru-RU" sz="1733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Gill Sans" panose="020B0502020104020203" pitchFamily="34" charset="-79"/>
                <a:cs typeface="Arial" panose="020B0604020202020204" pitchFamily="34" charset="0"/>
                <a:sym typeface="Gill Sans" panose="020B0502020104020203" pitchFamily="34" charset="-79"/>
              </a:rPr>
              <a:t>КАКОЙ ЕСТЬ ВЫБОР У РЕБЕНКА?</a:t>
            </a:r>
            <a:endParaRPr lang="ru-RU" altLang="ru-RU" sz="1733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: Rounded Corners 16">
            <a:extLst>
              <a:ext uri="{FF2B5EF4-FFF2-40B4-BE49-F238E27FC236}">
                <a16:creationId xmlns:a16="http://schemas.microsoft.com/office/drawing/2014/main" id="{03F096C4-FA0E-4C43-A50E-4E58114AF485}"/>
              </a:ext>
            </a:extLst>
          </p:cNvPr>
          <p:cNvSpPr/>
          <p:nvPr/>
        </p:nvSpPr>
        <p:spPr>
          <a:xfrm>
            <a:off x="3787380" y="4894799"/>
            <a:ext cx="6338966" cy="887351"/>
          </a:xfrm>
          <a:prstGeom prst="roundRect">
            <a:avLst>
              <a:gd name="adj" fmla="val 10607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733" dirty="0">
                <a:latin typeface="Arial" panose="020B0604020202020204" pitchFamily="34" charset="0"/>
                <a:ea typeface="Gill Sans" panose="020B0502020104020203" pitchFamily="34" charset="-79"/>
                <a:cs typeface="Arial" panose="020B0604020202020204" pitchFamily="34" charset="0"/>
                <a:sym typeface="Gill Sans" panose="020B0502020104020203" pitchFamily="34" charset="-79"/>
              </a:rPr>
              <a:t>ЕСТЬ ЛИ ПЛАН ДЕЙСТВИЙ НА СЛУЧАЙ КРИЗИСА?</a:t>
            </a:r>
            <a:endParaRPr lang="en-GB" sz="173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207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36" y="5259660"/>
            <a:ext cx="12192000" cy="1631931"/>
          </a:xfrm>
          <a:prstGeom prst="rect">
            <a:avLst/>
          </a:prstGeom>
        </p:spPr>
      </p:pic>
      <p:sp>
        <p:nvSpPr>
          <p:cNvPr id="24" name="Полилиния 23"/>
          <p:cNvSpPr/>
          <p:nvPr/>
        </p:nvSpPr>
        <p:spPr>
          <a:xfrm rot="2654239">
            <a:off x="1150307" y="-3324383"/>
            <a:ext cx="4960776" cy="11509985"/>
          </a:xfrm>
          <a:custGeom>
            <a:avLst/>
            <a:gdLst>
              <a:gd name="connsiteX0" fmla="*/ 0 w 4960776"/>
              <a:gd name="connsiteY0" fmla="*/ 4830433 h 11509985"/>
              <a:gd name="connsiteX1" fmla="*/ 4960775 w 4960776"/>
              <a:gd name="connsiteY1" fmla="*/ 0 h 11509985"/>
              <a:gd name="connsiteX2" fmla="*/ 4960776 w 4960776"/>
              <a:gd name="connsiteY2" fmla="*/ 9572110 h 11509985"/>
              <a:gd name="connsiteX3" fmla="*/ 2970610 w 4960776"/>
              <a:gd name="connsiteY3" fmla="*/ 11509985 h 11509985"/>
              <a:gd name="connsiteX4" fmla="*/ 0 w 4960776"/>
              <a:gd name="connsiteY4" fmla="*/ 8459218 h 11509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0776" h="11509985">
                <a:moveTo>
                  <a:pt x="0" y="4830433"/>
                </a:moveTo>
                <a:lnTo>
                  <a:pt x="4960775" y="0"/>
                </a:lnTo>
                <a:lnTo>
                  <a:pt x="4960776" y="9572110"/>
                </a:lnTo>
                <a:lnTo>
                  <a:pt x="2970610" y="11509985"/>
                </a:lnTo>
                <a:lnTo>
                  <a:pt x="0" y="8459218"/>
                </a:lnTo>
                <a:close/>
              </a:path>
            </a:pathLst>
          </a:custGeom>
          <a:solidFill>
            <a:srgbClr val="AAACA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55936" y="117000"/>
            <a:ext cx="11212607" cy="1008651"/>
            <a:chOff x="-4607" y="260349"/>
            <a:chExt cx="10060607" cy="730652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-4607" y="261001"/>
              <a:ext cx="9733333" cy="698967"/>
              <a:chOff x="-11016" y="190317"/>
              <a:chExt cx="9914905" cy="614921"/>
            </a:xfrm>
          </p:grpSpPr>
          <p:sp>
            <p:nvSpPr>
              <p:cNvPr id="16" name="Прямоугольник 1"/>
              <p:cNvSpPr/>
              <p:nvPr/>
            </p:nvSpPr>
            <p:spPr>
              <a:xfrm>
                <a:off x="-11016" y="190317"/>
                <a:ext cx="9914905" cy="607056"/>
              </a:xfrm>
              <a:custGeom>
                <a:avLst/>
                <a:gdLst>
                  <a:gd name="connsiteX0" fmla="*/ 0 w 9358792"/>
                  <a:gd name="connsiteY0" fmla="*/ 0 h 669526"/>
                  <a:gd name="connsiteX1" fmla="*/ 9358792 w 9358792"/>
                  <a:gd name="connsiteY1" fmla="*/ 0 h 669526"/>
                  <a:gd name="connsiteX2" fmla="*/ 9358792 w 9358792"/>
                  <a:gd name="connsiteY2" fmla="*/ 669526 h 669526"/>
                  <a:gd name="connsiteX3" fmla="*/ 0 w 9358792"/>
                  <a:gd name="connsiteY3" fmla="*/ 669526 h 669526"/>
                  <a:gd name="connsiteX4" fmla="*/ 0 w 9358792"/>
                  <a:gd name="connsiteY4" fmla="*/ 0 h 669526"/>
                  <a:gd name="connsiteX0" fmla="*/ 0 w 10033495"/>
                  <a:gd name="connsiteY0" fmla="*/ 0 h 669526"/>
                  <a:gd name="connsiteX1" fmla="*/ 10033495 w 10033495"/>
                  <a:gd name="connsiteY1" fmla="*/ 26633 h 669526"/>
                  <a:gd name="connsiteX2" fmla="*/ 9358792 w 10033495"/>
                  <a:gd name="connsiteY2" fmla="*/ 669526 h 669526"/>
                  <a:gd name="connsiteX3" fmla="*/ 0 w 10033495"/>
                  <a:gd name="connsiteY3" fmla="*/ 669526 h 669526"/>
                  <a:gd name="connsiteX4" fmla="*/ 0 w 10033495"/>
                  <a:gd name="connsiteY4" fmla="*/ 0 h 669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33495" h="669526">
                    <a:moveTo>
                      <a:pt x="0" y="0"/>
                    </a:moveTo>
                    <a:lnTo>
                      <a:pt x="10033495" y="26633"/>
                    </a:lnTo>
                    <a:lnTo>
                      <a:pt x="9358792" y="669526"/>
                    </a:lnTo>
                    <a:lnTo>
                      <a:pt x="0" y="6695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71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7" name="Рисунок 1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2" b="37"/>
              <a:stretch>
                <a:fillRect/>
              </a:stretch>
            </p:blipFill>
            <p:spPr>
              <a:xfrm>
                <a:off x="-11015" y="199216"/>
                <a:ext cx="9908862" cy="606022"/>
              </a:xfrm>
              <a:custGeom>
                <a:avLst/>
                <a:gdLst>
                  <a:gd name="connsiteX0" fmla="*/ 0 w 9908862"/>
                  <a:gd name="connsiteY0" fmla="*/ 0 h 668386"/>
                  <a:gd name="connsiteX1" fmla="*/ 424140 w 9908862"/>
                  <a:gd name="connsiteY1" fmla="*/ 0 h 668386"/>
                  <a:gd name="connsiteX2" fmla="*/ 9908862 w 9908862"/>
                  <a:gd name="connsiteY2" fmla="*/ 25493 h 668386"/>
                  <a:gd name="connsiteX3" fmla="*/ 9242540 w 9908862"/>
                  <a:gd name="connsiteY3" fmla="*/ 668386 h 668386"/>
                  <a:gd name="connsiteX4" fmla="*/ 0 w 9908862"/>
                  <a:gd name="connsiteY4" fmla="*/ 668386 h 668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08862" h="668386">
                    <a:moveTo>
                      <a:pt x="0" y="0"/>
                    </a:moveTo>
                    <a:lnTo>
                      <a:pt x="424140" y="0"/>
                    </a:lnTo>
                    <a:lnTo>
                      <a:pt x="9908862" y="25493"/>
                    </a:lnTo>
                    <a:lnTo>
                      <a:pt x="9242540" y="668386"/>
                    </a:lnTo>
                    <a:lnTo>
                      <a:pt x="0" y="668386"/>
                    </a:lnTo>
                    <a:close/>
                  </a:path>
                </a:pathLst>
              </a:custGeom>
            </p:spPr>
          </p:pic>
        </p:grpSp>
        <p:sp>
          <p:nvSpPr>
            <p:cNvPr id="14" name="Прямоугольник 1"/>
            <p:cNvSpPr/>
            <p:nvPr/>
          </p:nvSpPr>
          <p:spPr>
            <a:xfrm>
              <a:off x="-2" y="260349"/>
              <a:ext cx="10056002" cy="730652"/>
            </a:xfrm>
            <a:custGeom>
              <a:avLst/>
              <a:gdLst>
                <a:gd name="connsiteX0" fmla="*/ 0 w 9358792"/>
                <a:gd name="connsiteY0" fmla="*/ 0 h 669526"/>
                <a:gd name="connsiteX1" fmla="*/ 9358792 w 9358792"/>
                <a:gd name="connsiteY1" fmla="*/ 0 h 669526"/>
                <a:gd name="connsiteX2" fmla="*/ 9358792 w 9358792"/>
                <a:gd name="connsiteY2" fmla="*/ 669526 h 669526"/>
                <a:gd name="connsiteX3" fmla="*/ 0 w 9358792"/>
                <a:gd name="connsiteY3" fmla="*/ 669526 h 669526"/>
                <a:gd name="connsiteX4" fmla="*/ 0 w 9358792"/>
                <a:gd name="connsiteY4" fmla="*/ 0 h 669526"/>
                <a:gd name="connsiteX0" fmla="*/ 0 w 10033495"/>
                <a:gd name="connsiteY0" fmla="*/ 0 h 669526"/>
                <a:gd name="connsiteX1" fmla="*/ 10033495 w 10033495"/>
                <a:gd name="connsiteY1" fmla="*/ 26633 h 669526"/>
                <a:gd name="connsiteX2" fmla="*/ 9358792 w 10033495"/>
                <a:gd name="connsiteY2" fmla="*/ 669526 h 669526"/>
                <a:gd name="connsiteX3" fmla="*/ 0 w 10033495"/>
                <a:gd name="connsiteY3" fmla="*/ 669526 h 669526"/>
                <a:gd name="connsiteX4" fmla="*/ 0 w 10033495"/>
                <a:gd name="connsiteY4" fmla="*/ 0 h 66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3495" h="669526">
                  <a:moveTo>
                    <a:pt x="0" y="0"/>
                  </a:moveTo>
                  <a:lnTo>
                    <a:pt x="10033495" y="26633"/>
                  </a:lnTo>
                  <a:lnTo>
                    <a:pt x="9358792" y="669526"/>
                  </a:lnTo>
                  <a:lnTo>
                    <a:pt x="0" y="669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11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97326" y="254805"/>
            <a:ext cx="1044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kern="1000" spc="300" dirty="0" smtClean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Совместные</a:t>
            </a:r>
            <a:r>
              <a:rPr lang="ru-RU" kern="1000" spc="300" dirty="0" smtClean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r>
              <a:rPr lang="ru-RU" sz="3200" kern="1000" spc="300" dirty="0" smtClean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мероприятия</a:t>
            </a:r>
            <a:r>
              <a:rPr lang="ru-RU" kern="1000" spc="300" dirty="0" smtClean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 </a:t>
            </a:r>
            <a:endParaRPr lang="ru-RU" kern="1000" spc="300" dirty="0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21" name="Прямоугольник 1"/>
          <p:cNvSpPr>
            <a:spLocks/>
          </p:cNvSpPr>
          <p:nvPr/>
        </p:nvSpPr>
        <p:spPr>
          <a:xfrm>
            <a:off x="11652000" y="6310486"/>
            <a:ext cx="540000" cy="540000"/>
          </a:xfrm>
          <a:custGeom>
            <a:avLst/>
            <a:gdLst>
              <a:gd name="connsiteX0" fmla="*/ 0 w 540000"/>
              <a:gd name="connsiteY0" fmla="*/ 0 h 540000"/>
              <a:gd name="connsiteX1" fmla="*/ 540000 w 540000"/>
              <a:gd name="connsiteY1" fmla="*/ 0 h 540000"/>
              <a:gd name="connsiteX2" fmla="*/ 540000 w 540000"/>
              <a:gd name="connsiteY2" fmla="*/ 540000 h 540000"/>
              <a:gd name="connsiteX3" fmla="*/ 0 w 540000"/>
              <a:gd name="connsiteY3" fmla="*/ 540000 h 540000"/>
              <a:gd name="connsiteX4" fmla="*/ 0 w 540000"/>
              <a:gd name="connsiteY4" fmla="*/ 0 h 540000"/>
              <a:gd name="connsiteX0" fmla="*/ 0 w 540000"/>
              <a:gd name="connsiteY0" fmla="*/ 540000 h 540000"/>
              <a:gd name="connsiteX1" fmla="*/ 540000 w 540000"/>
              <a:gd name="connsiteY1" fmla="*/ 0 h 540000"/>
              <a:gd name="connsiteX2" fmla="*/ 540000 w 540000"/>
              <a:gd name="connsiteY2" fmla="*/ 540000 h 540000"/>
              <a:gd name="connsiteX3" fmla="*/ 0 w 540000"/>
              <a:gd name="connsiteY3" fmla="*/ 54000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0000" h="540000">
                <a:moveTo>
                  <a:pt x="0" y="540000"/>
                </a:moveTo>
                <a:lnTo>
                  <a:pt x="540000" y="0"/>
                </a:lnTo>
                <a:lnTo>
                  <a:pt x="540000" y="540000"/>
                </a:lnTo>
                <a:lnTo>
                  <a:pt x="0" y="540000"/>
                </a:lnTo>
                <a:close/>
              </a:path>
            </a:pathLst>
          </a:custGeom>
          <a:solidFill>
            <a:srgbClr val="006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24000" y="1449401"/>
            <a:ext cx="4968000" cy="28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Совместный </a:t>
            </a:r>
            <a:r>
              <a:rPr lang="ru-RU" dirty="0" err="1"/>
              <a:t>в</a:t>
            </a:r>
            <a:r>
              <a:rPr lang="ru-RU" dirty="0" err="1" smtClean="0"/>
              <a:t>ебинар</a:t>
            </a:r>
            <a:r>
              <a:rPr lang="ru-RU" dirty="0" smtClean="0"/>
              <a:t> с БФ «Дети +» по </a:t>
            </a:r>
            <a:r>
              <a:rPr lang="ru-RU" dirty="0"/>
              <a:t>следующим темам: «ВИЧ-инфекция. Медицинские аспекты», «К чему должны быть готовы семьи, принявшие на воспитание детей с ВИЧ-инфекцией. Социально – психологические особенности детей </a:t>
            </a:r>
          </a:p>
          <a:p>
            <a:pPr algn="ctr"/>
            <a:r>
              <a:rPr lang="ru-RU" dirty="0"/>
              <a:t>с ВИЧ-инфекцией» и «Социальная поддержка ВИЧ-инфицированных детей»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744000" y="1449401"/>
            <a:ext cx="4390402" cy="2880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Серия тренингов-семинаров для образовательных  </a:t>
            </a:r>
            <a:r>
              <a:rPr lang="ru-RU" dirty="0"/>
              <a:t>организаций </a:t>
            </a:r>
            <a:r>
              <a:rPr lang="ru-RU" dirty="0" smtClean="0"/>
              <a:t>«</a:t>
            </a:r>
            <a:r>
              <a:rPr lang="ru-RU" dirty="0"/>
              <a:t>Особенности психологической травмы детей-сирот</a:t>
            </a:r>
            <a:r>
              <a:rPr lang="ru-RU" dirty="0" smtClean="0"/>
              <a:t>» совместно </a:t>
            </a:r>
            <a:r>
              <a:rPr lang="ru-RU" dirty="0"/>
              <a:t>с представителями </a:t>
            </a:r>
            <a:r>
              <a:rPr lang="ru-RU" dirty="0" smtClean="0"/>
              <a:t>БФ «Наши дети», «Дети+» и подведомственного учреждения </a:t>
            </a:r>
            <a:r>
              <a:rPr lang="ru-RU" dirty="0"/>
              <a:t>Министерства семьи труда и социальной защиты населения РБ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651322" y="4642614"/>
            <a:ext cx="4464000" cy="18813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Совместно с </a:t>
            </a:r>
            <a:r>
              <a:rPr lang="ru-RU" dirty="0"/>
              <a:t>Республиканским клиническим противотуберкулезным </a:t>
            </a:r>
            <a:r>
              <a:rPr lang="ru-RU" dirty="0" smtClean="0"/>
              <a:t>диспансером проведен </a:t>
            </a:r>
            <a:r>
              <a:rPr lang="ru-RU" dirty="0" err="1" smtClean="0"/>
              <a:t>вебинар</a:t>
            </a:r>
            <a:r>
              <a:rPr lang="ru-RU" dirty="0"/>
              <a:t> </a:t>
            </a:r>
            <a:r>
              <a:rPr lang="ru-RU" dirty="0" smtClean="0"/>
              <a:t>«</a:t>
            </a:r>
            <a:r>
              <a:rPr lang="ru-RU" dirty="0" err="1" smtClean="0"/>
              <a:t>Туберкулез</a:t>
            </a:r>
            <a:r>
              <a:rPr lang="ru-RU" dirty="0" smtClean="0"/>
              <a:t> </a:t>
            </a:r>
            <a:r>
              <a:rPr lang="ru-RU" dirty="0"/>
              <a:t>и его профилактика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7183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36" y="5259660"/>
            <a:ext cx="12192000" cy="1631931"/>
          </a:xfrm>
          <a:prstGeom prst="rect">
            <a:avLst/>
          </a:prstGeom>
        </p:spPr>
      </p:pic>
      <p:sp>
        <p:nvSpPr>
          <p:cNvPr id="24" name="Полилиния 23"/>
          <p:cNvSpPr/>
          <p:nvPr/>
        </p:nvSpPr>
        <p:spPr>
          <a:xfrm rot="2654239">
            <a:off x="1150307" y="-3324383"/>
            <a:ext cx="4960776" cy="11509985"/>
          </a:xfrm>
          <a:custGeom>
            <a:avLst/>
            <a:gdLst>
              <a:gd name="connsiteX0" fmla="*/ 0 w 4960776"/>
              <a:gd name="connsiteY0" fmla="*/ 4830433 h 11509985"/>
              <a:gd name="connsiteX1" fmla="*/ 4960775 w 4960776"/>
              <a:gd name="connsiteY1" fmla="*/ 0 h 11509985"/>
              <a:gd name="connsiteX2" fmla="*/ 4960776 w 4960776"/>
              <a:gd name="connsiteY2" fmla="*/ 9572110 h 11509985"/>
              <a:gd name="connsiteX3" fmla="*/ 2970610 w 4960776"/>
              <a:gd name="connsiteY3" fmla="*/ 11509985 h 11509985"/>
              <a:gd name="connsiteX4" fmla="*/ 0 w 4960776"/>
              <a:gd name="connsiteY4" fmla="*/ 8459218 h 11509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0776" h="11509985">
                <a:moveTo>
                  <a:pt x="0" y="4830433"/>
                </a:moveTo>
                <a:lnTo>
                  <a:pt x="4960775" y="0"/>
                </a:lnTo>
                <a:lnTo>
                  <a:pt x="4960776" y="9572110"/>
                </a:lnTo>
                <a:lnTo>
                  <a:pt x="2970610" y="11509985"/>
                </a:lnTo>
                <a:lnTo>
                  <a:pt x="0" y="8459218"/>
                </a:lnTo>
                <a:close/>
              </a:path>
            </a:pathLst>
          </a:custGeom>
          <a:solidFill>
            <a:srgbClr val="AAACA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0" y="190905"/>
            <a:ext cx="11212607" cy="758738"/>
            <a:chOff x="-4607" y="260349"/>
            <a:chExt cx="10060607" cy="730652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-4607" y="261001"/>
              <a:ext cx="9733333" cy="698967"/>
              <a:chOff x="-11016" y="190317"/>
              <a:chExt cx="9914905" cy="614921"/>
            </a:xfrm>
          </p:grpSpPr>
          <p:sp>
            <p:nvSpPr>
              <p:cNvPr id="16" name="Прямоугольник 1"/>
              <p:cNvSpPr/>
              <p:nvPr/>
            </p:nvSpPr>
            <p:spPr>
              <a:xfrm>
                <a:off x="-11016" y="190317"/>
                <a:ext cx="9914905" cy="607056"/>
              </a:xfrm>
              <a:custGeom>
                <a:avLst/>
                <a:gdLst>
                  <a:gd name="connsiteX0" fmla="*/ 0 w 9358792"/>
                  <a:gd name="connsiteY0" fmla="*/ 0 h 669526"/>
                  <a:gd name="connsiteX1" fmla="*/ 9358792 w 9358792"/>
                  <a:gd name="connsiteY1" fmla="*/ 0 h 669526"/>
                  <a:gd name="connsiteX2" fmla="*/ 9358792 w 9358792"/>
                  <a:gd name="connsiteY2" fmla="*/ 669526 h 669526"/>
                  <a:gd name="connsiteX3" fmla="*/ 0 w 9358792"/>
                  <a:gd name="connsiteY3" fmla="*/ 669526 h 669526"/>
                  <a:gd name="connsiteX4" fmla="*/ 0 w 9358792"/>
                  <a:gd name="connsiteY4" fmla="*/ 0 h 669526"/>
                  <a:gd name="connsiteX0" fmla="*/ 0 w 10033495"/>
                  <a:gd name="connsiteY0" fmla="*/ 0 h 669526"/>
                  <a:gd name="connsiteX1" fmla="*/ 10033495 w 10033495"/>
                  <a:gd name="connsiteY1" fmla="*/ 26633 h 669526"/>
                  <a:gd name="connsiteX2" fmla="*/ 9358792 w 10033495"/>
                  <a:gd name="connsiteY2" fmla="*/ 669526 h 669526"/>
                  <a:gd name="connsiteX3" fmla="*/ 0 w 10033495"/>
                  <a:gd name="connsiteY3" fmla="*/ 669526 h 669526"/>
                  <a:gd name="connsiteX4" fmla="*/ 0 w 10033495"/>
                  <a:gd name="connsiteY4" fmla="*/ 0 h 669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33495" h="669526">
                    <a:moveTo>
                      <a:pt x="0" y="0"/>
                    </a:moveTo>
                    <a:lnTo>
                      <a:pt x="10033495" y="26633"/>
                    </a:lnTo>
                    <a:lnTo>
                      <a:pt x="9358792" y="669526"/>
                    </a:lnTo>
                    <a:lnTo>
                      <a:pt x="0" y="6695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71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17" name="Рисунок 1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2" b="37"/>
              <a:stretch>
                <a:fillRect/>
              </a:stretch>
            </p:blipFill>
            <p:spPr>
              <a:xfrm>
                <a:off x="-11015" y="199216"/>
                <a:ext cx="9908862" cy="606022"/>
              </a:xfrm>
              <a:custGeom>
                <a:avLst/>
                <a:gdLst>
                  <a:gd name="connsiteX0" fmla="*/ 0 w 9908862"/>
                  <a:gd name="connsiteY0" fmla="*/ 0 h 668386"/>
                  <a:gd name="connsiteX1" fmla="*/ 424140 w 9908862"/>
                  <a:gd name="connsiteY1" fmla="*/ 0 h 668386"/>
                  <a:gd name="connsiteX2" fmla="*/ 9908862 w 9908862"/>
                  <a:gd name="connsiteY2" fmla="*/ 25493 h 668386"/>
                  <a:gd name="connsiteX3" fmla="*/ 9242540 w 9908862"/>
                  <a:gd name="connsiteY3" fmla="*/ 668386 h 668386"/>
                  <a:gd name="connsiteX4" fmla="*/ 0 w 9908862"/>
                  <a:gd name="connsiteY4" fmla="*/ 668386 h 668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08862" h="668386">
                    <a:moveTo>
                      <a:pt x="0" y="0"/>
                    </a:moveTo>
                    <a:lnTo>
                      <a:pt x="424140" y="0"/>
                    </a:lnTo>
                    <a:lnTo>
                      <a:pt x="9908862" y="25493"/>
                    </a:lnTo>
                    <a:lnTo>
                      <a:pt x="9242540" y="668386"/>
                    </a:lnTo>
                    <a:lnTo>
                      <a:pt x="0" y="668386"/>
                    </a:lnTo>
                    <a:close/>
                  </a:path>
                </a:pathLst>
              </a:custGeom>
            </p:spPr>
          </p:pic>
        </p:grpSp>
        <p:sp>
          <p:nvSpPr>
            <p:cNvPr id="14" name="Прямоугольник 1"/>
            <p:cNvSpPr/>
            <p:nvPr/>
          </p:nvSpPr>
          <p:spPr>
            <a:xfrm>
              <a:off x="-2" y="260349"/>
              <a:ext cx="10056002" cy="730652"/>
            </a:xfrm>
            <a:custGeom>
              <a:avLst/>
              <a:gdLst>
                <a:gd name="connsiteX0" fmla="*/ 0 w 9358792"/>
                <a:gd name="connsiteY0" fmla="*/ 0 h 669526"/>
                <a:gd name="connsiteX1" fmla="*/ 9358792 w 9358792"/>
                <a:gd name="connsiteY1" fmla="*/ 0 h 669526"/>
                <a:gd name="connsiteX2" fmla="*/ 9358792 w 9358792"/>
                <a:gd name="connsiteY2" fmla="*/ 669526 h 669526"/>
                <a:gd name="connsiteX3" fmla="*/ 0 w 9358792"/>
                <a:gd name="connsiteY3" fmla="*/ 669526 h 669526"/>
                <a:gd name="connsiteX4" fmla="*/ 0 w 9358792"/>
                <a:gd name="connsiteY4" fmla="*/ 0 h 669526"/>
                <a:gd name="connsiteX0" fmla="*/ 0 w 10033495"/>
                <a:gd name="connsiteY0" fmla="*/ 0 h 669526"/>
                <a:gd name="connsiteX1" fmla="*/ 10033495 w 10033495"/>
                <a:gd name="connsiteY1" fmla="*/ 26633 h 669526"/>
                <a:gd name="connsiteX2" fmla="*/ 9358792 w 10033495"/>
                <a:gd name="connsiteY2" fmla="*/ 669526 h 669526"/>
                <a:gd name="connsiteX3" fmla="*/ 0 w 10033495"/>
                <a:gd name="connsiteY3" fmla="*/ 669526 h 669526"/>
                <a:gd name="connsiteX4" fmla="*/ 0 w 10033495"/>
                <a:gd name="connsiteY4" fmla="*/ 0 h 66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3495" h="669526">
                  <a:moveTo>
                    <a:pt x="0" y="0"/>
                  </a:moveTo>
                  <a:lnTo>
                    <a:pt x="10033495" y="26633"/>
                  </a:lnTo>
                  <a:lnTo>
                    <a:pt x="9358792" y="669526"/>
                  </a:lnTo>
                  <a:lnTo>
                    <a:pt x="0" y="6695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11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55936" y="340068"/>
            <a:ext cx="1044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kern="1000" spc="300" dirty="0" smtClean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ИНФОРМАЦИОННЫЙ РЕСУРС «ПУТЕВОДИТЕЛЬ ВЫПУСКНИКА»</a:t>
            </a:r>
            <a:endParaRPr lang="ru-RU" kern="1000" spc="300" dirty="0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21" name="Прямоугольник 1"/>
          <p:cNvSpPr>
            <a:spLocks/>
          </p:cNvSpPr>
          <p:nvPr/>
        </p:nvSpPr>
        <p:spPr>
          <a:xfrm>
            <a:off x="11652000" y="6310486"/>
            <a:ext cx="540000" cy="540000"/>
          </a:xfrm>
          <a:custGeom>
            <a:avLst/>
            <a:gdLst>
              <a:gd name="connsiteX0" fmla="*/ 0 w 540000"/>
              <a:gd name="connsiteY0" fmla="*/ 0 h 540000"/>
              <a:gd name="connsiteX1" fmla="*/ 540000 w 540000"/>
              <a:gd name="connsiteY1" fmla="*/ 0 h 540000"/>
              <a:gd name="connsiteX2" fmla="*/ 540000 w 540000"/>
              <a:gd name="connsiteY2" fmla="*/ 540000 h 540000"/>
              <a:gd name="connsiteX3" fmla="*/ 0 w 540000"/>
              <a:gd name="connsiteY3" fmla="*/ 540000 h 540000"/>
              <a:gd name="connsiteX4" fmla="*/ 0 w 540000"/>
              <a:gd name="connsiteY4" fmla="*/ 0 h 540000"/>
              <a:gd name="connsiteX0" fmla="*/ 0 w 540000"/>
              <a:gd name="connsiteY0" fmla="*/ 540000 h 540000"/>
              <a:gd name="connsiteX1" fmla="*/ 540000 w 540000"/>
              <a:gd name="connsiteY1" fmla="*/ 0 h 540000"/>
              <a:gd name="connsiteX2" fmla="*/ 540000 w 540000"/>
              <a:gd name="connsiteY2" fmla="*/ 540000 h 540000"/>
              <a:gd name="connsiteX3" fmla="*/ 0 w 540000"/>
              <a:gd name="connsiteY3" fmla="*/ 54000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0000" h="540000">
                <a:moveTo>
                  <a:pt x="0" y="540000"/>
                </a:moveTo>
                <a:lnTo>
                  <a:pt x="540000" y="0"/>
                </a:lnTo>
                <a:lnTo>
                  <a:pt x="540000" y="540000"/>
                </a:lnTo>
                <a:lnTo>
                  <a:pt x="0" y="540000"/>
                </a:lnTo>
                <a:close/>
              </a:path>
            </a:pathLst>
          </a:custGeom>
          <a:solidFill>
            <a:srgbClr val="006D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2" t="12205" r="11024" b="6955"/>
          <a:stretch/>
        </p:blipFill>
        <p:spPr>
          <a:xfrm>
            <a:off x="3596865" y="1374254"/>
            <a:ext cx="8419342" cy="471874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510" y="1374254"/>
            <a:ext cx="3199560" cy="471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8323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38712</TotalTime>
  <Words>533</Words>
  <Application>Microsoft Office PowerPoint</Application>
  <PresentationFormat>Широкоэкранный</PresentationFormat>
  <Paragraphs>99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DIN 2014 Extra Bold</vt:lpstr>
      <vt:lpstr>Gill Sans</vt:lpstr>
      <vt:lpstr>Roboto</vt:lpstr>
      <vt:lpstr>Roboto Black</vt:lpstr>
      <vt:lpstr>Roboto Medium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Кабанова Екатерина Афанасьевна</dc:creator>
  <cp:lastModifiedBy>Кульбаев Нияз Нафисович</cp:lastModifiedBy>
  <cp:revision>1567</cp:revision>
  <cp:lastPrinted>2023-01-30T12:41:37Z</cp:lastPrinted>
  <dcterms:created xsi:type="dcterms:W3CDTF">2022-04-05T12:44:00Z</dcterms:created>
  <dcterms:modified xsi:type="dcterms:W3CDTF">2023-10-31T11:16:00Z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11486461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S9.1.4</vt:lpwstr>
  </property>
</Properties>
</file>