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2" r:id="rId5"/>
    <p:sldId id="263" r:id="rId6"/>
    <p:sldId id="264" r:id="rId7"/>
    <p:sldId id="265" r:id="rId8"/>
    <p:sldId id="266" r:id="rId9"/>
    <p:sldId id="267" r:id="rId10"/>
    <p:sldId id="268" r:id="rId11"/>
    <p:sldId id="272" r:id="rId12"/>
    <p:sldId id="273" r:id="rId13"/>
    <p:sldId id="274" r:id="rId14"/>
  </p:sldIdLst>
  <p:sldSz cx="18288000" cy="10287000"/>
  <p:notesSz cx="18288000" cy="10287000"/>
  <p:defaultTextStyle>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9" d="100"/>
          <a:sy n="39" d="100"/>
        </p:scale>
        <p:origin x="940"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prstGeom prst="rect">
              <a:avLst/>
            </a:prstGeom>
            <a:solidFill>
              <a:srgbClr val="0A77BE"/>
            </a:solidFill>
            <a:ln>
              <a:noFill/>
            </a:ln>
          </c:spPr>
          <c:dPt>
            <c:idx val="0"/>
            <c:bubble3D val="0"/>
            <c:spPr bwMode="auto">
              <a:prstGeom prst="rect">
                <a:avLst/>
              </a:prstGeom>
              <a:solidFill>
                <a:srgbClr val="0A77BE"/>
              </a:solidFill>
              <a:ln w="19050">
                <a:noFill/>
              </a:ln>
              <a:effectLst/>
            </c:spPr>
            <c:extLst>
              <c:ext xmlns:c16="http://schemas.microsoft.com/office/drawing/2014/chart" uri="{C3380CC4-5D6E-409C-BE32-E72D297353CC}">
                <c16:uniqueId val="{00000001-D590-41C3-9010-931C7FBE4146}"/>
              </c:ext>
            </c:extLst>
          </c:dPt>
          <c:dPt>
            <c:idx val="1"/>
            <c:bubble3D val="0"/>
            <c:spPr bwMode="auto">
              <a:prstGeom prst="rect">
                <a:avLst/>
              </a:prstGeom>
              <a:solidFill>
                <a:srgbClr val="51B749"/>
              </a:solidFill>
              <a:ln w="19050">
                <a:noFill/>
              </a:ln>
              <a:effectLst/>
            </c:spPr>
            <c:extLst>
              <c:ext xmlns:c16="http://schemas.microsoft.com/office/drawing/2014/chart" uri="{C3380CC4-5D6E-409C-BE32-E72D297353CC}">
                <c16:uniqueId val="{00000003-D590-41C3-9010-931C7FBE4146}"/>
              </c:ext>
            </c:extLst>
          </c:dPt>
          <c:dPt>
            <c:idx val="2"/>
            <c:bubble3D val="0"/>
            <c:spPr bwMode="auto">
              <a:prstGeom prst="rect">
                <a:avLst/>
              </a:prstGeom>
              <a:solidFill>
                <a:schemeClr val="bg1">
                  <a:lumMod val="85000"/>
                </a:schemeClr>
              </a:solidFill>
              <a:ln w="19050">
                <a:noFill/>
              </a:ln>
              <a:effectLst/>
            </c:spPr>
            <c:extLst>
              <c:ext xmlns:c16="http://schemas.microsoft.com/office/drawing/2014/chart" uri="{C3380CC4-5D6E-409C-BE32-E72D297353CC}">
                <c16:uniqueId val="{00000005-D590-41C3-9010-931C7FBE4146}"/>
              </c:ext>
            </c:extLst>
          </c:dPt>
          <c:dPt>
            <c:idx val="3"/>
            <c:bubble3D val="0"/>
            <c:spPr bwMode="auto">
              <a:prstGeom prst="rect">
                <a:avLst/>
              </a:prstGeom>
              <a:solidFill>
                <a:srgbClr val="0A77BE"/>
              </a:solidFill>
              <a:ln w="19050">
                <a:noFill/>
              </a:ln>
              <a:effectLst/>
            </c:spPr>
            <c:extLst>
              <c:ext xmlns:c16="http://schemas.microsoft.com/office/drawing/2014/chart" uri="{C3380CC4-5D6E-409C-BE32-E72D297353CC}">
                <c16:uniqueId val="{00000007-D590-41C3-9010-931C7FBE4146}"/>
              </c:ext>
            </c:extLst>
          </c:dPt>
          <c:cat>
            <c:strRef>
              <c:f>Sheet1!$A$2:$A$5</c:f>
              <c:strCache>
                <c:ptCount val="3"/>
                <c:pt idx="0">
                  <c:v>1st Qtr</c:v>
                </c:pt>
                <c:pt idx="1">
                  <c:v>2nd Qtr</c:v>
                </c:pt>
                <c:pt idx="2">
                  <c:v>3rd Qtr</c:v>
                </c:pt>
              </c:strCache>
            </c:strRef>
          </c:cat>
          <c:val>
            <c:numRef>
              <c:f>Sheet1!$B$2:$B$5</c:f>
              <c:numCache>
                <c:formatCode>General</c:formatCode>
                <c:ptCount val="4"/>
                <c:pt idx="0">
                  <c:v>84</c:v>
                </c:pt>
                <c:pt idx="1">
                  <c:v>14</c:v>
                </c:pt>
                <c:pt idx="2">
                  <c:v>2</c:v>
                </c:pt>
              </c:numCache>
            </c:numRef>
          </c:val>
          <c:extLst>
            <c:ext xmlns:c16="http://schemas.microsoft.com/office/drawing/2014/chart" uri="{C3380CC4-5D6E-409C-BE32-E72D297353CC}">
              <c16:uniqueId val="{00000008-D590-41C3-9010-931C7FBE4146}"/>
            </c:ext>
          </c:extLst>
        </c:ser>
        <c:dLbls>
          <c:showLegendKey val="0"/>
          <c:showVal val="0"/>
          <c:showCatName val="0"/>
          <c:showSerName val="0"/>
          <c:showPercent val="0"/>
          <c:showBubbleSize val="0"/>
          <c:showLeaderLines val="1"/>
        </c:dLbls>
        <c:firstSliceAng val="0"/>
      </c:pieChart>
      <c:spPr>
        <a:prstGeom prst="rect">
          <a:avLst/>
        </a:prstGeom>
        <a:noFill/>
        <a:ln>
          <a:noFill/>
        </a:ln>
        <a:effectLst/>
      </c:spPr>
    </c:plotArea>
    <c:plotVisOnly val="1"/>
    <c:dispBlanksAs val="gap"/>
    <c:showDLblsOverMax val="0"/>
  </c:chart>
  <c:spPr bwMode="auto">
    <a:xfrm>
      <a:off x="3457352" y="4329113"/>
      <a:ext cx="7793831" cy="5195886"/>
    </a:xfrm>
    <a:prstGeom prst="rect">
      <a:avLst/>
    </a:prstGeom>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5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12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200"/>
  </cs:chartArea>
  <cs:dataLabel>
    <cs:lnRef idx="0"/>
    <cs:fillRef idx="0"/>
    <cs:effectRef idx="0"/>
    <cs:fontRef idx="minor">
      <a:schemeClr val="tx1">
        <a:lumMod val="75000"/>
        <a:lumOff val="25000"/>
      </a:schemeClr>
    </cs:fontRef>
    <cs:defRPr sz="12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bwMode="auto">
      <a:prstGeom prst="rect">
        <a:avLst/>
      </a:prstGeom>
      <a:ln w="19050">
        <a:solidFill>
          <a:schemeClr val="lt1"/>
        </a:solidFill>
      </a:ln>
    </cs:spPr>
  </cs:dataPoint>
  <cs:dataPoint3D>
    <cs:lnRef idx="0"/>
    <cs:fillRef idx="1">
      <cs:styleClr val="auto"/>
    </cs:fillRef>
    <cs:effectRef idx="0"/>
    <cs:fontRef idx="minor">
      <a:schemeClr val="tx1"/>
    </cs:fontRef>
    <cs:spPr bwMode="auto">
      <a:prstGeom prst="rect">
        <a:avLst/>
      </a:prstGeom>
      <a:ln w="25400">
        <a:solidFill>
          <a:schemeClr val="lt1"/>
        </a:solidFill>
      </a:ln>
    </cs:spPr>
  </cs:dataPoint3D>
  <cs:dataPointLine>
    <cs:lnRef idx="0">
      <cs:styleClr val="auto"/>
    </cs:lnRef>
    <cs:fillRef idx="0"/>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MarkerLayout/>
  <cs:dataPointWireframe>
    <cs:lnRef idx="0">
      <cs:styleClr val="auto"/>
    </cs:lnRef>
    <cs:fillRef idx="0"/>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1200"/>
  </cs:dataTable>
  <cs:downBar>
    <cs:lnRef idx="0"/>
    <cs:fillRef idx="0"/>
    <cs:effectRef idx="0"/>
    <cs:fontRef idx="minor">
      <a:schemeClr val="tx1"/>
    </cs:fontRef>
    <cs:spPr bwMode="auto">
      <a:prstGeom prst="rect">
        <a:avLst/>
      </a:prstGeom>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50000"/>
            <a:lumOff val="50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2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5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1200"/>
  </cs:trendlineLabel>
  <cs:upBar>
    <cs:lnRef idx="0"/>
    <cs:fillRef idx="0"/>
    <cs:effectRef idx="0"/>
    <cs:fontRef idx="minor">
      <a:schemeClr val="tx1"/>
    </cs:fontRef>
    <cs:spPr bwMode="auto">
      <a:prstGeom prst="rect">
        <a:avLst/>
      </a:prstGeom>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200"/>
  </cs:valueAxis>
  <cs:wall>
    <cs:lnRef idx="0"/>
    <cs:fillRef idx="0"/>
    <cs:effectRef idx="0"/>
    <cs:fontRef idx="minor">
      <a:schemeClr val="tx1"/>
    </cs:fontRef>
    <cs:spPr bwMode="auto">
      <a:prstGeom prst="rect">
        <a:avLst/>
      </a:prstGeom>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DEFAULT">
    <p:bg>
      <p:bgRef idx="1001">
        <a:schemeClr val="bg1"/>
      </p:bgRef>
    </p:bg>
    <p:spTree>
      <p:nvGrpSpPr>
        <p:cNvPr id="1" name=""/>
        <p:cNvGrpSpPr/>
        <p:nvPr/>
      </p:nvGrpSpPr>
      <p:grpSpPr bwMode="auto">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name="Slide 1">
    <p:bg>
      <p:bgPr>
        <a:solidFill>
          <a:srgbClr val="0578BD"/>
        </a:solidFill>
        <a:effectLst/>
      </p:bgPr>
    </p:bg>
    <p:spTree>
      <p:nvGrpSpPr>
        <p:cNvPr id="1" name=""/>
        <p:cNvGrpSpPr/>
        <p:nvPr/>
      </p:nvGrpSpPr>
      <p:grpSpPr bwMode="auto">
        <a:xfrm>
          <a:off x="0" y="0"/>
          <a:ext cx="0" cy="0"/>
          <a:chOff x="0" y="0"/>
          <a:chExt cx="0" cy="0"/>
        </a:xfrm>
      </p:grpSpPr>
      <p:pic>
        <p:nvPicPr>
          <p:cNvPr id="3" name="Picture 2"/>
          <p:cNvPicPr>
            <a:picLocks noChangeAspect="1"/>
          </p:cNvPicPr>
          <p:nvPr/>
        </p:nvPicPr>
        <p:blipFill>
          <a:blip r:embed="rId2"/>
          <a:stretch/>
        </p:blipFill>
        <p:spPr bwMode="auto">
          <a:xfrm>
            <a:off x="0" y="0"/>
            <a:ext cx="18288000" cy="10287000"/>
          </a:xfrm>
          <a:prstGeom prst="rect">
            <a:avLst/>
          </a:prstGeom>
        </p:spPr>
      </p:pic>
      <p:pic>
        <p:nvPicPr>
          <p:cNvPr id="9" name="Image 4" descr="preencoded.png"/>
          <p:cNvPicPr>
            <a:picLocks noChangeAspect="1"/>
          </p:cNvPicPr>
          <p:nvPr/>
        </p:nvPicPr>
        <p:blipFill>
          <a:blip r:embed="rId3"/>
          <a:srcRect r="57944" b="42484"/>
          <a:stretch/>
        </p:blipFill>
        <p:spPr bwMode="auto">
          <a:xfrm>
            <a:off x="-1552575" y="-563880"/>
            <a:ext cx="12858635" cy="10591799"/>
          </a:xfrm>
          <a:prstGeom prst="rect">
            <a:avLst/>
          </a:prstGeom>
        </p:spPr>
      </p:pic>
      <p:pic>
        <p:nvPicPr>
          <p:cNvPr id="2" name="Image 0" descr="preencoded.png"/>
          <p:cNvPicPr>
            <a:picLocks noChangeAspect="1"/>
          </p:cNvPicPr>
          <p:nvPr/>
        </p:nvPicPr>
        <p:blipFill>
          <a:blip r:embed="rId4"/>
          <a:stretch/>
        </p:blipFill>
        <p:spPr bwMode="auto">
          <a:xfrm>
            <a:off x="16516350" y="9039225"/>
            <a:ext cx="1009650" cy="1247775"/>
          </a:xfrm>
          <a:prstGeom prst="rect">
            <a:avLst/>
          </a:prstGeom>
        </p:spPr>
      </p:pic>
      <p:sp>
        <p:nvSpPr>
          <p:cNvPr id="4" name="Text 0"/>
          <p:cNvSpPr/>
          <p:nvPr/>
        </p:nvSpPr>
        <p:spPr bwMode="auto">
          <a:xfrm>
            <a:off x="9563100" y="981073"/>
            <a:ext cx="7172325" cy="1104900"/>
          </a:xfrm>
          <a:prstGeom prst="rect">
            <a:avLst/>
          </a:prstGeom>
          <a:noFill/>
          <a:ln/>
        </p:spPr>
        <p:txBody>
          <a:bodyPr wrap="square" lIns="0" tIns="0" rIns="0" bIns="0" rtlCol="0" anchor="t"/>
          <a:lstStyle/>
          <a:p>
            <a:pPr marL="0" indent="0" algn="l">
              <a:lnSpc>
                <a:spcPts val="4320"/>
              </a:lnSpc>
              <a:buNone/>
              <a:defRPr/>
            </a:pPr>
            <a:endParaRPr lang="en-US" sz="3600" dirty="0">
              <a:latin typeface="Manrope ExtraLight"/>
            </a:endParaRPr>
          </a:p>
        </p:txBody>
      </p:sp>
      <p:sp>
        <p:nvSpPr>
          <p:cNvPr id="5" name="Text 1"/>
          <p:cNvSpPr/>
          <p:nvPr/>
        </p:nvSpPr>
        <p:spPr bwMode="auto">
          <a:xfrm>
            <a:off x="9563100" y="2085974"/>
            <a:ext cx="7962900" cy="3850005"/>
          </a:xfrm>
          <a:prstGeom prst="rect">
            <a:avLst/>
          </a:prstGeom>
          <a:noFill/>
          <a:ln/>
        </p:spPr>
        <p:txBody>
          <a:bodyPr wrap="square" lIns="0" tIns="0" rIns="0" bIns="0" rtlCol="0" anchor="t"/>
          <a:lstStyle/>
          <a:p>
            <a:pPr>
              <a:lnSpc>
                <a:spcPts val="9600"/>
              </a:lnSpc>
              <a:defRPr/>
            </a:pPr>
            <a:endParaRPr lang="en-US" sz="9600" b="1" dirty="0">
              <a:latin typeface="Manrope"/>
            </a:endParaRPr>
          </a:p>
        </p:txBody>
      </p:sp>
      <p:sp>
        <p:nvSpPr>
          <p:cNvPr id="6" name="Text 2"/>
          <p:cNvSpPr/>
          <p:nvPr/>
        </p:nvSpPr>
        <p:spPr bwMode="auto">
          <a:xfrm>
            <a:off x="9563100" y="9039225"/>
            <a:ext cx="2295525" cy="685800"/>
          </a:xfrm>
          <a:prstGeom prst="rect">
            <a:avLst/>
          </a:prstGeom>
          <a:noFill/>
          <a:ln/>
        </p:spPr>
        <p:txBody>
          <a:bodyPr wrap="square" lIns="0" tIns="0" rIns="0" bIns="0" rtlCol="0" anchor="t"/>
          <a:lstStyle/>
          <a:p>
            <a:pPr marL="0" indent="0" algn="l">
              <a:lnSpc>
                <a:spcPts val="5400"/>
              </a:lnSpc>
              <a:buNone/>
              <a:defRPr/>
            </a:pPr>
            <a:r>
              <a:rPr lang="en-US" sz="3600" dirty="0">
                <a:solidFill>
                  <a:srgbClr val="FFFFFF"/>
                </a:solidFill>
                <a:latin typeface="Manrope Regular"/>
                <a:ea typeface="Manrope Regular"/>
                <a:cs typeface="Manrope Regular"/>
              </a:rPr>
              <a:t> </a:t>
            </a:r>
            <a:endParaRPr lang="en-US" sz="3600" dirty="0"/>
          </a:p>
        </p:txBody>
      </p:sp>
      <p:pic>
        <p:nvPicPr>
          <p:cNvPr id="8" name="Picture 7"/>
          <p:cNvPicPr>
            <a:picLocks noChangeAspect="1"/>
          </p:cNvPicPr>
          <p:nvPr/>
        </p:nvPicPr>
        <p:blipFill>
          <a:blip r:embed="rId5"/>
          <a:srcRect l="16186"/>
          <a:stretch/>
        </p:blipFill>
        <p:spPr bwMode="auto">
          <a:xfrm>
            <a:off x="0" y="-71437"/>
            <a:ext cx="13022816" cy="103584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4" name="Image 2" descr="preencoded.png"/>
          <p:cNvPicPr>
            <a:picLocks noChangeAspect="1"/>
          </p:cNvPicPr>
          <p:nvPr/>
        </p:nvPicPr>
        <p:blipFill>
          <a:blip r:embed="rId2"/>
          <a:stretch/>
        </p:blipFill>
        <p:spPr bwMode="auto">
          <a:xfrm>
            <a:off x="0" y="469420"/>
            <a:ext cx="12287250" cy="9810750"/>
          </a:xfrm>
          <a:prstGeom prst="rect">
            <a:avLst/>
          </a:prstGeom>
        </p:spPr>
      </p:pic>
      <p:pic>
        <p:nvPicPr>
          <p:cNvPr id="6" name="Picture 5"/>
          <p:cNvPicPr>
            <a:picLocks noChangeAspect="1"/>
          </p:cNvPicPr>
          <p:nvPr/>
        </p:nvPicPr>
        <p:blipFill>
          <a:blip r:embed="rId3"/>
          <a:stretch/>
        </p:blipFill>
        <p:spPr bwMode="auto">
          <a:xfrm>
            <a:off x="8208085" y="-372888"/>
            <a:ext cx="10358194" cy="10659888"/>
          </a:xfrm>
          <a:prstGeom prst="rect">
            <a:avLst/>
          </a:prstGeom>
        </p:spPr>
      </p:pic>
      <p:sp>
        <p:nvSpPr>
          <p:cNvPr id="11" name="Rectangle 10"/>
          <p:cNvSpPr/>
          <p:nvPr/>
        </p:nvSpPr>
        <p:spPr bwMode="auto">
          <a:xfrm>
            <a:off x="1301424" y="9153686"/>
            <a:ext cx="6191250" cy="912495"/>
          </a:xfrm>
          <a:prstGeom prst="rect">
            <a:avLst/>
          </a:prstGeom>
          <a:solidFill>
            <a:srgbClr val="0A7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2" name="Rectangle 11"/>
          <p:cNvSpPr/>
          <p:nvPr/>
        </p:nvSpPr>
        <p:spPr bwMode="auto">
          <a:xfrm>
            <a:off x="762000" y="8914843"/>
            <a:ext cx="7661920" cy="912495"/>
          </a:xfrm>
          <a:prstGeom prst="rect">
            <a:avLst/>
          </a:prstGeom>
          <a:solidFill>
            <a:srgbClr val="51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800" dirty="0"/>
              <a:t>Школа ведущих                  Ресурсные группы </a:t>
            </a:r>
          </a:p>
        </p:txBody>
      </p:sp>
      <p:pic>
        <p:nvPicPr>
          <p:cNvPr id="2" name="Image 0" descr="preencoded.png"/>
          <p:cNvPicPr>
            <a:picLocks noChangeAspect="1"/>
          </p:cNvPicPr>
          <p:nvPr/>
        </p:nvPicPr>
        <p:blipFill>
          <a:blip r:embed="rId4"/>
          <a:stretch/>
        </p:blipFill>
        <p:spPr bwMode="auto">
          <a:xfrm>
            <a:off x="16516350" y="9039225"/>
            <a:ext cx="1009650" cy="1247775"/>
          </a:xfrm>
          <a:prstGeom prst="rect">
            <a:avLst/>
          </a:prstGeom>
        </p:spPr>
      </p:pic>
      <p:sp>
        <p:nvSpPr>
          <p:cNvPr id="7" name="Text 1"/>
          <p:cNvSpPr/>
          <p:nvPr/>
        </p:nvSpPr>
        <p:spPr bwMode="auto">
          <a:xfrm>
            <a:off x="986790" y="3672839"/>
            <a:ext cx="7242810" cy="912495"/>
          </a:xfrm>
          <a:prstGeom prst="rect">
            <a:avLst/>
          </a:prstGeom>
          <a:noFill/>
          <a:ln/>
        </p:spPr>
        <p:txBody>
          <a:bodyPr wrap="square" lIns="0" tIns="0" rIns="0" bIns="0" rtlCol="0" anchor="t"/>
          <a:lstStyle/>
          <a:p>
            <a:pPr>
              <a:lnSpc>
                <a:spcPts val="5400"/>
              </a:lnSpc>
              <a:spcAft>
                <a:spcPts val="4800"/>
              </a:spcAft>
              <a:defRPr/>
            </a:pPr>
            <a:endParaRPr dirty="0"/>
          </a:p>
        </p:txBody>
      </p:sp>
      <p:sp>
        <p:nvSpPr>
          <p:cNvPr id="10" name="Text 1"/>
          <p:cNvSpPr/>
          <p:nvPr/>
        </p:nvSpPr>
        <p:spPr bwMode="auto">
          <a:xfrm>
            <a:off x="986790" y="5682615"/>
            <a:ext cx="7242810" cy="912495"/>
          </a:xfrm>
          <a:prstGeom prst="rect">
            <a:avLst/>
          </a:prstGeom>
          <a:noFill/>
          <a:ln/>
        </p:spPr>
        <p:txBody>
          <a:bodyPr wrap="square" lIns="0" tIns="0" rIns="0" bIns="0" rtlCol="0" anchor="t"/>
          <a:lstStyle/>
          <a:p>
            <a:pPr>
              <a:lnSpc>
                <a:spcPts val="5400"/>
              </a:lnSpc>
              <a:spcAft>
                <a:spcPts val="4800"/>
              </a:spcAft>
              <a:defRPr/>
            </a:pPr>
            <a:endParaRPr dirty="0"/>
          </a:p>
        </p:txBody>
      </p:sp>
      <p:sp>
        <p:nvSpPr>
          <p:cNvPr id="8" name="TextBox 7">
            <a:extLst>
              <a:ext uri="{FF2B5EF4-FFF2-40B4-BE49-F238E27FC236}">
                <a16:creationId xmlns:a16="http://schemas.microsoft.com/office/drawing/2014/main" id="{F475068C-7095-86DE-8B44-38D54C2A23B3}"/>
              </a:ext>
            </a:extLst>
          </p:cNvPr>
          <p:cNvSpPr txBox="1"/>
          <p:nvPr/>
        </p:nvSpPr>
        <p:spPr>
          <a:xfrm>
            <a:off x="3743400" y="191001"/>
            <a:ext cx="11184466" cy="707886"/>
          </a:xfrm>
          <a:prstGeom prst="rect">
            <a:avLst/>
          </a:prstGeom>
          <a:noFill/>
        </p:spPr>
        <p:txBody>
          <a:bodyPr wrap="square">
            <a:spAutoFit/>
          </a:bodyPr>
          <a:lstStyle/>
          <a:p>
            <a:pPr>
              <a:lnSpc>
                <a:spcPts val="4800"/>
              </a:lnSpc>
              <a:defRPr/>
            </a:pPr>
            <a:r>
              <a:rPr lang="ru-RU" sz="4000" b="1" dirty="0">
                <a:latin typeface="Manrope"/>
                <a:ea typeface="Manrope ExtraBold"/>
                <a:cs typeface="Manrope ExtraBold"/>
              </a:rPr>
              <a:t>Методика ресурсных групп  «На равных»</a:t>
            </a:r>
            <a:endParaRPr lang="en-US" sz="4000" b="1" dirty="0">
              <a:latin typeface="Manrope"/>
            </a:endParaRPr>
          </a:p>
        </p:txBody>
      </p:sp>
      <p:sp>
        <p:nvSpPr>
          <p:cNvPr id="13" name="TextBox 12">
            <a:extLst>
              <a:ext uri="{FF2B5EF4-FFF2-40B4-BE49-F238E27FC236}">
                <a16:creationId xmlns:a16="http://schemas.microsoft.com/office/drawing/2014/main" id="{21A768D0-A4E4-1B4A-0ED9-817267A43096}"/>
              </a:ext>
            </a:extLst>
          </p:cNvPr>
          <p:cNvSpPr txBox="1"/>
          <p:nvPr/>
        </p:nvSpPr>
        <p:spPr>
          <a:xfrm>
            <a:off x="575048" y="5527261"/>
            <a:ext cx="13512800" cy="2112886"/>
          </a:xfrm>
          <a:prstGeom prst="rect">
            <a:avLst/>
          </a:prstGeom>
          <a:noFill/>
        </p:spPr>
        <p:txBody>
          <a:bodyPr wrap="square">
            <a:spAutoFit/>
          </a:bodyPr>
          <a:lstStyle/>
          <a:p>
            <a:pPr>
              <a:lnSpc>
                <a:spcPts val="3600"/>
              </a:lnSpc>
              <a:spcAft>
                <a:spcPts val="4800"/>
              </a:spcAft>
              <a:defRPr/>
            </a:pPr>
            <a:r>
              <a:rPr lang="ru-RU" sz="2800" b="1" dirty="0">
                <a:latin typeface="Manrope"/>
                <a:ea typeface="Manrope ExtraBold"/>
                <a:cs typeface="Manrope ExtraBold"/>
              </a:rPr>
              <a:t>Цель групп</a:t>
            </a:r>
            <a:br>
              <a:rPr lang="ru-RU" sz="2800" b="1" dirty="0">
                <a:latin typeface="Manrope"/>
                <a:ea typeface="Manrope ExtraBold"/>
                <a:cs typeface="Manrope ExtraBold"/>
              </a:rPr>
            </a:br>
            <a:r>
              <a:rPr lang="ru-RU" sz="2800" dirty="0">
                <a:latin typeface="Manrope ExtraLight"/>
                <a:ea typeface="Manrope Medium"/>
                <a:cs typeface="Manrope Medium"/>
              </a:rPr>
              <a:t>Повышение ресурсности приемных родителей.</a:t>
            </a:r>
            <a:endParaRPr lang="en-US" sz="2800" dirty="0">
              <a:latin typeface="Manrope ExtraLight"/>
            </a:endParaRPr>
          </a:p>
          <a:p>
            <a:pPr marL="0" indent="0" algn="l">
              <a:lnSpc>
                <a:spcPts val="3600"/>
              </a:lnSpc>
              <a:spcAft>
                <a:spcPts val="4800"/>
              </a:spcAft>
              <a:buNone/>
              <a:defRPr/>
            </a:pPr>
            <a:endParaRPr lang="en-US" sz="2800" b="1" dirty="0">
              <a:latin typeface="Manrope"/>
            </a:endParaRPr>
          </a:p>
        </p:txBody>
      </p:sp>
      <p:sp>
        <p:nvSpPr>
          <p:cNvPr id="16" name="TextBox 15">
            <a:extLst>
              <a:ext uri="{FF2B5EF4-FFF2-40B4-BE49-F238E27FC236}">
                <a16:creationId xmlns:a16="http://schemas.microsoft.com/office/drawing/2014/main" id="{CA6CDD70-CC3E-A30E-6555-57EB20256105}"/>
              </a:ext>
            </a:extLst>
          </p:cNvPr>
          <p:cNvSpPr txBox="1"/>
          <p:nvPr/>
        </p:nvSpPr>
        <p:spPr>
          <a:xfrm>
            <a:off x="575048" y="1484278"/>
            <a:ext cx="9372600" cy="1953612"/>
          </a:xfrm>
          <a:prstGeom prst="rect">
            <a:avLst/>
          </a:prstGeom>
          <a:noFill/>
        </p:spPr>
        <p:txBody>
          <a:bodyPr wrap="square">
            <a:spAutoFit/>
          </a:bodyPr>
          <a:lstStyle/>
          <a:p>
            <a:pPr>
              <a:lnSpc>
                <a:spcPts val="2880"/>
              </a:lnSpc>
              <a:spcAft>
                <a:spcPts val="1200"/>
              </a:spcAft>
              <a:defRPr/>
            </a:pPr>
            <a:r>
              <a:rPr lang="ru-RU" sz="2800" b="1" dirty="0">
                <a:latin typeface="Manrope ExtraLight"/>
                <a:ea typeface="Manrope Medium"/>
                <a:cs typeface="Manrope Medium"/>
              </a:rPr>
              <a:t>Ресурсные группы </a:t>
            </a:r>
            <a:r>
              <a:rPr lang="ru-RU" sz="2800" dirty="0">
                <a:latin typeface="Manrope ExtraLight"/>
                <a:ea typeface="Manrope Medium"/>
                <a:cs typeface="Manrope Medium"/>
              </a:rPr>
              <a:t>- закрытые группы приемных родителей в формате «равный-равному», которые ведут обученные фондом в Школе ведущих опытные приемные родители. Занятия в группах проходят по специально разработанной фондом методике.</a:t>
            </a:r>
            <a:endParaRPr lang="en-US" sz="2800" dirty="0">
              <a:latin typeface="Manrope ExtraLight"/>
            </a:endParaRPr>
          </a:p>
        </p:txBody>
      </p:sp>
      <p:sp>
        <p:nvSpPr>
          <p:cNvPr id="18" name="TextBox 17">
            <a:extLst>
              <a:ext uri="{FF2B5EF4-FFF2-40B4-BE49-F238E27FC236}">
                <a16:creationId xmlns:a16="http://schemas.microsoft.com/office/drawing/2014/main" id="{DEA2F92F-B5D6-D2D0-E686-6AA21E35F536}"/>
              </a:ext>
            </a:extLst>
          </p:cNvPr>
          <p:cNvSpPr txBox="1"/>
          <p:nvPr/>
        </p:nvSpPr>
        <p:spPr>
          <a:xfrm>
            <a:off x="575048" y="6739106"/>
            <a:ext cx="9372600" cy="1889492"/>
          </a:xfrm>
          <a:prstGeom prst="rect">
            <a:avLst/>
          </a:prstGeom>
          <a:noFill/>
        </p:spPr>
        <p:txBody>
          <a:bodyPr wrap="square">
            <a:spAutoFit/>
          </a:bodyPr>
          <a:lstStyle/>
          <a:p>
            <a:pPr algn="l">
              <a:lnSpc>
                <a:spcPts val="2880"/>
              </a:lnSpc>
              <a:spcAft>
                <a:spcPts val="1200"/>
              </a:spcAft>
              <a:defRPr/>
            </a:pPr>
            <a:r>
              <a:rPr lang="ru-RU" sz="2800" b="1" dirty="0">
                <a:latin typeface="Manrope ExtraLight"/>
                <a:ea typeface="Manrope Medium"/>
                <a:cs typeface="Manrope Medium"/>
              </a:rPr>
              <a:t>Задачи:</a:t>
            </a:r>
          </a:p>
          <a:p>
            <a:pPr marL="457200" indent="-457200" algn="l">
              <a:lnSpc>
                <a:spcPts val="2880"/>
              </a:lnSpc>
              <a:spcAft>
                <a:spcPts val="1200"/>
              </a:spcAft>
              <a:buAutoNum type="arabicPeriod"/>
              <a:defRPr/>
            </a:pPr>
            <a:r>
              <a:rPr lang="ru-RU" sz="2800" dirty="0">
                <a:latin typeface="Manrope ExtraLight"/>
                <a:ea typeface="Manrope Medium"/>
                <a:cs typeface="Manrope Medium"/>
              </a:rPr>
              <a:t>Профилактика эмоционального выгорания</a:t>
            </a:r>
            <a:endParaRPr lang="ru-RU" sz="2800" dirty="0">
              <a:latin typeface="Manrope ExtraLight"/>
            </a:endParaRPr>
          </a:p>
          <a:p>
            <a:pPr marL="457200" indent="-457200" algn="l">
              <a:lnSpc>
                <a:spcPts val="2880"/>
              </a:lnSpc>
              <a:spcAft>
                <a:spcPts val="1200"/>
              </a:spcAft>
              <a:buAutoNum type="arabicPeriod"/>
              <a:defRPr/>
            </a:pPr>
            <a:r>
              <a:rPr lang="ru-RU" sz="2800" dirty="0">
                <a:latin typeface="Manrope ExtraLight"/>
                <a:ea typeface="Manrope Medium"/>
              </a:rPr>
              <a:t>Повышение знаний и навыков по воспитанию </a:t>
            </a:r>
            <a:br>
              <a:rPr lang="ru-RU" sz="2800" dirty="0">
                <a:latin typeface="Manrope ExtraLight"/>
                <a:ea typeface="Manrope Medium"/>
              </a:rPr>
            </a:br>
            <a:r>
              <a:rPr lang="ru-RU" sz="2800" dirty="0">
                <a:latin typeface="Manrope ExtraLight"/>
                <a:ea typeface="Manrope Medium"/>
              </a:rPr>
              <a:t>приемных детей.</a:t>
            </a:r>
            <a:endParaRPr lang="ru-RU" sz="2800" dirty="0">
              <a:latin typeface="Manrope ExtraLight"/>
            </a:endParaRPr>
          </a:p>
        </p:txBody>
      </p:sp>
      <p:sp>
        <p:nvSpPr>
          <p:cNvPr id="20" name="TextBox 19">
            <a:extLst>
              <a:ext uri="{FF2B5EF4-FFF2-40B4-BE49-F238E27FC236}">
                <a16:creationId xmlns:a16="http://schemas.microsoft.com/office/drawing/2014/main" id="{1C121E20-5F45-6595-7F85-BB3D46B8D1E5}"/>
              </a:ext>
            </a:extLst>
          </p:cNvPr>
          <p:cNvSpPr txBox="1"/>
          <p:nvPr/>
        </p:nvSpPr>
        <p:spPr>
          <a:xfrm>
            <a:off x="575048" y="3630939"/>
            <a:ext cx="9364436" cy="1889492"/>
          </a:xfrm>
          <a:prstGeom prst="rect">
            <a:avLst/>
          </a:prstGeom>
          <a:noFill/>
        </p:spPr>
        <p:txBody>
          <a:bodyPr wrap="square">
            <a:spAutoFit/>
          </a:bodyPr>
          <a:lstStyle/>
          <a:p>
            <a:pPr algn="l">
              <a:lnSpc>
                <a:spcPts val="2880"/>
              </a:lnSpc>
              <a:spcAft>
                <a:spcPts val="1200"/>
              </a:spcAft>
              <a:defRPr/>
            </a:pPr>
            <a:r>
              <a:rPr lang="ru-RU" sz="2800" dirty="0">
                <a:latin typeface="Manrope ExtraLight"/>
                <a:ea typeface="Manrope Medium"/>
              </a:rPr>
              <a:t>Ресурсные группы – это:</a:t>
            </a:r>
          </a:p>
          <a:p>
            <a:pPr marL="457200" indent="-457200" algn="l">
              <a:lnSpc>
                <a:spcPts val="2880"/>
              </a:lnSpc>
              <a:spcAft>
                <a:spcPts val="1200"/>
              </a:spcAft>
              <a:buAutoNum type="arabicPeriod"/>
              <a:defRPr/>
            </a:pPr>
            <a:r>
              <a:rPr lang="ru-RU" sz="2800" dirty="0">
                <a:latin typeface="Manrope ExtraLight"/>
                <a:ea typeface="Manrope Medium"/>
              </a:rPr>
              <a:t>Общение в доверительной обстановке.</a:t>
            </a:r>
            <a:endParaRPr lang="ru-RU" sz="2800" dirty="0"/>
          </a:p>
          <a:p>
            <a:pPr marL="457200" indent="-457200" algn="l">
              <a:lnSpc>
                <a:spcPts val="2880"/>
              </a:lnSpc>
              <a:spcAft>
                <a:spcPts val="1200"/>
              </a:spcAft>
              <a:buAutoNum type="arabicPeriod"/>
              <a:defRPr/>
            </a:pPr>
            <a:r>
              <a:rPr lang="ru-RU" sz="2800" dirty="0">
                <a:latin typeface="Manrope ExtraLight"/>
                <a:ea typeface="Manrope Medium"/>
              </a:rPr>
              <a:t>Обсуждение актуальных для приемных родителей тем по программе, разработанной специалистами фонда.</a:t>
            </a:r>
            <a:endParaRPr lang="ru-RU" sz="2800" dirty="0">
              <a:latin typeface="Manrope ExtraLight"/>
            </a:endParaRPr>
          </a:p>
        </p:txBody>
      </p:sp>
      <p:cxnSp>
        <p:nvCxnSpPr>
          <p:cNvPr id="22" name="Прямая со стрелкой 21">
            <a:extLst>
              <a:ext uri="{FF2B5EF4-FFF2-40B4-BE49-F238E27FC236}">
                <a16:creationId xmlns:a16="http://schemas.microsoft.com/office/drawing/2014/main" id="{618F79A4-315B-E849-C36E-BFF33C35EAEF}"/>
              </a:ext>
            </a:extLst>
          </p:cNvPr>
          <p:cNvCxnSpPr/>
          <p:nvPr/>
        </p:nvCxnSpPr>
        <p:spPr>
          <a:xfrm>
            <a:off x="3887416" y="9391972"/>
            <a:ext cx="981075"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5" name="Picture 14"/>
          <p:cNvPicPr>
            <a:picLocks noChangeAspect="1"/>
          </p:cNvPicPr>
          <p:nvPr/>
        </p:nvPicPr>
        <p:blipFill>
          <a:blip r:embed="rId2"/>
          <a:stretch/>
        </p:blipFill>
        <p:spPr bwMode="auto">
          <a:xfrm>
            <a:off x="12557703" y="753116"/>
            <a:ext cx="4983536" cy="3992241"/>
          </a:xfrm>
          <a:prstGeom prst="rect">
            <a:avLst/>
          </a:prstGeom>
          <a:effectLst>
            <a:outerShdw blurRad="292100" dist="38100" dir="2700000" algn="tl" rotWithShape="0">
              <a:prstClr val="black">
                <a:alpha val="20000"/>
              </a:prstClr>
            </a:outerShdw>
          </a:effectLst>
        </p:spPr>
      </p:pic>
      <p:pic>
        <p:nvPicPr>
          <p:cNvPr id="18" name="Image 4" descr="preencoded.png"/>
          <p:cNvPicPr>
            <a:picLocks noChangeAspect="1"/>
          </p:cNvPicPr>
          <p:nvPr/>
        </p:nvPicPr>
        <p:blipFill>
          <a:blip r:embed="rId3"/>
          <a:stretch/>
        </p:blipFill>
        <p:spPr bwMode="auto">
          <a:xfrm>
            <a:off x="-1099128" y="-425303"/>
            <a:ext cx="20971708" cy="12631479"/>
          </a:xfrm>
          <a:prstGeom prst="rect">
            <a:avLst/>
          </a:prstGeom>
        </p:spPr>
      </p:pic>
      <p:pic>
        <p:nvPicPr>
          <p:cNvPr id="14" name="Picture 13"/>
          <p:cNvPicPr>
            <a:picLocks noChangeAspect="1"/>
          </p:cNvPicPr>
          <p:nvPr/>
        </p:nvPicPr>
        <p:blipFill>
          <a:blip r:embed="rId2"/>
          <a:stretch/>
        </p:blipFill>
        <p:spPr bwMode="auto">
          <a:xfrm>
            <a:off x="688792" y="5182876"/>
            <a:ext cx="16852448" cy="3557087"/>
          </a:xfrm>
          <a:prstGeom prst="rect">
            <a:avLst/>
          </a:prstGeom>
          <a:effectLst>
            <a:outerShdw blurRad="292100" dist="38100" dir="2700000" algn="tl" rotWithShape="0">
              <a:prstClr val="black">
                <a:alpha val="20000"/>
              </a:prstClr>
            </a:outerShdw>
          </a:effectLst>
        </p:spPr>
      </p:pic>
      <p:pic>
        <p:nvPicPr>
          <p:cNvPr id="13" name="Picture 12"/>
          <p:cNvPicPr>
            <a:picLocks noChangeAspect="1"/>
          </p:cNvPicPr>
          <p:nvPr/>
        </p:nvPicPr>
        <p:blipFill>
          <a:blip r:embed="rId2"/>
          <a:stretch/>
        </p:blipFill>
        <p:spPr bwMode="auto">
          <a:xfrm>
            <a:off x="688792" y="753116"/>
            <a:ext cx="11283468" cy="3992241"/>
          </a:xfrm>
          <a:prstGeom prst="rect">
            <a:avLst/>
          </a:prstGeom>
          <a:effectLst>
            <a:outerShdw blurRad="292100" dist="38100" dir="2700000" algn="tl" rotWithShape="0">
              <a:prstClr val="black">
                <a:alpha val="20000"/>
              </a:prstClr>
            </a:outerShdw>
          </a:effectLst>
        </p:spPr>
      </p:pic>
      <p:pic>
        <p:nvPicPr>
          <p:cNvPr id="33" name="Image 0" descr="preencoded.png"/>
          <p:cNvPicPr>
            <a:picLocks noChangeAspect="1"/>
          </p:cNvPicPr>
          <p:nvPr/>
        </p:nvPicPr>
        <p:blipFill>
          <a:blip r:embed="rId4"/>
          <a:stretch/>
        </p:blipFill>
        <p:spPr bwMode="auto">
          <a:xfrm>
            <a:off x="16531590" y="9055417"/>
            <a:ext cx="1009650" cy="1247775"/>
          </a:xfrm>
          <a:prstGeom prst="rect">
            <a:avLst/>
          </a:prstGeom>
        </p:spPr>
      </p:pic>
      <p:sp>
        <p:nvSpPr>
          <p:cNvPr id="10" name="TextBox 9"/>
          <p:cNvSpPr txBox="1"/>
          <p:nvPr/>
        </p:nvSpPr>
        <p:spPr bwMode="auto">
          <a:xfrm>
            <a:off x="1501927" y="1211094"/>
            <a:ext cx="10193887" cy="3170098"/>
          </a:xfrm>
          <a:prstGeom prst="rect">
            <a:avLst/>
          </a:prstGeom>
          <a:noFill/>
        </p:spPr>
        <p:txBody>
          <a:bodyPr wrap="square" rtlCol="0">
            <a:spAutoFit/>
          </a:bodyPr>
          <a:lstStyle/>
          <a:p>
            <a:pPr>
              <a:defRPr/>
            </a:pPr>
            <a:r>
              <a:rPr lang="ru-RU" sz="2000">
                <a:solidFill>
                  <a:srgbClr val="000000"/>
                </a:solidFill>
                <a:latin typeface="Manrope ExtraLight"/>
                <a:ea typeface="Manrope"/>
                <a:cs typeface="Manrope"/>
              </a:rPr>
              <a:t>Открыла для себя очень действенную поддержку. Прямо то, что надо. Даёт силы, снимает напряжение, приходит понимание, что ты не один и со всем можно справиться.  Смысл в том, что встречаются приемные родители и создаётся атмосфера доверия, помощи, выслушивания, обсуждения волнующих тем. Всё,</a:t>
            </a:r>
            <a:endParaRPr/>
          </a:p>
          <a:p>
            <a:pPr>
              <a:defRPr/>
            </a:pPr>
            <a:r>
              <a:rPr lang="ru-RU" sz="2000">
                <a:solidFill>
                  <a:srgbClr val="000000"/>
                </a:solidFill>
                <a:latin typeface="Manrope ExtraLight"/>
                <a:ea typeface="Manrope"/>
                <a:cs typeface="Manrope"/>
              </a:rPr>
              <a:t>что касается трудностей и радостей приемного родительства. </a:t>
            </a:r>
            <a:br>
              <a:rPr lang="ru-RU" sz="2000">
                <a:solidFill>
                  <a:srgbClr val="000000"/>
                </a:solidFill>
                <a:latin typeface="Manrope ExtraLight"/>
                <a:ea typeface="Manrope"/>
                <a:cs typeface="Manrope"/>
              </a:rPr>
            </a:br>
            <a:r>
              <a:rPr lang="ru-RU" sz="2000">
                <a:solidFill>
                  <a:srgbClr val="000000"/>
                </a:solidFill>
                <a:latin typeface="Manrope ExtraLight"/>
                <a:ea typeface="Manrope"/>
                <a:cs typeface="Manrope"/>
              </a:rPr>
              <a:t>Помогает очень. Возможность сказать, то, что обычные люди не готовы услышать</a:t>
            </a:r>
            <a:endParaRPr/>
          </a:p>
          <a:p>
            <a:pPr>
              <a:defRPr/>
            </a:pPr>
            <a:r>
              <a:rPr lang="ru-RU" sz="2000">
                <a:solidFill>
                  <a:srgbClr val="000000"/>
                </a:solidFill>
                <a:latin typeface="Manrope ExtraLight"/>
                <a:ea typeface="Manrope"/>
                <a:cs typeface="Manrope"/>
              </a:rPr>
              <a:t>и понять. Честно говоря, столько нереально сильных, неповторимых, ярких личностей в одном месте я не видела никогда. Особый тип людей, не побоявшихся шагнуть за край, ежедневные испытания на прочность, самокопание, самобичевание, постоянное напряжение.</a:t>
            </a:r>
            <a:endParaRPr lang="ru-RU" sz="2000">
              <a:latin typeface="Manrope ExtraLight"/>
            </a:endParaRPr>
          </a:p>
        </p:txBody>
      </p:sp>
      <p:sp>
        <p:nvSpPr>
          <p:cNvPr id="70" name="TextBox 69"/>
          <p:cNvSpPr txBox="1"/>
          <p:nvPr/>
        </p:nvSpPr>
        <p:spPr bwMode="auto">
          <a:xfrm>
            <a:off x="688792" y="442427"/>
            <a:ext cx="884250" cy="1569660"/>
          </a:xfrm>
          <a:prstGeom prst="rect">
            <a:avLst/>
          </a:prstGeom>
          <a:noFill/>
        </p:spPr>
        <p:txBody>
          <a:bodyPr wrap="square" rtlCol="0">
            <a:spAutoFit/>
          </a:bodyPr>
          <a:lstStyle/>
          <a:p>
            <a:pPr>
              <a:defRPr/>
            </a:pPr>
            <a:r>
              <a:rPr lang="ru-RU" sz="9600" b="1">
                <a:solidFill>
                  <a:srgbClr val="0078BD"/>
                </a:solidFill>
                <a:latin typeface="Manrope"/>
                <a:ea typeface="Manrope"/>
                <a:cs typeface="Manrope"/>
              </a:rPr>
              <a:t>❝</a:t>
            </a:r>
            <a:endParaRPr/>
          </a:p>
        </p:txBody>
      </p:sp>
      <p:sp>
        <p:nvSpPr>
          <p:cNvPr id="20" name="TextBox 19"/>
          <p:cNvSpPr txBox="1"/>
          <p:nvPr/>
        </p:nvSpPr>
        <p:spPr bwMode="auto">
          <a:xfrm>
            <a:off x="1501926" y="5610513"/>
            <a:ext cx="15297515" cy="2554545"/>
          </a:xfrm>
          <a:prstGeom prst="rect">
            <a:avLst/>
          </a:prstGeom>
          <a:noFill/>
        </p:spPr>
        <p:txBody>
          <a:bodyPr wrap="square" rtlCol="0">
            <a:spAutoFit/>
          </a:bodyPr>
          <a:lstStyle/>
          <a:p>
            <a:pPr>
              <a:defRPr/>
            </a:pPr>
            <a:r>
              <a:rPr lang="ru-RU" sz="2000">
                <a:solidFill>
                  <a:srgbClr val="000000"/>
                </a:solidFill>
                <a:latin typeface="Manrope ExtraLight"/>
                <a:ea typeface="Manrope"/>
                <a:cs typeface="Manrope"/>
              </a:rPr>
              <a:t>Отличное место ,где можно получить необходимую поддержку. Особенно когда ее оказывают люди, сами прошедшие трудности. Не теоретики, а практики. Все приемные родители, особенно недавно ими ставшие, сталкиваются с миллионом проблем и вопросов. И если раньше каждая семья как слепой котенок сама искала выход из сложных ситуаций, совершаю кучу ошибок, то сейчас мы все, благодаря объединению, можем использовать опыт других приемных родителей, использовать знания психологов и других специалистов, чтобы намного легче выходить из проблем. Это невероятно круто. Мне кажется, что к каждому приемному родителю постоянно обращаются за помощью и поддержкой другие родители, и уже давно состоявшиеся и  недавно ставшие приемными либо только собирающиеся ими стать.  Мне кажется, что каждый из нас уже давно  вышел из границ своей семьи и уже не просто  родитель, но и помогатор, и консультант.</a:t>
            </a:r>
            <a:endParaRPr lang="ru-RU" sz="2000">
              <a:latin typeface="Manrope ExtraLight"/>
            </a:endParaRPr>
          </a:p>
        </p:txBody>
      </p:sp>
      <p:sp>
        <p:nvSpPr>
          <p:cNvPr id="21" name="TextBox 20"/>
          <p:cNvSpPr txBox="1"/>
          <p:nvPr/>
        </p:nvSpPr>
        <p:spPr bwMode="auto">
          <a:xfrm>
            <a:off x="688792" y="4841846"/>
            <a:ext cx="884250" cy="1569660"/>
          </a:xfrm>
          <a:prstGeom prst="rect">
            <a:avLst/>
          </a:prstGeom>
          <a:noFill/>
        </p:spPr>
        <p:txBody>
          <a:bodyPr wrap="square" rtlCol="0">
            <a:spAutoFit/>
          </a:bodyPr>
          <a:lstStyle/>
          <a:p>
            <a:pPr>
              <a:defRPr/>
            </a:pPr>
            <a:r>
              <a:rPr lang="ru-RU" sz="9600" b="1">
                <a:solidFill>
                  <a:srgbClr val="0078BD"/>
                </a:solidFill>
                <a:latin typeface="Manrope"/>
                <a:ea typeface="Manrope"/>
                <a:cs typeface="Manrope"/>
              </a:rPr>
              <a:t>❝</a:t>
            </a:r>
            <a:endParaRPr/>
          </a:p>
        </p:txBody>
      </p:sp>
      <p:sp>
        <p:nvSpPr>
          <p:cNvPr id="23" name="TextBox 22"/>
          <p:cNvSpPr txBox="1"/>
          <p:nvPr/>
        </p:nvSpPr>
        <p:spPr bwMode="auto">
          <a:xfrm>
            <a:off x="13304067" y="1211094"/>
            <a:ext cx="3482005" cy="2554545"/>
          </a:xfrm>
          <a:prstGeom prst="rect">
            <a:avLst/>
          </a:prstGeom>
          <a:noFill/>
        </p:spPr>
        <p:txBody>
          <a:bodyPr wrap="square" rtlCol="0">
            <a:spAutoFit/>
          </a:bodyPr>
          <a:lstStyle/>
          <a:p>
            <a:pPr>
              <a:defRPr/>
            </a:pPr>
            <a:r>
              <a:rPr lang="ru-RU" sz="2000">
                <a:solidFill>
                  <a:srgbClr val="000000"/>
                </a:solidFill>
                <a:latin typeface="Manrope ExtraLight"/>
                <a:ea typeface="Manrope"/>
                <a:cs typeface="Manrope"/>
              </a:rPr>
              <a:t>Вы — лучшее место для нас с мужем для поиска ответов на важные вопросы по приёмному родительству, для повышения нашего ресурса :) так что польза огромная! Пусть так и будет.</a:t>
            </a:r>
            <a:endParaRPr lang="ru-RU" sz="2000">
              <a:latin typeface="Manrope ExtraLight"/>
            </a:endParaRPr>
          </a:p>
        </p:txBody>
      </p:sp>
      <p:sp>
        <p:nvSpPr>
          <p:cNvPr id="24" name="TextBox 23"/>
          <p:cNvSpPr txBox="1"/>
          <p:nvPr/>
        </p:nvSpPr>
        <p:spPr bwMode="auto">
          <a:xfrm>
            <a:off x="12490932" y="442427"/>
            <a:ext cx="884250" cy="1569660"/>
          </a:xfrm>
          <a:prstGeom prst="rect">
            <a:avLst/>
          </a:prstGeom>
          <a:noFill/>
        </p:spPr>
        <p:txBody>
          <a:bodyPr wrap="square" rtlCol="0">
            <a:spAutoFit/>
          </a:bodyPr>
          <a:lstStyle/>
          <a:p>
            <a:pPr>
              <a:defRPr/>
            </a:pPr>
            <a:r>
              <a:rPr lang="ru-RU" sz="9600" b="1">
                <a:solidFill>
                  <a:srgbClr val="0078BD"/>
                </a:solidFill>
                <a:latin typeface="Manrope"/>
                <a:ea typeface="Manrope"/>
                <a:cs typeface="Manrope"/>
              </a:rPr>
              <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 3"/>
          <p:cNvSpPr/>
          <p:nvPr/>
        </p:nvSpPr>
        <p:spPr bwMode="auto">
          <a:xfrm>
            <a:off x="742949" y="762000"/>
            <a:ext cx="15159659" cy="609600"/>
          </a:xfrm>
          <a:prstGeom prst="rect">
            <a:avLst/>
          </a:prstGeom>
          <a:noFill/>
          <a:ln/>
        </p:spPr>
        <p:txBody>
          <a:bodyPr wrap="square" lIns="0" tIns="0" rIns="0" bIns="0" rtlCol="0" anchor="t"/>
          <a:lstStyle/>
          <a:p>
            <a:pPr algn="ctr">
              <a:lnSpc>
                <a:spcPts val="5200"/>
              </a:lnSpc>
              <a:defRPr/>
            </a:pPr>
            <a:r>
              <a:rPr lang="ru-RU" sz="4400" b="1" dirty="0">
                <a:solidFill>
                  <a:srgbClr val="000000"/>
                </a:solidFill>
                <a:latin typeface="Manrope"/>
                <a:ea typeface="Manrope ExtraBold"/>
                <a:cs typeface="Manrope ExtraBold"/>
              </a:rPr>
              <a:t>По результатам опроса 2023 г. среди 80 рандомно выбранных приемных родителей, кто в течение года посетил не менее 4-х мероприятий в клубе г. Москва: </a:t>
            </a:r>
            <a:endParaRPr dirty="0"/>
          </a:p>
        </p:txBody>
      </p:sp>
      <p:pic>
        <p:nvPicPr>
          <p:cNvPr id="33" name="Image 0" descr="preencoded.png"/>
          <p:cNvPicPr>
            <a:picLocks noChangeAspect="1"/>
          </p:cNvPicPr>
          <p:nvPr/>
        </p:nvPicPr>
        <p:blipFill>
          <a:blip r:embed="rId2"/>
          <a:stretch/>
        </p:blipFill>
        <p:spPr bwMode="auto">
          <a:xfrm>
            <a:off x="16531590" y="9055417"/>
            <a:ext cx="1009650" cy="1247775"/>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2837976608"/>
              </p:ext>
            </p:extLst>
          </p:nvPr>
        </p:nvGraphicFramePr>
        <p:xfrm>
          <a:off x="3457352" y="4329113"/>
          <a:ext cx="7793831" cy="519588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bwMode="auto">
          <a:xfrm>
            <a:off x="685799" y="3340100"/>
            <a:ext cx="8218917" cy="584775"/>
          </a:xfrm>
          <a:prstGeom prst="rect">
            <a:avLst/>
          </a:prstGeom>
          <a:noFill/>
        </p:spPr>
        <p:txBody>
          <a:bodyPr wrap="none" rtlCol="0">
            <a:spAutoFit/>
          </a:bodyPr>
          <a:lstStyle/>
          <a:p>
            <a:pPr>
              <a:defRPr/>
            </a:pPr>
            <a:r>
              <a:rPr lang="ru-RU" sz="3200" b="1" dirty="0">
                <a:latin typeface="Manrope"/>
              </a:rPr>
              <a:t>Насколько участие в Клубе полезно для Вас?</a:t>
            </a:r>
            <a:endParaRPr dirty="0"/>
          </a:p>
        </p:txBody>
      </p:sp>
      <p:sp>
        <p:nvSpPr>
          <p:cNvPr id="7" name="Oval 6"/>
          <p:cNvSpPr/>
          <p:nvPr/>
        </p:nvSpPr>
        <p:spPr bwMode="auto">
          <a:xfrm>
            <a:off x="5992947" y="5565736"/>
            <a:ext cx="2722641" cy="27226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15" name="TextBox 14"/>
          <p:cNvSpPr txBox="1"/>
          <p:nvPr/>
        </p:nvSpPr>
        <p:spPr bwMode="auto">
          <a:xfrm>
            <a:off x="685799" y="4033578"/>
            <a:ext cx="1595309" cy="461665"/>
          </a:xfrm>
          <a:prstGeom prst="rect">
            <a:avLst/>
          </a:prstGeom>
          <a:noFill/>
        </p:spPr>
        <p:txBody>
          <a:bodyPr wrap="none" rtlCol="0">
            <a:spAutoFit/>
          </a:bodyPr>
          <a:lstStyle/>
          <a:p>
            <a:pPr>
              <a:defRPr/>
            </a:pPr>
            <a:r>
              <a:rPr lang="ru-RU" sz="2400" b="1" dirty="0">
                <a:latin typeface="Manrope ExtraLight"/>
              </a:rPr>
              <a:t>58 ответов</a:t>
            </a:r>
            <a:endParaRPr dirty="0"/>
          </a:p>
        </p:txBody>
      </p:sp>
      <p:sp>
        <p:nvSpPr>
          <p:cNvPr id="16" name="TextBox 15"/>
          <p:cNvSpPr txBox="1"/>
          <p:nvPr/>
        </p:nvSpPr>
        <p:spPr bwMode="auto">
          <a:xfrm>
            <a:off x="8275168" y="8061782"/>
            <a:ext cx="811441" cy="461665"/>
          </a:xfrm>
          <a:prstGeom prst="rect">
            <a:avLst/>
          </a:prstGeom>
          <a:noFill/>
        </p:spPr>
        <p:txBody>
          <a:bodyPr wrap="none" rtlCol="0">
            <a:spAutoFit/>
          </a:bodyPr>
          <a:lstStyle/>
          <a:p>
            <a:pPr>
              <a:defRPr/>
            </a:pPr>
            <a:r>
              <a:rPr lang="ru-RU" sz="2400" b="1">
                <a:solidFill>
                  <a:schemeClr val="bg1"/>
                </a:solidFill>
                <a:latin typeface="Manrope ExtraLight"/>
              </a:rPr>
              <a:t>84%</a:t>
            </a:r>
            <a:endParaRPr/>
          </a:p>
        </p:txBody>
      </p:sp>
      <p:sp>
        <p:nvSpPr>
          <p:cNvPr id="17" name="TextBox 16"/>
          <p:cNvSpPr txBox="1"/>
          <p:nvPr/>
        </p:nvSpPr>
        <p:spPr bwMode="auto">
          <a:xfrm>
            <a:off x="5889154" y="5075694"/>
            <a:ext cx="750526" cy="461665"/>
          </a:xfrm>
          <a:prstGeom prst="rect">
            <a:avLst/>
          </a:prstGeom>
          <a:noFill/>
        </p:spPr>
        <p:txBody>
          <a:bodyPr wrap="none" rtlCol="0">
            <a:spAutoFit/>
          </a:bodyPr>
          <a:lstStyle/>
          <a:p>
            <a:pPr>
              <a:defRPr/>
            </a:pPr>
            <a:r>
              <a:rPr lang="ru-RU" sz="2400" b="1">
                <a:solidFill>
                  <a:schemeClr val="bg1"/>
                </a:solidFill>
                <a:latin typeface="Manrope ExtraLight"/>
              </a:rPr>
              <a:t>14%</a:t>
            </a:r>
            <a:endParaRPr/>
          </a:p>
        </p:txBody>
      </p:sp>
      <p:sp>
        <p:nvSpPr>
          <p:cNvPr id="18" name="TextBox 17"/>
          <p:cNvSpPr txBox="1"/>
          <p:nvPr/>
        </p:nvSpPr>
        <p:spPr bwMode="auto">
          <a:xfrm>
            <a:off x="10445033" y="6002288"/>
            <a:ext cx="2284600" cy="461665"/>
          </a:xfrm>
          <a:prstGeom prst="rect">
            <a:avLst/>
          </a:prstGeom>
          <a:noFill/>
        </p:spPr>
        <p:txBody>
          <a:bodyPr wrap="none" rtlCol="0">
            <a:spAutoFit/>
          </a:bodyPr>
          <a:lstStyle/>
          <a:p>
            <a:pPr>
              <a:defRPr/>
            </a:pPr>
            <a:r>
              <a:rPr lang="ru-RU" sz="2400" b="1">
                <a:solidFill>
                  <a:srgbClr val="0A77BE"/>
                </a:solidFill>
                <a:latin typeface="Manrope ExtraLight"/>
              </a:rPr>
              <a:t>Точно полезно</a:t>
            </a:r>
            <a:endParaRPr/>
          </a:p>
        </p:txBody>
      </p:sp>
      <p:sp>
        <p:nvSpPr>
          <p:cNvPr id="19" name="TextBox 18"/>
          <p:cNvSpPr txBox="1"/>
          <p:nvPr/>
        </p:nvSpPr>
        <p:spPr bwMode="auto">
          <a:xfrm>
            <a:off x="10445033" y="6502350"/>
            <a:ext cx="2499402" cy="461665"/>
          </a:xfrm>
          <a:prstGeom prst="rect">
            <a:avLst/>
          </a:prstGeom>
          <a:noFill/>
        </p:spPr>
        <p:txBody>
          <a:bodyPr wrap="none" rtlCol="0">
            <a:spAutoFit/>
          </a:bodyPr>
          <a:lstStyle/>
          <a:p>
            <a:pPr>
              <a:defRPr/>
            </a:pPr>
            <a:r>
              <a:rPr lang="ru-RU" sz="2400" b="1">
                <a:solidFill>
                  <a:srgbClr val="51B749"/>
                </a:solidFill>
                <a:latin typeface="Manrope ExtraLight"/>
              </a:rPr>
              <a:t>Скорее полезно</a:t>
            </a:r>
            <a:endParaRPr/>
          </a:p>
        </p:txBody>
      </p:sp>
      <p:sp>
        <p:nvSpPr>
          <p:cNvPr id="20" name="TextBox 19"/>
          <p:cNvSpPr txBox="1"/>
          <p:nvPr/>
        </p:nvSpPr>
        <p:spPr bwMode="auto">
          <a:xfrm>
            <a:off x="10445033" y="7016700"/>
            <a:ext cx="3411511" cy="461665"/>
          </a:xfrm>
          <a:prstGeom prst="rect">
            <a:avLst/>
          </a:prstGeom>
          <a:noFill/>
        </p:spPr>
        <p:txBody>
          <a:bodyPr wrap="none" rtlCol="0">
            <a:spAutoFit/>
          </a:bodyPr>
          <a:lstStyle/>
          <a:p>
            <a:pPr>
              <a:defRPr/>
            </a:pPr>
            <a:r>
              <a:rPr lang="ru-RU" sz="2400" b="1">
                <a:solidFill>
                  <a:schemeClr val="bg1">
                    <a:lumMod val="65000"/>
                  </a:schemeClr>
                </a:solidFill>
                <a:latin typeface="Manrope ExtraLight"/>
              </a:rPr>
              <a:t>Затрудняюсь ответить</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name="Slide 10">
    <p:bg>
      <p:bgPr>
        <a:solidFill>
          <a:srgbClr val="0578BD"/>
        </a:solidFill>
        <a:effectLst/>
      </p:bgPr>
    </p:bg>
    <p:spTree>
      <p:nvGrpSpPr>
        <p:cNvPr id="1" name=""/>
        <p:cNvGrpSpPr/>
        <p:nvPr/>
      </p:nvGrpSpPr>
      <p:grpSpPr bwMode="auto">
        <a:xfrm>
          <a:off x="0" y="0"/>
          <a:ext cx="0" cy="0"/>
          <a:chOff x="0" y="0"/>
          <a:chExt cx="0" cy="0"/>
        </a:xfrm>
      </p:grpSpPr>
      <p:pic>
        <p:nvPicPr>
          <p:cNvPr id="2" name="Image 0" descr="preencoded.png"/>
          <p:cNvPicPr>
            <a:picLocks noChangeAspect="1"/>
          </p:cNvPicPr>
          <p:nvPr/>
        </p:nvPicPr>
        <p:blipFill>
          <a:blip r:embed="rId2"/>
          <a:stretch/>
        </p:blipFill>
        <p:spPr bwMode="auto">
          <a:xfrm>
            <a:off x="0" y="6438899"/>
            <a:ext cx="8363750" cy="3848100"/>
          </a:xfrm>
          <a:prstGeom prst="rect">
            <a:avLst/>
          </a:prstGeom>
        </p:spPr>
      </p:pic>
      <p:pic>
        <p:nvPicPr>
          <p:cNvPr id="3" name="Image 1" descr="preencoded.png"/>
          <p:cNvPicPr>
            <a:picLocks noChangeAspect="1"/>
          </p:cNvPicPr>
          <p:nvPr/>
        </p:nvPicPr>
        <p:blipFill>
          <a:blip r:embed="rId3"/>
          <a:stretch/>
        </p:blipFill>
        <p:spPr bwMode="auto">
          <a:xfrm>
            <a:off x="8620125" y="-39189"/>
            <a:ext cx="9667875" cy="10287000"/>
          </a:xfrm>
          <a:prstGeom prst="rect">
            <a:avLst/>
          </a:prstGeom>
        </p:spPr>
      </p:pic>
      <p:pic>
        <p:nvPicPr>
          <p:cNvPr id="4" name="Image 2" descr="preencoded.png"/>
          <p:cNvPicPr>
            <a:picLocks noChangeAspect="1"/>
          </p:cNvPicPr>
          <p:nvPr/>
        </p:nvPicPr>
        <p:blipFill>
          <a:blip r:embed="rId4"/>
          <a:stretch/>
        </p:blipFill>
        <p:spPr bwMode="auto">
          <a:xfrm>
            <a:off x="13525500" y="8524875"/>
            <a:ext cx="4000500" cy="904875"/>
          </a:xfrm>
          <a:prstGeom prst="rect">
            <a:avLst/>
          </a:prstGeom>
        </p:spPr>
      </p:pic>
      <p:sp>
        <p:nvSpPr>
          <p:cNvPr id="6" name="Text 0"/>
          <p:cNvSpPr/>
          <p:nvPr/>
        </p:nvSpPr>
        <p:spPr bwMode="auto">
          <a:xfrm>
            <a:off x="742950" y="1581150"/>
            <a:ext cx="7435850" cy="609600"/>
          </a:xfrm>
          <a:prstGeom prst="rect">
            <a:avLst/>
          </a:prstGeom>
          <a:noFill/>
          <a:ln/>
        </p:spPr>
        <p:txBody>
          <a:bodyPr wrap="square" lIns="0" tIns="0" rIns="0" bIns="0" rtlCol="0" anchor="t"/>
          <a:lstStyle/>
          <a:p>
            <a:pPr>
              <a:lnSpc>
                <a:spcPts val="4800"/>
              </a:lnSpc>
              <a:defRPr/>
            </a:pPr>
            <a:r>
              <a:rPr lang="ru-RU" sz="4800" b="1">
                <a:solidFill>
                  <a:srgbClr val="FFFFFF"/>
                </a:solidFill>
                <a:latin typeface="Manrope"/>
                <a:ea typeface="Manrope ExtraBold"/>
                <a:cs typeface="Manrope ExtraBold"/>
              </a:rPr>
              <a:t>Спасибо за внимание</a:t>
            </a:r>
            <a:endParaRPr lang="en-US" sz="4800" b="1">
              <a:latin typeface="Manrope"/>
            </a:endParaRPr>
          </a:p>
        </p:txBody>
      </p:sp>
      <p:sp>
        <p:nvSpPr>
          <p:cNvPr id="8" name="Text 2"/>
          <p:cNvSpPr/>
          <p:nvPr/>
        </p:nvSpPr>
        <p:spPr bwMode="auto">
          <a:xfrm>
            <a:off x="742950" y="2846260"/>
            <a:ext cx="11830050" cy="2003679"/>
          </a:xfrm>
          <a:prstGeom prst="rect">
            <a:avLst/>
          </a:prstGeom>
          <a:noFill/>
          <a:ln/>
        </p:spPr>
        <p:txBody>
          <a:bodyPr wrap="square" lIns="0" tIns="0" rIns="0" bIns="0" rtlCol="0" anchor="t"/>
          <a:lstStyle/>
          <a:p>
            <a:pPr>
              <a:lnSpc>
                <a:spcPts val="4000"/>
              </a:lnSpc>
              <a:spcAft>
                <a:spcPts val="4800"/>
              </a:spcAft>
              <a:defRPr/>
            </a:pPr>
            <a:r>
              <a:rPr lang="ru-RU" sz="3200" b="1">
                <a:solidFill>
                  <a:srgbClr val="FFFFFF"/>
                </a:solidFill>
                <a:latin typeface="Manrope"/>
                <a:ea typeface="Manrope ExtraBold"/>
                <a:cs typeface="Manrope ExtraBold"/>
              </a:rPr>
              <a:t>По клубу пишите на: </a:t>
            </a:r>
            <a:r>
              <a:rPr lang="en-US" sz="3200" b="1">
                <a:solidFill>
                  <a:srgbClr val="FFFFFF"/>
                </a:solidFill>
                <a:latin typeface="Manrope"/>
                <a:ea typeface="Manrope ExtraBold"/>
                <a:cs typeface="Manrope ExtraBold"/>
              </a:rPr>
              <a:t>club@a-dobra.ru</a:t>
            </a:r>
            <a:br>
              <a:rPr lang="en-US" sz="3200" b="1">
                <a:solidFill>
                  <a:srgbClr val="FFFFFF"/>
                </a:solidFill>
                <a:latin typeface="Manrope"/>
                <a:ea typeface="Manrope ExtraBold"/>
                <a:cs typeface="Manrope ExtraBold"/>
              </a:rPr>
            </a:br>
            <a:r>
              <a:rPr lang="ru-RU" sz="3200" b="1">
                <a:solidFill>
                  <a:srgbClr val="FFFFFF"/>
                </a:solidFill>
                <a:latin typeface="Manrope"/>
                <a:ea typeface="Manrope ExtraBold"/>
                <a:cs typeface="Manrope ExtraBold"/>
              </a:rPr>
              <a:t>Почта фонда: </a:t>
            </a:r>
            <a:r>
              <a:rPr lang="en-US" sz="3200" b="1">
                <a:solidFill>
                  <a:srgbClr val="FFFFFF"/>
                </a:solidFill>
                <a:latin typeface="Manrope"/>
                <a:ea typeface="Manrope ExtraBold"/>
                <a:cs typeface="Manrope ExtraBold"/>
              </a:rPr>
              <a:t>info@a-dobra.ru</a:t>
            </a:r>
            <a:br>
              <a:rPr lang="en-US" sz="3200" b="1">
                <a:solidFill>
                  <a:srgbClr val="FFFFFF"/>
                </a:solidFill>
                <a:latin typeface="Manrope"/>
                <a:ea typeface="Manrope ExtraBold"/>
                <a:cs typeface="Manrope ExtraBold"/>
              </a:rPr>
            </a:br>
            <a:r>
              <a:rPr lang="ru-RU" sz="3200" b="1">
                <a:solidFill>
                  <a:srgbClr val="FFFFFF"/>
                </a:solidFill>
                <a:latin typeface="Manrope"/>
                <a:ea typeface="Manrope ExtraBold"/>
                <a:cs typeface="Manrope ExtraBold"/>
              </a:rPr>
              <a:t>Телефон фонда: 8(495)995-76-43</a:t>
            </a:r>
            <a:endParaRPr lang="en-US" sz="3200" b="1">
              <a:latin typeface="Manrope"/>
            </a:endParaRPr>
          </a:p>
        </p:txBody>
      </p:sp>
      <p:sp>
        <p:nvSpPr>
          <p:cNvPr id="11" name="Text 2"/>
          <p:cNvSpPr/>
          <p:nvPr/>
        </p:nvSpPr>
        <p:spPr bwMode="auto">
          <a:xfrm>
            <a:off x="742950" y="4892041"/>
            <a:ext cx="11830050" cy="2003679"/>
          </a:xfrm>
          <a:prstGeom prst="rect">
            <a:avLst/>
          </a:prstGeom>
          <a:noFill/>
          <a:ln/>
        </p:spPr>
        <p:txBody>
          <a:bodyPr wrap="square" lIns="0" tIns="0" rIns="0" bIns="0" rtlCol="0" anchor="t"/>
          <a:lstStyle/>
          <a:p>
            <a:pPr>
              <a:lnSpc>
                <a:spcPts val="4000"/>
              </a:lnSpc>
              <a:spcAft>
                <a:spcPts val="4800"/>
              </a:spcAft>
              <a:defRPr/>
            </a:pPr>
            <a:r>
              <a:rPr lang="ru-RU" sz="3200" b="1" dirty="0">
                <a:solidFill>
                  <a:srgbClr val="FFFFFF"/>
                </a:solidFill>
                <a:latin typeface="Manrope"/>
                <a:ea typeface="Manrope ExtraBold"/>
                <a:cs typeface="Manrope ExtraBold"/>
              </a:rPr>
              <a:t>Москва, </a:t>
            </a:r>
            <a:r>
              <a:rPr lang="ru-RU" sz="3200" b="1" dirty="0" err="1">
                <a:solidFill>
                  <a:srgbClr val="FFFFFF"/>
                </a:solidFill>
                <a:latin typeface="Manrope"/>
                <a:ea typeface="Manrope ExtraBold"/>
                <a:cs typeface="Manrope ExtraBold"/>
              </a:rPr>
              <a:t>м.Павелецкая</a:t>
            </a:r>
            <a:r>
              <a:rPr lang="ru-RU" sz="3200" b="1" dirty="0">
                <a:solidFill>
                  <a:srgbClr val="FFFFFF"/>
                </a:solidFill>
                <a:latin typeface="Manrope"/>
                <a:ea typeface="Manrope ExtraBold"/>
                <a:cs typeface="Manrope ExtraBold"/>
              </a:rPr>
              <a:t>, </a:t>
            </a:r>
            <a:br>
              <a:rPr lang="ru-RU" sz="3200" b="1" dirty="0">
                <a:solidFill>
                  <a:srgbClr val="FFFFFF"/>
                </a:solidFill>
                <a:latin typeface="Manrope"/>
                <a:ea typeface="Manrope ExtraBold"/>
                <a:cs typeface="Manrope ExtraBold"/>
              </a:rPr>
            </a:br>
            <a:r>
              <a:rPr lang="ru-RU" sz="3200" b="1" dirty="0">
                <a:solidFill>
                  <a:srgbClr val="FFFFFF"/>
                </a:solidFill>
                <a:latin typeface="Manrope"/>
                <a:ea typeface="Manrope ExtraBold"/>
                <a:cs typeface="Manrope ExtraBold"/>
              </a:rPr>
              <a:t>ул. </a:t>
            </a:r>
            <a:r>
              <a:rPr lang="ru-RU" sz="3200" b="1" dirty="0" err="1">
                <a:solidFill>
                  <a:srgbClr val="FFFFFF"/>
                </a:solidFill>
                <a:latin typeface="Manrope"/>
                <a:ea typeface="Manrope ExtraBold"/>
                <a:cs typeface="Manrope ExtraBold"/>
              </a:rPr>
              <a:t>Кожевническая</a:t>
            </a:r>
            <a:r>
              <a:rPr lang="ru-RU" sz="3200" b="1" dirty="0">
                <a:solidFill>
                  <a:srgbClr val="FFFFFF"/>
                </a:solidFill>
                <a:latin typeface="Manrope"/>
                <a:ea typeface="Manrope ExtraBold"/>
                <a:cs typeface="Manrope ExtraBold"/>
              </a:rPr>
              <a:t>, д.11/13 стр.1</a:t>
            </a:r>
            <a:br>
              <a:rPr lang="ru-RU" sz="3200" b="1" dirty="0">
                <a:solidFill>
                  <a:srgbClr val="FFFFFF"/>
                </a:solidFill>
                <a:latin typeface="Manrope"/>
                <a:ea typeface="Manrope ExtraBold"/>
                <a:cs typeface="Manrope ExtraBold"/>
              </a:rPr>
            </a:br>
            <a:br>
              <a:rPr lang="ru-RU" sz="3200" b="1" dirty="0">
                <a:solidFill>
                  <a:srgbClr val="FFFFFF"/>
                </a:solidFill>
                <a:latin typeface="Manrope"/>
                <a:ea typeface="Manrope ExtraBold"/>
                <a:cs typeface="Manrope ExtraBold"/>
              </a:rPr>
            </a:br>
            <a:r>
              <a:rPr lang="ru-RU" sz="3200" b="1" dirty="0">
                <a:solidFill>
                  <a:srgbClr val="FFFFFF"/>
                </a:solidFill>
                <a:latin typeface="Manrope"/>
                <a:ea typeface="Manrope ExtraBold"/>
                <a:cs typeface="Manrope ExtraBold"/>
              </a:rPr>
              <a:t>Сайт фонда: </a:t>
            </a:r>
            <a:r>
              <a:rPr lang="en-GB" sz="3200" b="1" dirty="0">
                <a:solidFill>
                  <a:srgbClr val="FFFFFF"/>
                </a:solidFill>
                <a:latin typeface="Manrope"/>
                <a:ea typeface="Manrope ExtraBold"/>
                <a:cs typeface="Manrope ExtraBold"/>
              </a:rPr>
              <a:t>a-dobra.ru</a:t>
            </a:r>
            <a:endParaRPr lang="en-US" sz="3200" b="1" dirty="0">
              <a:latin typeface="Manrope"/>
            </a:endParaRPr>
          </a:p>
        </p:txBody>
      </p:sp>
      <p:sp>
        <p:nvSpPr>
          <p:cNvPr id="12" name="Text 0"/>
          <p:cNvSpPr/>
          <p:nvPr/>
        </p:nvSpPr>
        <p:spPr bwMode="auto">
          <a:xfrm>
            <a:off x="762000" y="7744206"/>
            <a:ext cx="4542282" cy="1886712"/>
          </a:xfrm>
          <a:prstGeom prst="rect">
            <a:avLst/>
          </a:prstGeom>
          <a:noFill/>
          <a:ln/>
        </p:spPr>
        <p:txBody>
          <a:bodyPr wrap="square" lIns="0" tIns="0" rIns="0" bIns="0" rtlCol="0" anchor="t"/>
          <a:lstStyle/>
          <a:p>
            <a:pPr>
              <a:lnSpc>
                <a:spcPts val="4800"/>
              </a:lnSpc>
              <a:defRPr/>
            </a:pPr>
            <a:r>
              <a:rPr lang="ru-RU" sz="3600" b="1">
                <a:solidFill>
                  <a:srgbClr val="FFFFFF"/>
                </a:solidFill>
                <a:latin typeface="Manrope"/>
                <a:ea typeface="Manrope ExtraBold"/>
                <a:cs typeface="Manrope ExtraBold"/>
              </a:rPr>
              <a:t>Анкета</a:t>
            </a:r>
            <a:endParaRPr/>
          </a:p>
          <a:p>
            <a:pPr>
              <a:lnSpc>
                <a:spcPts val="4800"/>
              </a:lnSpc>
              <a:defRPr/>
            </a:pPr>
            <a:r>
              <a:rPr lang="ru-RU" sz="3600" b="1">
                <a:solidFill>
                  <a:srgbClr val="FFFFFF"/>
                </a:solidFill>
                <a:latin typeface="Manrope"/>
                <a:ea typeface="Manrope ExtraBold"/>
                <a:cs typeface="Manrope ExtraBold"/>
              </a:rPr>
              <a:t>на вступление</a:t>
            </a:r>
            <a:endParaRPr/>
          </a:p>
          <a:p>
            <a:pPr>
              <a:lnSpc>
                <a:spcPts val="4800"/>
              </a:lnSpc>
              <a:defRPr/>
            </a:pPr>
            <a:r>
              <a:rPr lang="ru-RU" sz="3600" b="1">
                <a:solidFill>
                  <a:srgbClr val="FFFFFF"/>
                </a:solidFill>
                <a:latin typeface="Manrope"/>
                <a:ea typeface="Manrope ExtraBold"/>
                <a:cs typeface="Manrope ExtraBold"/>
              </a:rPr>
              <a:t>в клуб</a:t>
            </a:r>
            <a:endParaRPr/>
          </a:p>
        </p:txBody>
      </p:sp>
      <p:pic>
        <p:nvPicPr>
          <p:cNvPr id="13" name="Рисунок 21"/>
          <p:cNvPicPr>
            <a:picLocks noChangeAspect="1"/>
          </p:cNvPicPr>
          <p:nvPr/>
        </p:nvPicPr>
        <p:blipFill>
          <a:blip r:embed="rId5"/>
          <a:stretch/>
        </p:blipFill>
        <p:spPr bwMode="auto">
          <a:xfrm>
            <a:off x="7756813" y="7699624"/>
            <a:ext cx="1975875" cy="1975875"/>
          </a:xfrm>
          <a:prstGeom prst="rect">
            <a:avLst/>
          </a:prstGeom>
        </p:spPr>
      </p:pic>
      <p:cxnSp>
        <p:nvCxnSpPr>
          <p:cNvPr id="7" name="Соединитель: изогнутый 6">
            <a:extLst>
              <a:ext uri="{FF2B5EF4-FFF2-40B4-BE49-F238E27FC236}">
                <a16:creationId xmlns:a16="http://schemas.microsoft.com/office/drawing/2014/main" id="{DE5C6C75-5551-99F5-378A-2C462EEAFB30}"/>
              </a:ext>
            </a:extLst>
          </p:cNvPr>
          <p:cNvCxnSpPr>
            <a:cxnSpLocks/>
          </p:cNvCxnSpPr>
          <p:nvPr/>
        </p:nvCxnSpPr>
        <p:spPr>
          <a:xfrm>
            <a:off x="3485888" y="8255316"/>
            <a:ext cx="3714799" cy="842772"/>
          </a:xfrm>
          <a:prstGeom prst="curved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name="Slide 2">
    <p:bg>
      <p:bgPr>
        <a:solidFill>
          <a:srgbClr val="FFFFFF"/>
        </a:solidFill>
        <a:effectLst/>
      </p:bgPr>
    </p:bg>
    <p:spTree>
      <p:nvGrpSpPr>
        <p:cNvPr id="1" name=""/>
        <p:cNvGrpSpPr/>
        <p:nvPr/>
      </p:nvGrpSpPr>
      <p:grpSpPr bwMode="auto">
        <a:xfrm>
          <a:off x="0" y="0"/>
          <a:ext cx="0" cy="0"/>
          <a:chOff x="0" y="0"/>
          <a:chExt cx="0" cy="0"/>
        </a:xfrm>
      </p:grpSpPr>
      <p:pic>
        <p:nvPicPr>
          <p:cNvPr id="2" name="Image 0" descr="preencoded.png"/>
          <p:cNvPicPr>
            <a:picLocks noChangeAspect="1"/>
          </p:cNvPicPr>
          <p:nvPr/>
        </p:nvPicPr>
        <p:blipFill>
          <a:blip r:embed="rId2"/>
          <a:stretch/>
        </p:blipFill>
        <p:spPr bwMode="auto">
          <a:xfrm>
            <a:off x="6848475" y="0"/>
            <a:ext cx="11439525" cy="10287000"/>
          </a:xfrm>
          <a:prstGeom prst="rect">
            <a:avLst/>
          </a:prstGeom>
        </p:spPr>
      </p:pic>
      <p:pic>
        <p:nvPicPr>
          <p:cNvPr id="3" name="Image 1" descr="preencoded.png"/>
          <p:cNvPicPr>
            <a:picLocks noChangeAspect="1"/>
          </p:cNvPicPr>
          <p:nvPr/>
        </p:nvPicPr>
        <p:blipFill>
          <a:blip r:embed="rId3"/>
          <a:stretch/>
        </p:blipFill>
        <p:spPr bwMode="auto">
          <a:xfrm>
            <a:off x="6800850" y="476250"/>
            <a:ext cx="11487150" cy="9810750"/>
          </a:xfrm>
          <a:prstGeom prst="rect">
            <a:avLst/>
          </a:prstGeom>
        </p:spPr>
      </p:pic>
      <p:pic>
        <p:nvPicPr>
          <p:cNvPr id="4" name="Image 2" descr="preencoded.png"/>
          <p:cNvPicPr>
            <a:picLocks noChangeAspect="1"/>
          </p:cNvPicPr>
          <p:nvPr/>
        </p:nvPicPr>
        <p:blipFill>
          <a:blip r:embed="rId4"/>
          <a:stretch/>
        </p:blipFill>
        <p:spPr bwMode="auto">
          <a:xfrm>
            <a:off x="0" y="0"/>
            <a:ext cx="4153709" cy="4153708"/>
          </a:xfrm>
          <a:prstGeom prst="rect">
            <a:avLst/>
          </a:prstGeom>
        </p:spPr>
      </p:pic>
      <p:pic>
        <p:nvPicPr>
          <p:cNvPr id="5" name="Image 3" descr="preencoded.png"/>
          <p:cNvPicPr>
            <a:picLocks noChangeAspect="1"/>
          </p:cNvPicPr>
          <p:nvPr/>
        </p:nvPicPr>
        <p:blipFill>
          <a:blip r:embed="rId5"/>
          <a:stretch/>
        </p:blipFill>
        <p:spPr bwMode="auto">
          <a:xfrm>
            <a:off x="762000" y="2324100"/>
            <a:ext cx="5734050" cy="4114800"/>
          </a:xfrm>
          <a:prstGeom prst="rect">
            <a:avLst/>
          </a:prstGeom>
        </p:spPr>
      </p:pic>
      <p:pic>
        <p:nvPicPr>
          <p:cNvPr id="6" name="Image 4" descr="preencoded.png"/>
          <p:cNvPicPr>
            <a:picLocks noChangeAspect="1"/>
          </p:cNvPicPr>
          <p:nvPr/>
        </p:nvPicPr>
        <p:blipFill>
          <a:blip r:embed="rId6"/>
          <a:stretch/>
        </p:blipFill>
        <p:spPr bwMode="auto">
          <a:xfrm>
            <a:off x="16516350" y="9039225"/>
            <a:ext cx="1009650" cy="1247775"/>
          </a:xfrm>
          <a:prstGeom prst="rect">
            <a:avLst/>
          </a:prstGeom>
        </p:spPr>
      </p:pic>
      <p:sp>
        <p:nvSpPr>
          <p:cNvPr id="7" name="Text 0"/>
          <p:cNvSpPr/>
          <p:nvPr/>
        </p:nvSpPr>
        <p:spPr bwMode="auto">
          <a:xfrm>
            <a:off x="742950" y="762000"/>
            <a:ext cx="4610100" cy="609600"/>
          </a:xfrm>
          <a:prstGeom prst="rect">
            <a:avLst/>
          </a:prstGeom>
          <a:noFill/>
          <a:ln/>
        </p:spPr>
        <p:txBody>
          <a:bodyPr wrap="square" lIns="0" tIns="0" rIns="0" bIns="0" rtlCol="0" anchor="t"/>
          <a:lstStyle/>
          <a:p>
            <a:pPr marL="0" indent="0" algn="l">
              <a:lnSpc>
                <a:spcPts val="4800"/>
              </a:lnSpc>
              <a:buNone/>
              <a:defRPr/>
            </a:pPr>
            <a:r>
              <a:rPr lang="en-US" sz="4800" b="1">
                <a:solidFill>
                  <a:srgbClr val="000000"/>
                </a:solidFill>
                <a:latin typeface="Manrope"/>
                <a:ea typeface="Manrope ExtraBold"/>
                <a:cs typeface="Manrope ExtraBold"/>
              </a:rPr>
              <a:t>Что мы делаем</a:t>
            </a:r>
            <a:endParaRPr lang="en-US" sz="4800" b="1">
              <a:latin typeface="Manrope"/>
            </a:endParaRPr>
          </a:p>
        </p:txBody>
      </p:sp>
      <p:sp>
        <p:nvSpPr>
          <p:cNvPr id="8" name="Text 1"/>
          <p:cNvSpPr/>
          <p:nvPr/>
        </p:nvSpPr>
        <p:spPr bwMode="auto">
          <a:xfrm>
            <a:off x="762000" y="2324100"/>
            <a:ext cx="5734050" cy="4114800"/>
          </a:xfrm>
          <a:prstGeom prst="rect">
            <a:avLst/>
          </a:prstGeom>
          <a:noFill/>
          <a:ln/>
        </p:spPr>
        <p:txBody>
          <a:bodyPr wrap="square" lIns="0" tIns="0" rIns="0" bIns="0" rtlCol="0" anchor="t"/>
          <a:lstStyle/>
          <a:p>
            <a:pPr marL="0" indent="0" algn="l">
              <a:lnSpc>
                <a:spcPts val="5400"/>
              </a:lnSpc>
              <a:spcAft>
                <a:spcPts val="4800"/>
              </a:spcAft>
              <a:buNone/>
              <a:defRPr/>
            </a:pPr>
            <a:r>
              <a:rPr lang="en-US" sz="3600" b="1">
                <a:solidFill>
                  <a:srgbClr val="FFFFFF"/>
                </a:solidFill>
                <a:latin typeface="Manrope"/>
                <a:ea typeface="Manrope ExtraBold"/>
                <a:cs typeface="Manrope ExtraBold"/>
              </a:rPr>
              <a:t>МИССИЯ ФОНДА</a:t>
            </a:r>
            <a:r>
              <a:rPr lang="en-US" sz="3600">
                <a:solidFill>
                  <a:srgbClr val="000000"/>
                </a:solidFill>
                <a:latin typeface="Manrope ExtraBold"/>
                <a:ea typeface="Manrope ExtraBold"/>
                <a:cs typeface="Manrope ExtraBold"/>
              </a:rPr>
              <a:t> </a:t>
            </a:r>
            <a:r>
              <a:rPr lang="en-US" sz="3600">
                <a:solidFill>
                  <a:srgbClr val="000000"/>
                </a:solidFill>
                <a:latin typeface="Manrope ExtraLight"/>
                <a:ea typeface="Manrope ExtraBold"/>
                <a:cs typeface="Manrope ExtraBold"/>
              </a:rPr>
              <a:t>— чтобы каждый ребенок воспитывался </a:t>
            </a:r>
            <a:br>
              <a:rPr>
                <a:latin typeface="Manrope ExtraLight"/>
              </a:rPr>
            </a:br>
            <a:r>
              <a:rPr lang="en-US" sz="3600">
                <a:solidFill>
                  <a:srgbClr val="000000"/>
                </a:solidFill>
                <a:latin typeface="Manrope ExtraLight"/>
                <a:ea typeface="Manrope ExtraBold"/>
                <a:cs typeface="Manrope ExtraBold"/>
              </a:rPr>
              <a:t>в заботливой семье </a:t>
            </a:r>
            <a:br>
              <a:rPr>
                <a:latin typeface="Manrope ExtraLight"/>
              </a:rPr>
            </a:br>
            <a:r>
              <a:rPr lang="en-US" sz="3600">
                <a:solidFill>
                  <a:srgbClr val="000000"/>
                </a:solidFill>
                <a:latin typeface="Manrope ExtraLight"/>
                <a:ea typeface="Manrope ExtraBold"/>
                <a:cs typeface="Manrope ExtraBold"/>
              </a:rPr>
              <a:t>и учреждения были </a:t>
            </a:r>
            <a:br>
              <a:rPr>
                <a:latin typeface="Manrope ExtraLight"/>
              </a:rPr>
            </a:br>
            <a:r>
              <a:rPr lang="en-US" sz="3600">
                <a:solidFill>
                  <a:srgbClr val="000000"/>
                </a:solidFill>
                <a:latin typeface="Manrope ExtraLight"/>
                <a:ea typeface="Manrope ExtraBold"/>
                <a:cs typeface="Manrope ExtraBold"/>
              </a:rPr>
              <a:t>не нужны.</a:t>
            </a:r>
            <a:endParaRPr lang="en-US" sz="3600">
              <a:latin typeface="Manrope ExtraLight"/>
            </a:endParaRPr>
          </a:p>
        </p:txBody>
      </p:sp>
      <p:sp>
        <p:nvSpPr>
          <p:cNvPr id="9" name="Text 2"/>
          <p:cNvSpPr/>
          <p:nvPr/>
        </p:nvSpPr>
        <p:spPr bwMode="auto">
          <a:xfrm>
            <a:off x="7505700" y="762000"/>
            <a:ext cx="4781550" cy="914400"/>
          </a:xfrm>
          <a:prstGeom prst="rect">
            <a:avLst/>
          </a:prstGeom>
          <a:noFill/>
          <a:ln/>
        </p:spPr>
        <p:txBody>
          <a:bodyPr wrap="square" lIns="0" tIns="0" rIns="0" bIns="0" rtlCol="0" anchor="t"/>
          <a:lstStyle/>
          <a:p>
            <a:pPr marL="0" indent="0" algn="l">
              <a:lnSpc>
                <a:spcPts val="3600"/>
              </a:lnSpc>
              <a:spcAft>
                <a:spcPts val="4800"/>
              </a:spcAft>
              <a:buNone/>
              <a:defRPr/>
            </a:pPr>
            <a:r>
              <a:rPr lang="en-US" sz="3600" b="1">
                <a:solidFill>
                  <a:srgbClr val="FFFFFF"/>
                </a:solidFill>
                <a:latin typeface="Manrope"/>
                <a:ea typeface="Manrope ExtraBold"/>
                <a:cs typeface="Manrope ExtraBold"/>
              </a:rPr>
              <a:t>Работаем </a:t>
            </a:r>
            <a:br>
              <a:rPr b="1">
                <a:latin typeface="Manrope"/>
              </a:rPr>
            </a:br>
            <a:r>
              <a:rPr lang="en-US" sz="3600" b="1">
                <a:solidFill>
                  <a:srgbClr val="FFFFFF"/>
                </a:solidFill>
                <a:latin typeface="Manrope"/>
                <a:ea typeface="Manrope ExtraBold"/>
                <a:cs typeface="Manrope ExtraBold"/>
              </a:rPr>
              <a:t>с государством</a:t>
            </a:r>
            <a:endParaRPr lang="en-US" sz="3600" b="1">
              <a:latin typeface="Manrope"/>
            </a:endParaRPr>
          </a:p>
        </p:txBody>
      </p:sp>
      <p:sp>
        <p:nvSpPr>
          <p:cNvPr id="10" name="Text 3"/>
          <p:cNvSpPr/>
          <p:nvPr/>
        </p:nvSpPr>
        <p:spPr bwMode="auto">
          <a:xfrm>
            <a:off x="7505700" y="1981200"/>
            <a:ext cx="4781550" cy="723900"/>
          </a:xfrm>
          <a:prstGeom prst="rect">
            <a:avLst/>
          </a:prstGeom>
          <a:noFill/>
          <a:ln/>
        </p:spPr>
        <p:txBody>
          <a:bodyPr wrap="square" lIns="0" tIns="0" rIns="0" bIns="0" rtlCol="0" anchor="t"/>
          <a:lstStyle/>
          <a:p>
            <a:pPr marL="0" indent="0" algn="l">
              <a:lnSpc>
                <a:spcPts val="2880"/>
              </a:lnSpc>
              <a:spcAft>
                <a:spcPts val="1200"/>
              </a:spcAft>
              <a:buNone/>
              <a:defRPr/>
            </a:pPr>
            <a:r>
              <a:rPr lang="en-US" sz="2400">
                <a:solidFill>
                  <a:srgbClr val="FFFFFF"/>
                </a:solidFill>
                <a:latin typeface="Manrope ExtraLight"/>
                <a:ea typeface="Manrope Medium"/>
                <a:cs typeface="Manrope Medium"/>
              </a:rPr>
              <a:t>Меняем ситуацию с сиротами на законодательном уровне.</a:t>
            </a:r>
            <a:endParaRPr lang="en-US" sz="2400">
              <a:latin typeface="Manrope ExtraLight"/>
            </a:endParaRPr>
          </a:p>
        </p:txBody>
      </p:sp>
      <p:sp>
        <p:nvSpPr>
          <p:cNvPr id="11" name="Text 4"/>
          <p:cNvSpPr/>
          <p:nvPr/>
        </p:nvSpPr>
        <p:spPr bwMode="auto">
          <a:xfrm>
            <a:off x="12744450" y="762000"/>
            <a:ext cx="4781550" cy="457200"/>
          </a:xfrm>
          <a:prstGeom prst="rect">
            <a:avLst/>
          </a:prstGeom>
          <a:noFill/>
          <a:ln/>
        </p:spPr>
        <p:txBody>
          <a:bodyPr wrap="square" lIns="0" tIns="0" rIns="0" bIns="0" rtlCol="0" anchor="t"/>
          <a:lstStyle/>
          <a:p>
            <a:pPr marL="0" indent="0" algn="l">
              <a:lnSpc>
                <a:spcPts val="3600"/>
              </a:lnSpc>
              <a:spcAft>
                <a:spcPts val="4800"/>
              </a:spcAft>
              <a:buNone/>
              <a:defRPr/>
            </a:pPr>
            <a:r>
              <a:rPr lang="en-US" sz="3600" b="1">
                <a:solidFill>
                  <a:srgbClr val="FFFFFF"/>
                </a:solidFill>
                <a:latin typeface="Manrope"/>
                <a:ea typeface="Manrope ExtraBold"/>
                <a:cs typeface="Manrope ExtraBold"/>
              </a:rPr>
              <a:t>Обучаем</a:t>
            </a:r>
            <a:endParaRPr lang="en-US" sz="3600" b="1">
              <a:latin typeface="Manrope"/>
            </a:endParaRPr>
          </a:p>
        </p:txBody>
      </p:sp>
      <p:sp>
        <p:nvSpPr>
          <p:cNvPr id="12" name="Text 5"/>
          <p:cNvSpPr/>
          <p:nvPr/>
        </p:nvSpPr>
        <p:spPr bwMode="auto">
          <a:xfrm>
            <a:off x="12744450" y="1524000"/>
            <a:ext cx="4781550" cy="1085850"/>
          </a:xfrm>
          <a:prstGeom prst="rect">
            <a:avLst/>
          </a:prstGeom>
          <a:noFill/>
          <a:ln/>
        </p:spPr>
        <p:txBody>
          <a:bodyPr wrap="square" lIns="0" tIns="0" rIns="0" bIns="0" rtlCol="0" anchor="t"/>
          <a:lstStyle/>
          <a:p>
            <a:pPr marL="0" indent="0" algn="l">
              <a:lnSpc>
                <a:spcPts val="2880"/>
              </a:lnSpc>
              <a:spcAft>
                <a:spcPts val="1200"/>
              </a:spcAft>
              <a:buNone/>
              <a:defRPr/>
            </a:pPr>
            <a:r>
              <a:rPr lang="en-US" sz="2400">
                <a:solidFill>
                  <a:srgbClr val="FFFFFF"/>
                </a:solidFill>
                <a:latin typeface="Manrope ExtraLight"/>
                <a:ea typeface="Manrope Medium"/>
                <a:cs typeface="Manrope Medium"/>
              </a:rPr>
              <a:t>Индивидуальные уроки </a:t>
            </a:r>
            <a:br>
              <a:rPr>
                <a:latin typeface="Manrope ExtraLight"/>
              </a:rPr>
            </a:br>
            <a:r>
              <a:rPr lang="en-US" sz="2400">
                <a:solidFill>
                  <a:srgbClr val="FFFFFF"/>
                </a:solidFill>
                <a:latin typeface="Manrope ExtraLight"/>
                <a:ea typeface="Manrope Medium"/>
                <a:cs typeface="Manrope Medium"/>
              </a:rPr>
              <a:t>с репетиторами, тренинги, образовательные кампусы.</a:t>
            </a:r>
            <a:endParaRPr lang="en-US" sz="2400">
              <a:latin typeface="Manrope ExtraLight"/>
            </a:endParaRPr>
          </a:p>
        </p:txBody>
      </p:sp>
      <p:sp>
        <p:nvSpPr>
          <p:cNvPr id="13" name="Text 6"/>
          <p:cNvSpPr/>
          <p:nvPr/>
        </p:nvSpPr>
        <p:spPr bwMode="auto">
          <a:xfrm>
            <a:off x="7505700" y="6800850"/>
            <a:ext cx="4781550" cy="914400"/>
          </a:xfrm>
          <a:prstGeom prst="rect">
            <a:avLst/>
          </a:prstGeom>
          <a:noFill/>
          <a:ln/>
        </p:spPr>
        <p:txBody>
          <a:bodyPr wrap="square" lIns="0" tIns="0" rIns="0" bIns="0" rtlCol="0" anchor="t"/>
          <a:lstStyle/>
          <a:p>
            <a:pPr marL="0" indent="0" algn="l">
              <a:lnSpc>
                <a:spcPts val="3600"/>
              </a:lnSpc>
              <a:spcAft>
                <a:spcPts val="4800"/>
              </a:spcAft>
              <a:buNone/>
              <a:defRPr/>
            </a:pPr>
            <a:r>
              <a:rPr lang="en-US" sz="3600" b="1">
                <a:solidFill>
                  <a:srgbClr val="FFFFFF"/>
                </a:solidFill>
                <a:latin typeface="Manrope"/>
                <a:ea typeface="Manrope ExtraBold"/>
                <a:cs typeface="Manrope ExtraBold"/>
              </a:rPr>
              <a:t>Находим наставников</a:t>
            </a:r>
            <a:endParaRPr lang="en-US" sz="3600" b="1">
              <a:latin typeface="Manrope"/>
            </a:endParaRPr>
          </a:p>
        </p:txBody>
      </p:sp>
      <p:sp>
        <p:nvSpPr>
          <p:cNvPr id="14" name="Text 7"/>
          <p:cNvSpPr/>
          <p:nvPr/>
        </p:nvSpPr>
        <p:spPr bwMode="auto">
          <a:xfrm>
            <a:off x="7505700" y="7943850"/>
            <a:ext cx="4781550" cy="723900"/>
          </a:xfrm>
          <a:prstGeom prst="rect">
            <a:avLst/>
          </a:prstGeom>
          <a:noFill/>
          <a:ln/>
        </p:spPr>
        <p:txBody>
          <a:bodyPr wrap="square" lIns="0" tIns="0" rIns="0" bIns="0" rtlCol="0" anchor="t"/>
          <a:lstStyle/>
          <a:p>
            <a:pPr marL="0" indent="0" algn="l">
              <a:lnSpc>
                <a:spcPts val="2880"/>
              </a:lnSpc>
              <a:spcAft>
                <a:spcPts val="1200"/>
              </a:spcAft>
              <a:buNone/>
              <a:defRPr/>
            </a:pPr>
            <a:r>
              <a:rPr lang="en-US" sz="2400">
                <a:solidFill>
                  <a:srgbClr val="FFFFFF"/>
                </a:solidFill>
                <a:latin typeface="Manrope ExtraLight"/>
                <a:ea typeface="Manrope Medium"/>
                <a:cs typeface="Manrope Medium"/>
              </a:rPr>
              <a:t>Подбираем старших друзей для социальной адаптации сирот.</a:t>
            </a:r>
            <a:endParaRPr lang="en-US" sz="2400">
              <a:latin typeface="Manrope ExtraLight"/>
            </a:endParaRPr>
          </a:p>
        </p:txBody>
      </p:sp>
      <p:sp>
        <p:nvSpPr>
          <p:cNvPr id="15" name="Text 8"/>
          <p:cNvSpPr/>
          <p:nvPr/>
        </p:nvSpPr>
        <p:spPr bwMode="auto">
          <a:xfrm>
            <a:off x="7505700" y="3371850"/>
            <a:ext cx="4781550" cy="1371600"/>
          </a:xfrm>
          <a:prstGeom prst="rect">
            <a:avLst/>
          </a:prstGeom>
          <a:noFill/>
          <a:ln/>
        </p:spPr>
        <p:txBody>
          <a:bodyPr wrap="square" lIns="0" tIns="0" rIns="0" bIns="0" rtlCol="0" anchor="t"/>
          <a:lstStyle/>
          <a:p>
            <a:pPr marL="0" indent="0" algn="l">
              <a:lnSpc>
                <a:spcPts val="3600"/>
              </a:lnSpc>
              <a:spcAft>
                <a:spcPts val="4800"/>
              </a:spcAft>
              <a:buNone/>
              <a:defRPr/>
            </a:pPr>
            <a:r>
              <a:rPr lang="en-US" sz="3600" b="1">
                <a:solidFill>
                  <a:srgbClr val="FFFFFF"/>
                </a:solidFill>
                <a:latin typeface="Manrope"/>
                <a:ea typeface="Manrope ExtraBold"/>
                <a:cs typeface="Manrope ExtraBold"/>
              </a:rPr>
              <a:t>Помогаем семейному устройству</a:t>
            </a:r>
            <a:endParaRPr lang="en-US" sz="3600" b="1">
              <a:latin typeface="Manrope"/>
            </a:endParaRPr>
          </a:p>
        </p:txBody>
      </p:sp>
      <p:sp>
        <p:nvSpPr>
          <p:cNvPr id="16" name="Text 9"/>
          <p:cNvSpPr/>
          <p:nvPr/>
        </p:nvSpPr>
        <p:spPr bwMode="auto">
          <a:xfrm>
            <a:off x="7505700" y="5143500"/>
            <a:ext cx="4781550" cy="1085850"/>
          </a:xfrm>
          <a:prstGeom prst="rect">
            <a:avLst/>
          </a:prstGeom>
          <a:noFill/>
          <a:ln/>
        </p:spPr>
        <p:txBody>
          <a:bodyPr wrap="square" lIns="0" tIns="0" rIns="0" bIns="0" rtlCol="0" anchor="t"/>
          <a:lstStyle/>
          <a:p>
            <a:pPr marL="0" indent="0" algn="l">
              <a:lnSpc>
                <a:spcPts val="2880"/>
              </a:lnSpc>
              <a:spcAft>
                <a:spcPts val="1200"/>
              </a:spcAft>
              <a:buNone/>
              <a:defRPr/>
            </a:pPr>
            <a:r>
              <a:rPr lang="en-US" sz="2400">
                <a:solidFill>
                  <a:srgbClr val="FFFFFF"/>
                </a:solidFill>
                <a:latin typeface="Manrope ExtraLight"/>
                <a:ea typeface="Manrope Medium"/>
                <a:cs typeface="Manrope Medium"/>
              </a:rPr>
              <a:t>Ищем, консультируем </a:t>
            </a:r>
            <a:br>
              <a:rPr>
                <a:latin typeface="Manrope ExtraLight"/>
              </a:rPr>
            </a:br>
            <a:r>
              <a:rPr lang="en-US" sz="2400">
                <a:solidFill>
                  <a:srgbClr val="FFFFFF"/>
                </a:solidFill>
                <a:latin typeface="Manrope ExtraLight"/>
                <a:ea typeface="Manrope Medium"/>
                <a:cs typeface="Manrope Medium"/>
              </a:rPr>
              <a:t>и поддерживаем будущих родителей.</a:t>
            </a:r>
            <a:endParaRPr lang="en-US" sz="2400">
              <a:latin typeface="Manrope ExtraLight"/>
            </a:endParaRPr>
          </a:p>
        </p:txBody>
      </p:sp>
      <p:sp>
        <p:nvSpPr>
          <p:cNvPr id="17" name="Text 10"/>
          <p:cNvSpPr/>
          <p:nvPr/>
        </p:nvSpPr>
        <p:spPr bwMode="auto">
          <a:xfrm>
            <a:off x="12744450" y="3371850"/>
            <a:ext cx="4781550" cy="914400"/>
          </a:xfrm>
          <a:prstGeom prst="rect">
            <a:avLst/>
          </a:prstGeom>
          <a:noFill/>
          <a:ln/>
        </p:spPr>
        <p:txBody>
          <a:bodyPr wrap="square" lIns="0" tIns="0" rIns="0" bIns="0" rtlCol="0" anchor="t"/>
          <a:lstStyle/>
          <a:p>
            <a:pPr marL="0" indent="0" algn="l">
              <a:lnSpc>
                <a:spcPts val="3600"/>
              </a:lnSpc>
              <a:spcAft>
                <a:spcPts val="4800"/>
              </a:spcAft>
              <a:buNone/>
              <a:defRPr/>
            </a:pPr>
            <a:r>
              <a:rPr lang="en-US" sz="3600" b="1">
                <a:solidFill>
                  <a:srgbClr val="FFFFFF"/>
                </a:solidFill>
                <a:latin typeface="Manrope"/>
                <a:ea typeface="Manrope ExtraBold"/>
                <a:cs typeface="Manrope ExtraBold"/>
              </a:rPr>
              <a:t>Поддерживаем приемные семьи</a:t>
            </a:r>
            <a:endParaRPr lang="en-US" sz="3600" b="1">
              <a:latin typeface="Manrope"/>
            </a:endParaRPr>
          </a:p>
        </p:txBody>
      </p:sp>
      <p:sp>
        <p:nvSpPr>
          <p:cNvPr id="18" name="Text 11"/>
          <p:cNvSpPr/>
          <p:nvPr/>
        </p:nvSpPr>
        <p:spPr bwMode="auto">
          <a:xfrm>
            <a:off x="12744450" y="4591050"/>
            <a:ext cx="4781550" cy="1447800"/>
          </a:xfrm>
          <a:prstGeom prst="rect">
            <a:avLst/>
          </a:prstGeom>
          <a:noFill/>
          <a:ln/>
        </p:spPr>
        <p:txBody>
          <a:bodyPr wrap="square" lIns="0" tIns="0" rIns="0" bIns="0" rtlCol="0" anchor="t"/>
          <a:lstStyle/>
          <a:p>
            <a:pPr marL="0" indent="0" algn="l">
              <a:lnSpc>
                <a:spcPts val="2880"/>
              </a:lnSpc>
              <a:spcAft>
                <a:spcPts val="1200"/>
              </a:spcAft>
              <a:buNone/>
              <a:defRPr/>
            </a:pPr>
            <a:r>
              <a:rPr lang="en-US" sz="2400">
                <a:solidFill>
                  <a:srgbClr val="FFFFFF"/>
                </a:solidFill>
                <a:latin typeface="Manrope ExtraLight"/>
                <a:ea typeface="Manrope Medium"/>
                <a:cs typeface="Manrope Medium"/>
              </a:rPr>
              <a:t>Клуб приёмных семей – это общество приёмных семей, которое делится своим опытом и знаниями.</a:t>
            </a:r>
            <a:endParaRPr lang="en-US" sz="2400">
              <a:latin typeface="Manrope ExtraLight"/>
            </a:endParaRPr>
          </a:p>
        </p:txBody>
      </p:sp>
      <p:sp>
        <p:nvSpPr>
          <p:cNvPr id="19" name="Text 12"/>
          <p:cNvSpPr/>
          <p:nvPr/>
        </p:nvSpPr>
        <p:spPr bwMode="auto">
          <a:xfrm>
            <a:off x="12744450" y="6800850"/>
            <a:ext cx="4781550" cy="457200"/>
          </a:xfrm>
          <a:prstGeom prst="rect">
            <a:avLst/>
          </a:prstGeom>
          <a:noFill/>
          <a:ln/>
        </p:spPr>
        <p:txBody>
          <a:bodyPr wrap="square" lIns="0" tIns="0" rIns="0" bIns="0" rtlCol="0" anchor="t"/>
          <a:lstStyle/>
          <a:p>
            <a:pPr marL="0" indent="0" algn="l">
              <a:lnSpc>
                <a:spcPts val="3600"/>
              </a:lnSpc>
              <a:spcAft>
                <a:spcPts val="4800"/>
              </a:spcAft>
              <a:buNone/>
              <a:defRPr/>
            </a:pPr>
            <a:r>
              <a:rPr lang="en-US" sz="3600" b="1">
                <a:solidFill>
                  <a:srgbClr val="FFFFFF"/>
                </a:solidFill>
                <a:latin typeface="Manrope"/>
                <a:ea typeface="Manrope ExtraBold"/>
                <a:cs typeface="Manrope ExtraBold"/>
              </a:rPr>
              <a:t>Просвещаем</a:t>
            </a:r>
            <a:endParaRPr lang="en-US" sz="3600" b="1">
              <a:latin typeface="Manrope"/>
            </a:endParaRPr>
          </a:p>
        </p:txBody>
      </p:sp>
      <p:sp>
        <p:nvSpPr>
          <p:cNvPr id="20" name="Text 13"/>
          <p:cNvSpPr/>
          <p:nvPr/>
        </p:nvSpPr>
        <p:spPr bwMode="auto">
          <a:xfrm>
            <a:off x="12744450" y="7562850"/>
            <a:ext cx="4781550" cy="1085850"/>
          </a:xfrm>
          <a:prstGeom prst="rect">
            <a:avLst/>
          </a:prstGeom>
          <a:noFill/>
          <a:ln/>
        </p:spPr>
        <p:txBody>
          <a:bodyPr wrap="square" lIns="0" tIns="0" rIns="0" bIns="0" rtlCol="0" anchor="t"/>
          <a:lstStyle/>
          <a:p>
            <a:pPr marL="0" indent="0" algn="l">
              <a:lnSpc>
                <a:spcPts val="2880"/>
              </a:lnSpc>
              <a:spcAft>
                <a:spcPts val="1200"/>
              </a:spcAft>
              <a:buNone/>
              <a:defRPr/>
            </a:pPr>
            <a:r>
              <a:rPr lang="en-US" sz="2400">
                <a:solidFill>
                  <a:srgbClr val="FFFFFF"/>
                </a:solidFill>
                <a:latin typeface="Manrope ExtraLight"/>
                <a:ea typeface="Manrope Medium"/>
                <a:cs typeface="Manrope Medium"/>
              </a:rPr>
              <a:t>Меняем отношение общества </a:t>
            </a:r>
            <a:br>
              <a:rPr>
                <a:latin typeface="Manrope ExtraLight"/>
              </a:rPr>
            </a:br>
            <a:r>
              <a:rPr lang="en-US" sz="2400">
                <a:solidFill>
                  <a:srgbClr val="FFFFFF"/>
                </a:solidFill>
                <a:latin typeface="Manrope ExtraLight"/>
                <a:ea typeface="Manrope Medium"/>
                <a:cs typeface="Manrope Medium"/>
              </a:rPr>
              <a:t>к проблеме сиротства </a:t>
            </a:r>
            <a:br>
              <a:rPr>
                <a:latin typeface="Manrope ExtraLight"/>
              </a:rPr>
            </a:br>
            <a:r>
              <a:rPr lang="en-US" sz="2400">
                <a:solidFill>
                  <a:srgbClr val="FFFFFF"/>
                </a:solidFill>
                <a:latin typeface="Manrope ExtraLight"/>
                <a:ea typeface="Manrope Medium"/>
                <a:cs typeface="Manrope Medium"/>
              </a:rPr>
              <a:t>и приемным семьям.</a:t>
            </a:r>
            <a:endParaRPr lang="en-US" sz="2400">
              <a:latin typeface="Manrope ExtraLight"/>
            </a:endParaRPr>
          </a:p>
        </p:txBody>
      </p:sp>
      <p:sp>
        <p:nvSpPr>
          <p:cNvPr id="22" name="Text 15"/>
          <p:cNvSpPr/>
          <p:nvPr/>
        </p:nvSpPr>
        <p:spPr bwMode="auto">
          <a:xfrm>
            <a:off x="742950" y="7010399"/>
            <a:ext cx="4486275" cy="914400"/>
          </a:xfrm>
          <a:prstGeom prst="rect">
            <a:avLst/>
          </a:prstGeom>
          <a:noFill/>
          <a:ln/>
        </p:spPr>
        <p:txBody>
          <a:bodyPr wrap="square" lIns="0" tIns="0" rIns="0" bIns="0" rtlCol="0" anchor="t"/>
          <a:lstStyle/>
          <a:p>
            <a:pPr marL="0" indent="0" algn="l">
              <a:lnSpc>
                <a:spcPts val="3600"/>
              </a:lnSpc>
              <a:spcAft>
                <a:spcPts val="4800"/>
              </a:spcAft>
              <a:buNone/>
              <a:defRPr/>
            </a:pPr>
            <a:r>
              <a:rPr lang="en-US" sz="2400" b="1">
                <a:solidFill>
                  <a:srgbClr val="000000"/>
                </a:solidFill>
                <a:latin typeface="Manrope"/>
                <a:ea typeface="Manrope Medium"/>
                <a:cs typeface="Manrope Medium"/>
              </a:rPr>
              <a:t>Наши программы направлены </a:t>
            </a:r>
            <a:br>
              <a:rPr b="1">
                <a:latin typeface="Manrope"/>
              </a:rPr>
            </a:br>
            <a:r>
              <a:rPr lang="en-US" sz="2400" b="1">
                <a:solidFill>
                  <a:srgbClr val="000000"/>
                </a:solidFill>
                <a:latin typeface="Manrope"/>
                <a:ea typeface="Manrope Medium"/>
                <a:cs typeface="Manrope Medium"/>
              </a:rPr>
              <a:t>на помощь подросткам.</a:t>
            </a:r>
            <a:endParaRPr lang="en-US" sz="2400" b="1">
              <a:latin typeface="Manrop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name="Slide 5">
    <p:bg>
      <p:bgPr>
        <a:solidFill>
          <a:srgbClr val="FFFFFF"/>
        </a:solidFill>
        <a:effectLst/>
      </p:bgPr>
    </p:bg>
    <p:spTree>
      <p:nvGrpSpPr>
        <p:cNvPr id="1" name=""/>
        <p:cNvGrpSpPr/>
        <p:nvPr/>
      </p:nvGrpSpPr>
      <p:grpSpPr bwMode="auto">
        <a:xfrm>
          <a:off x="0" y="0"/>
          <a:ext cx="0" cy="0"/>
          <a:chOff x="0" y="0"/>
          <a:chExt cx="0" cy="0"/>
        </a:xfrm>
      </p:grpSpPr>
      <p:pic>
        <p:nvPicPr>
          <p:cNvPr id="3" name="Image 1" descr="preencoded.png"/>
          <p:cNvPicPr>
            <a:picLocks noChangeAspect="1"/>
          </p:cNvPicPr>
          <p:nvPr/>
        </p:nvPicPr>
        <p:blipFill>
          <a:blip r:embed="rId2"/>
          <a:stretch/>
        </p:blipFill>
        <p:spPr bwMode="auto">
          <a:xfrm>
            <a:off x="0" y="517326"/>
            <a:ext cx="12287250" cy="9810750"/>
          </a:xfrm>
          <a:prstGeom prst="rect">
            <a:avLst/>
          </a:prstGeom>
        </p:spPr>
      </p:pic>
      <p:sp>
        <p:nvSpPr>
          <p:cNvPr id="39" name="Rectangle 38"/>
          <p:cNvSpPr/>
          <p:nvPr/>
        </p:nvSpPr>
        <p:spPr bwMode="auto">
          <a:xfrm>
            <a:off x="742950" y="3124200"/>
            <a:ext cx="4679655" cy="471426"/>
          </a:xfrm>
          <a:prstGeom prst="rect">
            <a:avLst/>
          </a:prstGeom>
          <a:solidFill>
            <a:srgbClr val="51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0" name="Rectangle 39"/>
          <p:cNvSpPr/>
          <p:nvPr/>
        </p:nvSpPr>
        <p:spPr bwMode="auto">
          <a:xfrm>
            <a:off x="9548790" y="3124200"/>
            <a:ext cx="5804624" cy="471426"/>
          </a:xfrm>
          <a:prstGeom prst="rect">
            <a:avLst/>
          </a:prstGeom>
          <a:solidFill>
            <a:srgbClr val="51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2" name="Image 0" descr="preencoded.png"/>
          <p:cNvPicPr>
            <a:picLocks noChangeAspect="1"/>
          </p:cNvPicPr>
          <p:nvPr/>
        </p:nvPicPr>
        <p:blipFill>
          <a:blip r:embed="rId3"/>
          <a:stretch/>
        </p:blipFill>
        <p:spPr bwMode="auto">
          <a:xfrm>
            <a:off x="16516350" y="9039225"/>
            <a:ext cx="1009650" cy="1247775"/>
          </a:xfrm>
          <a:prstGeom prst="rect">
            <a:avLst/>
          </a:prstGeom>
        </p:spPr>
      </p:pic>
      <p:pic>
        <p:nvPicPr>
          <p:cNvPr id="4" name="Image 2" descr="preencoded.png"/>
          <p:cNvPicPr>
            <a:picLocks noChangeAspect="1"/>
          </p:cNvPicPr>
          <p:nvPr/>
        </p:nvPicPr>
        <p:blipFill>
          <a:blip r:embed="rId4"/>
          <a:stretch/>
        </p:blipFill>
        <p:spPr bwMode="auto">
          <a:xfrm>
            <a:off x="14125575" y="0"/>
            <a:ext cx="4162425" cy="4153708"/>
          </a:xfrm>
          <a:prstGeom prst="rect">
            <a:avLst/>
          </a:prstGeom>
        </p:spPr>
      </p:pic>
      <p:sp>
        <p:nvSpPr>
          <p:cNvPr id="11" name="Text 2"/>
          <p:cNvSpPr/>
          <p:nvPr/>
        </p:nvSpPr>
        <p:spPr bwMode="auto">
          <a:xfrm>
            <a:off x="742950" y="762000"/>
            <a:ext cx="14939010" cy="609600"/>
          </a:xfrm>
          <a:prstGeom prst="rect">
            <a:avLst/>
          </a:prstGeom>
          <a:noFill/>
          <a:ln/>
        </p:spPr>
        <p:txBody>
          <a:bodyPr wrap="square" lIns="0" tIns="0" rIns="0" bIns="0" rtlCol="0" anchor="t"/>
          <a:lstStyle/>
          <a:p>
            <a:pPr algn="ctr">
              <a:lnSpc>
                <a:spcPts val="4800"/>
              </a:lnSpc>
              <a:defRPr/>
            </a:pPr>
            <a:r>
              <a:rPr lang="ru-RU" sz="4800" b="1" dirty="0">
                <a:solidFill>
                  <a:srgbClr val="000000"/>
                </a:solidFill>
                <a:latin typeface="Manrope"/>
                <a:ea typeface="Manrope ExtraBold"/>
                <a:cs typeface="Manrope ExtraBold"/>
              </a:rPr>
              <a:t>Результаты опроса участников  тренинга</a:t>
            </a:r>
            <a:endParaRPr dirty="0"/>
          </a:p>
          <a:p>
            <a:pPr algn="ctr">
              <a:lnSpc>
                <a:spcPts val="4800"/>
              </a:lnSpc>
              <a:defRPr/>
            </a:pPr>
            <a:r>
              <a:rPr lang="ru-RU" sz="4800" b="1" dirty="0">
                <a:solidFill>
                  <a:srgbClr val="000000"/>
                </a:solidFill>
                <a:latin typeface="Manrope"/>
                <a:ea typeface="Manrope ExtraBold"/>
                <a:cs typeface="Manrope ExtraBold"/>
              </a:rPr>
              <a:t>по психотравме БФ «Арифметика добра» </a:t>
            </a:r>
            <a:br>
              <a:rPr lang="ru-RU" sz="4800" b="1" dirty="0">
                <a:solidFill>
                  <a:srgbClr val="000000"/>
                </a:solidFill>
                <a:latin typeface="Manrope"/>
                <a:ea typeface="Manrope ExtraBold"/>
                <a:cs typeface="Manrope ExtraBold"/>
              </a:rPr>
            </a:br>
            <a:r>
              <a:rPr lang="ru-RU" sz="4800" b="1" dirty="0">
                <a:solidFill>
                  <a:srgbClr val="000000"/>
                </a:solidFill>
                <a:latin typeface="Manrope"/>
                <a:ea typeface="Manrope ExtraBold"/>
                <a:cs typeface="Manrope ExtraBold"/>
              </a:rPr>
              <a:t>в 2020 году:</a:t>
            </a:r>
            <a:endParaRPr lang="en-US" sz="4800" b="1" dirty="0">
              <a:latin typeface="Manrope"/>
            </a:endParaRPr>
          </a:p>
        </p:txBody>
      </p:sp>
      <p:sp>
        <p:nvSpPr>
          <p:cNvPr id="18" name="Text 9"/>
          <p:cNvSpPr/>
          <p:nvPr/>
        </p:nvSpPr>
        <p:spPr bwMode="auto">
          <a:xfrm>
            <a:off x="6524625" y="4076699"/>
            <a:ext cx="390525" cy="609600"/>
          </a:xfrm>
          <a:prstGeom prst="rect">
            <a:avLst/>
          </a:prstGeom>
          <a:noFill/>
          <a:ln/>
        </p:spPr>
        <p:txBody>
          <a:bodyPr wrap="square" lIns="0" tIns="0" rIns="0" bIns="0" rtlCol="0" anchor="t"/>
          <a:lstStyle/>
          <a:p>
            <a:pPr marL="0" indent="0" algn="l">
              <a:lnSpc>
                <a:spcPts val="4800"/>
              </a:lnSpc>
              <a:buNone/>
              <a:defRPr/>
            </a:pPr>
            <a:endParaRPr lang="en-US" sz="4800" b="1">
              <a:latin typeface="Manrope"/>
            </a:endParaRPr>
          </a:p>
        </p:txBody>
      </p:sp>
      <p:sp>
        <p:nvSpPr>
          <p:cNvPr id="21" name="TextBox 20"/>
          <p:cNvSpPr txBox="1"/>
          <p:nvPr/>
        </p:nvSpPr>
        <p:spPr bwMode="auto">
          <a:xfrm>
            <a:off x="742950" y="3124200"/>
            <a:ext cx="5017770" cy="523220"/>
          </a:xfrm>
          <a:prstGeom prst="rect">
            <a:avLst/>
          </a:prstGeom>
          <a:noFill/>
        </p:spPr>
        <p:txBody>
          <a:bodyPr wrap="square" rtlCol="0">
            <a:spAutoFit/>
          </a:bodyPr>
          <a:lstStyle/>
          <a:p>
            <a:pPr>
              <a:defRPr/>
            </a:pPr>
            <a:r>
              <a:rPr lang="ru-RU" sz="2800" b="1">
                <a:solidFill>
                  <a:schemeClr val="bg1"/>
                </a:solidFill>
                <a:latin typeface="Manrope"/>
              </a:rPr>
              <a:t>386 приемных родителей</a:t>
            </a:r>
            <a:endParaRPr/>
          </a:p>
        </p:txBody>
      </p:sp>
      <p:sp>
        <p:nvSpPr>
          <p:cNvPr id="22" name="TextBox 21"/>
          <p:cNvSpPr txBox="1"/>
          <p:nvPr/>
        </p:nvSpPr>
        <p:spPr bwMode="auto">
          <a:xfrm>
            <a:off x="9505950" y="3124200"/>
            <a:ext cx="6492240" cy="523220"/>
          </a:xfrm>
          <a:prstGeom prst="rect">
            <a:avLst/>
          </a:prstGeom>
          <a:noFill/>
        </p:spPr>
        <p:txBody>
          <a:bodyPr wrap="square" rtlCol="0">
            <a:spAutoFit/>
          </a:bodyPr>
          <a:lstStyle/>
          <a:p>
            <a:pPr>
              <a:defRPr/>
            </a:pPr>
            <a:r>
              <a:rPr lang="ru-RU" sz="2800" b="1">
                <a:solidFill>
                  <a:schemeClr val="bg1"/>
                </a:solidFill>
                <a:latin typeface="Manrope"/>
              </a:rPr>
              <a:t>413 психологов и специалистов</a:t>
            </a:r>
            <a:endParaRPr/>
          </a:p>
        </p:txBody>
      </p:sp>
      <p:sp>
        <p:nvSpPr>
          <p:cNvPr id="23" name="TextBox 22"/>
          <p:cNvSpPr txBox="1"/>
          <p:nvPr/>
        </p:nvSpPr>
        <p:spPr bwMode="auto">
          <a:xfrm>
            <a:off x="742950" y="3779520"/>
            <a:ext cx="6633210" cy="1384995"/>
          </a:xfrm>
          <a:prstGeom prst="rect">
            <a:avLst/>
          </a:prstGeom>
          <a:noFill/>
        </p:spPr>
        <p:txBody>
          <a:bodyPr wrap="square" rtlCol="0">
            <a:spAutoFit/>
          </a:bodyPr>
          <a:lstStyle/>
          <a:p>
            <a:pPr>
              <a:defRPr/>
            </a:pPr>
            <a:r>
              <a:rPr lang="ru-RU" sz="2800" b="1" dirty="0">
                <a:latin typeface="Manrope"/>
              </a:rPr>
              <a:t>Достаточно ли вам было информации</a:t>
            </a:r>
            <a:r>
              <a:rPr lang="en-US" sz="2800" b="1" dirty="0">
                <a:latin typeface="Manrope"/>
              </a:rPr>
              <a:t> </a:t>
            </a:r>
            <a:r>
              <a:rPr lang="ru-RU" sz="2800" b="1" dirty="0">
                <a:latin typeface="Manrope"/>
              </a:rPr>
              <a:t>в ШПР, чтобы воспитывать приемного  ребенка?</a:t>
            </a:r>
            <a:endParaRPr sz="2800" dirty="0"/>
          </a:p>
        </p:txBody>
      </p:sp>
      <p:sp>
        <p:nvSpPr>
          <p:cNvPr id="24" name="TextBox 23"/>
          <p:cNvSpPr txBox="1"/>
          <p:nvPr/>
        </p:nvSpPr>
        <p:spPr bwMode="auto">
          <a:xfrm>
            <a:off x="9536430" y="3779520"/>
            <a:ext cx="6633210" cy="1815882"/>
          </a:xfrm>
          <a:prstGeom prst="rect">
            <a:avLst/>
          </a:prstGeom>
          <a:noFill/>
        </p:spPr>
        <p:txBody>
          <a:bodyPr wrap="square" rtlCol="0">
            <a:spAutoFit/>
          </a:bodyPr>
          <a:lstStyle/>
          <a:p>
            <a:pPr>
              <a:defRPr/>
            </a:pPr>
            <a:r>
              <a:rPr lang="ru-RU" sz="2800" b="1" dirty="0">
                <a:latin typeface="Manrope"/>
              </a:rPr>
              <a:t>Как вы считаете,  нужно ли приемным</a:t>
            </a:r>
            <a:endParaRPr sz="2800" dirty="0"/>
          </a:p>
          <a:p>
            <a:pPr>
              <a:defRPr/>
            </a:pPr>
            <a:r>
              <a:rPr lang="ru-RU" sz="2800" b="1" dirty="0">
                <a:latin typeface="Manrope"/>
              </a:rPr>
              <a:t>родителям проходить дополнительное</a:t>
            </a:r>
            <a:endParaRPr sz="2800" dirty="0"/>
          </a:p>
          <a:p>
            <a:pPr>
              <a:defRPr/>
            </a:pPr>
            <a:r>
              <a:rPr lang="ru-RU" sz="2800" b="1" dirty="0">
                <a:latin typeface="Manrope"/>
              </a:rPr>
              <a:t>обучение после  прихода ребенка в семью?</a:t>
            </a:r>
            <a:endParaRPr sz="2800" dirty="0"/>
          </a:p>
        </p:txBody>
      </p:sp>
      <p:sp>
        <p:nvSpPr>
          <p:cNvPr id="30" name="Rectangle 29"/>
          <p:cNvSpPr/>
          <p:nvPr/>
        </p:nvSpPr>
        <p:spPr bwMode="auto">
          <a:xfrm>
            <a:off x="742950" y="5686186"/>
            <a:ext cx="2520000" cy="468000"/>
          </a:xfrm>
          <a:prstGeom prst="rect">
            <a:avLst/>
          </a:prstGeom>
          <a:solidFill>
            <a:srgbClr val="0A7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1" name="Rectangle 30"/>
          <p:cNvSpPr/>
          <p:nvPr/>
        </p:nvSpPr>
        <p:spPr bwMode="auto">
          <a:xfrm>
            <a:off x="826601" y="7255508"/>
            <a:ext cx="792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2" name="Rectangle 31"/>
          <p:cNvSpPr/>
          <p:nvPr/>
        </p:nvSpPr>
        <p:spPr bwMode="auto">
          <a:xfrm>
            <a:off x="9646920" y="5697354"/>
            <a:ext cx="3230880" cy="468000"/>
          </a:xfrm>
          <a:prstGeom prst="rect">
            <a:avLst/>
          </a:prstGeom>
          <a:solidFill>
            <a:srgbClr val="0A7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3" name="Rectangle 32"/>
          <p:cNvSpPr/>
          <p:nvPr/>
        </p:nvSpPr>
        <p:spPr bwMode="auto">
          <a:xfrm>
            <a:off x="9646920" y="6240698"/>
            <a:ext cx="73550" cy="46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4" name="Rectangle 33"/>
          <p:cNvSpPr/>
          <p:nvPr/>
        </p:nvSpPr>
        <p:spPr bwMode="auto">
          <a:xfrm>
            <a:off x="9646920" y="6768417"/>
            <a:ext cx="73550" cy="46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5" name="Rectangle 34"/>
          <p:cNvSpPr/>
          <p:nvPr/>
        </p:nvSpPr>
        <p:spPr bwMode="auto">
          <a:xfrm>
            <a:off x="9646920" y="7304543"/>
            <a:ext cx="73550" cy="46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6" name="Rectangle 35"/>
          <p:cNvSpPr/>
          <p:nvPr/>
        </p:nvSpPr>
        <p:spPr bwMode="auto">
          <a:xfrm>
            <a:off x="9646920" y="7840212"/>
            <a:ext cx="73550" cy="46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7" name="Rectangle 36"/>
          <p:cNvSpPr/>
          <p:nvPr/>
        </p:nvSpPr>
        <p:spPr bwMode="auto">
          <a:xfrm>
            <a:off x="9646920" y="8375881"/>
            <a:ext cx="73550" cy="46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8" name="Rectangle 37"/>
          <p:cNvSpPr/>
          <p:nvPr/>
        </p:nvSpPr>
        <p:spPr bwMode="auto">
          <a:xfrm>
            <a:off x="9646920" y="8911094"/>
            <a:ext cx="73550" cy="46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1" name="TextBox 40"/>
          <p:cNvSpPr txBox="1"/>
          <p:nvPr/>
        </p:nvSpPr>
        <p:spPr bwMode="auto">
          <a:xfrm>
            <a:off x="2408047" y="7255508"/>
            <a:ext cx="6633210" cy="591059"/>
          </a:xfrm>
          <a:prstGeom prst="rect">
            <a:avLst/>
          </a:prstGeom>
          <a:noFill/>
        </p:spPr>
        <p:txBody>
          <a:bodyPr wrap="square" rtlCol="0">
            <a:spAutoFit/>
          </a:bodyPr>
          <a:lstStyle/>
          <a:p>
            <a:pPr>
              <a:lnSpc>
                <a:spcPts val="1760"/>
              </a:lnSpc>
              <a:defRPr/>
            </a:pPr>
            <a:r>
              <a:rPr lang="ru-RU" sz="2800" dirty="0">
                <a:latin typeface="Manrope ExtraLight"/>
              </a:rPr>
              <a:t>Да, в ШПР давали полную информацию,</a:t>
            </a:r>
            <a:endParaRPr sz="2800" dirty="0"/>
          </a:p>
          <a:p>
            <a:pPr>
              <a:lnSpc>
                <a:spcPts val="1760"/>
              </a:lnSpc>
              <a:defRPr/>
            </a:pPr>
            <a:r>
              <a:rPr lang="ru-RU" sz="2800" dirty="0">
                <a:latin typeface="Manrope ExtraLight"/>
              </a:rPr>
              <a:t>мне хватило знаний.</a:t>
            </a:r>
            <a:endParaRPr sz="2800" dirty="0"/>
          </a:p>
        </p:txBody>
      </p:sp>
      <p:sp>
        <p:nvSpPr>
          <p:cNvPr id="42" name="TextBox 41"/>
          <p:cNvSpPr txBox="1"/>
          <p:nvPr/>
        </p:nvSpPr>
        <p:spPr bwMode="auto">
          <a:xfrm>
            <a:off x="3396652" y="5631646"/>
            <a:ext cx="5078660" cy="1018869"/>
          </a:xfrm>
          <a:prstGeom prst="rect">
            <a:avLst/>
          </a:prstGeom>
          <a:noFill/>
        </p:spPr>
        <p:txBody>
          <a:bodyPr wrap="square" rtlCol="0">
            <a:spAutoFit/>
          </a:bodyPr>
          <a:lstStyle/>
          <a:p>
            <a:pPr>
              <a:lnSpc>
                <a:spcPts val="1760"/>
              </a:lnSpc>
              <a:defRPr/>
            </a:pPr>
            <a:r>
              <a:rPr lang="ru-RU" sz="2800" dirty="0">
                <a:latin typeface="Manrope ExtraLight"/>
              </a:rPr>
              <a:t>Нет, информации было недостаточно, пришлось искать самостоятельно.</a:t>
            </a:r>
            <a:endParaRPr sz="2800" dirty="0"/>
          </a:p>
          <a:p>
            <a:pPr>
              <a:lnSpc>
                <a:spcPts val="1760"/>
              </a:lnSpc>
              <a:defRPr/>
            </a:pPr>
            <a:endParaRPr lang="ru-RU" dirty="0">
              <a:latin typeface="Manrope ExtraLight"/>
            </a:endParaRPr>
          </a:p>
        </p:txBody>
      </p:sp>
      <p:sp>
        <p:nvSpPr>
          <p:cNvPr id="43" name="TextBox 42"/>
          <p:cNvSpPr txBox="1"/>
          <p:nvPr/>
        </p:nvSpPr>
        <p:spPr bwMode="auto">
          <a:xfrm>
            <a:off x="814736" y="5775980"/>
            <a:ext cx="720213" cy="326308"/>
          </a:xfrm>
          <a:prstGeom prst="rect">
            <a:avLst/>
          </a:prstGeom>
          <a:noFill/>
        </p:spPr>
        <p:txBody>
          <a:bodyPr wrap="square" rtlCol="0">
            <a:spAutoFit/>
          </a:bodyPr>
          <a:lstStyle/>
          <a:p>
            <a:pPr>
              <a:lnSpc>
                <a:spcPts val="1760"/>
              </a:lnSpc>
              <a:defRPr/>
            </a:pPr>
            <a:r>
              <a:rPr lang="ru-RU" b="1">
                <a:solidFill>
                  <a:schemeClr val="bg1"/>
                </a:solidFill>
                <a:latin typeface="Manrope"/>
              </a:rPr>
              <a:t>75%</a:t>
            </a:r>
            <a:endParaRPr/>
          </a:p>
        </p:txBody>
      </p:sp>
      <p:sp>
        <p:nvSpPr>
          <p:cNvPr id="44" name="TextBox 43"/>
          <p:cNvSpPr txBox="1"/>
          <p:nvPr/>
        </p:nvSpPr>
        <p:spPr bwMode="auto">
          <a:xfrm>
            <a:off x="826601" y="7401120"/>
            <a:ext cx="720213" cy="326308"/>
          </a:xfrm>
          <a:prstGeom prst="rect">
            <a:avLst/>
          </a:prstGeom>
          <a:noFill/>
        </p:spPr>
        <p:txBody>
          <a:bodyPr wrap="square" rtlCol="0">
            <a:spAutoFit/>
          </a:bodyPr>
          <a:lstStyle/>
          <a:p>
            <a:pPr>
              <a:lnSpc>
                <a:spcPts val="1760"/>
              </a:lnSpc>
              <a:defRPr/>
            </a:pPr>
            <a:r>
              <a:rPr lang="ru-RU" b="1" dirty="0">
                <a:latin typeface="Manrope"/>
              </a:rPr>
              <a:t>25%</a:t>
            </a:r>
            <a:endParaRPr dirty="0"/>
          </a:p>
        </p:txBody>
      </p:sp>
      <p:sp>
        <p:nvSpPr>
          <p:cNvPr id="45" name="TextBox 44"/>
          <p:cNvSpPr txBox="1"/>
          <p:nvPr/>
        </p:nvSpPr>
        <p:spPr bwMode="auto">
          <a:xfrm>
            <a:off x="9717436" y="5775980"/>
            <a:ext cx="1155972" cy="326308"/>
          </a:xfrm>
          <a:prstGeom prst="rect">
            <a:avLst/>
          </a:prstGeom>
          <a:noFill/>
        </p:spPr>
        <p:txBody>
          <a:bodyPr wrap="square" rtlCol="0">
            <a:spAutoFit/>
          </a:bodyPr>
          <a:lstStyle/>
          <a:p>
            <a:pPr>
              <a:lnSpc>
                <a:spcPts val="1760"/>
              </a:lnSpc>
              <a:defRPr/>
            </a:pPr>
            <a:r>
              <a:rPr lang="ru-RU" b="1">
                <a:solidFill>
                  <a:schemeClr val="bg1"/>
                </a:solidFill>
                <a:latin typeface="Manrope"/>
              </a:rPr>
              <a:t>92,9%</a:t>
            </a:r>
            <a:endParaRPr/>
          </a:p>
        </p:txBody>
      </p:sp>
      <p:sp>
        <p:nvSpPr>
          <p:cNvPr id="49" name="TextBox 48"/>
          <p:cNvSpPr txBox="1"/>
          <p:nvPr/>
        </p:nvSpPr>
        <p:spPr bwMode="auto">
          <a:xfrm>
            <a:off x="13030200" y="5757850"/>
            <a:ext cx="6633210" cy="360227"/>
          </a:xfrm>
          <a:prstGeom prst="rect">
            <a:avLst/>
          </a:prstGeom>
          <a:noFill/>
        </p:spPr>
        <p:txBody>
          <a:bodyPr wrap="square" rtlCol="0">
            <a:spAutoFit/>
          </a:bodyPr>
          <a:lstStyle/>
          <a:p>
            <a:pPr>
              <a:lnSpc>
                <a:spcPts val="1760"/>
              </a:lnSpc>
              <a:defRPr/>
            </a:pPr>
            <a:r>
              <a:rPr lang="ru-RU" sz="2800" dirty="0">
                <a:latin typeface="Manrope ExtraLight"/>
              </a:rPr>
              <a:t>Да</a:t>
            </a:r>
            <a:endParaRPr sz="2800" dirty="0"/>
          </a:p>
        </p:txBody>
      </p:sp>
      <p:sp>
        <p:nvSpPr>
          <p:cNvPr id="50" name="TextBox 49"/>
          <p:cNvSpPr txBox="1"/>
          <p:nvPr/>
        </p:nvSpPr>
        <p:spPr bwMode="auto">
          <a:xfrm>
            <a:off x="9974981" y="6348158"/>
            <a:ext cx="898428" cy="326308"/>
          </a:xfrm>
          <a:prstGeom prst="rect">
            <a:avLst/>
          </a:prstGeom>
          <a:noFill/>
        </p:spPr>
        <p:txBody>
          <a:bodyPr wrap="square" rtlCol="0">
            <a:spAutoFit/>
          </a:bodyPr>
          <a:lstStyle/>
          <a:p>
            <a:pPr>
              <a:lnSpc>
                <a:spcPts val="1760"/>
              </a:lnSpc>
              <a:defRPr/>
            </a:pPr>
            <a:r>
              <a:rPr lang="ru-RU">
                <a:latin typeface="Manrope ExtraLight"/>
              </a:rPr>
              <a:t>Нет</a:t>
            </a:r>
            <a:endParaRPr/>
          </a:p>
        </p:txBody>
      </p:sp>
      <p:sp>
        <p:nvSpPr>
          <p:cNvPr id="51" name="TextBox 50"/>
          <p:cNvSpPr txBox="1"/>
          <p:nvPr/>
        </p:nvSpPr>
        <p:spPr bwMode="auto">
          <a:xfrm>
            <a:off x="9974981" y="6845869"/>
            <a:ext cx="7074528" cy="326371"/>
          </a:xfrm>
          <a:prstGeom prst="rect">
            <a:avLst/>
          </a:prstGeom>
          <a:noFill/>
        </p:spPr>
        <p:txBody>
          <a:bodyPr wrap="square" rtlCol="0">
            <a:spAutoFit/>
          </a:bodyPr>
          <a:lstStyle/>
          <a:p>
            <a:pPr>
              <a:lnSpc>
                <a:spcPts val="1760"/>
              </a:lnSpc>
              <a:defRPr/>
            </a:pPr>
            <a:r>
              <a:rPr lang="ru-RU">
                <a:latin typeface="Manrope ExtraLight"/>
              </a:rPr>
              <a:t>Сначала терапия, а потом группы  поддержки</a:t>
            </a:r>
            <a:endParaRPr/>
          </a:p>
        </p:txBody>
      </p:sp>
      <p:sp>
        <p:nvSpPr>
          <p:cNvPr id="52" name="TextBox 51"/>
          <p:cNvSpPr txBox="1"/>
          <p:nvPr/>
        </p:nvSpPr>
        <p:spPr bwMode="auto">
          <a:xfrm>
            <a:off x="9974980" y="7285704"/>
            <a:ext cx="6792635" cy="557140"/>
          </a:xfrm>
          <a:prstGeom prst="rect">
            <a:avLst/>
          </a:prstGeom>
          <a:noFill/>
        </p:spPr>
        <p:txBody>
          <a:bodyPr wrap="square" rtlCol="0">
            <a:spAutoFit/>
          </a:bodyPr>
          <a:lstStyle/>
          <a:p>
            <a:pPr>
              <a:lnSpc>
                <a:spcPts val="1760"/>
              </a:lnSpc>
              <a:defRPr/>
            </a:pPr>
            <a:r>
              <a:rPr lang="ru-RU">
                <a:latin typeface="Manrope ExtraLight"/>
              </a:rPr>
              <a:t>После приема ребенка</a:t>
            </a:r>
            <a:r>
              <a:rPr lang="en-US">
                <a:latin typeface="Manrope ExtraLight"/>
              </a:rPr>
              <a:t> </a:t>
            </a:r>
            <a:r>
              <a:rPr lang="ru-RU">
                <a:latin typeface="Manrope ExtraLight"/>
              </a:rPr>
              <a:t>в семью лучше уделить внимание индивидуа</a:t>
            </a:r>
          </a:p>
        </p:txBody>
      </p:sp>
      <p:sp>
        <p:nvSpPr>
          <p:cNvPr id="53" name="TextBox 52"/>
          <p:cNvSpPr txBox="1"/>
          <p:nvPr/>
        </p:nvSpPr>
        <p:spPr bwMode="auto">
          <a:xfrm>
            <a:off x="9974980" y="7910739"/>
            <a:ext cx="6023208" cy="326308"/>
          </a:xfrm>
          <a:prstGeom prst="rect">
            <a:avLst/>
          </a:prstGeom>
          <a:noFill/>
        </p:spPr>
        <p:txBody>
          <a:bodyPr wrap="square" rtlCol="0">
            <a:spAutoFit/>
          </a:bodyPr>
          <a:lstStyle/>
          <a:p>
            <a:pPr>
              <a:lnSpc>
                <a:spcPts val="1760"/>
              </a:lnSpc>
              <a:defRPr/>
            </a:pPr>
            <a:r>
              <a:rPr lang="ru-RU">
                <a:latin typeface="Manrope ExtraLight"/>
              </a:rPr>
              <a:t>Но не принудительно, конечно.</a:t>
            </a:r>
            <a:endParaRPr/>
          </a:p>
        </p:txBody>
      </p:sp>
      <p:sp>
        <p:nvSpPr>
          <p:cNvPr id="54" name="TextBox 53"/>
          <p:cNvSpPr txBox="1"/>
          <p:nvPr/>
        </p:nvSpPr>
        <p:spPr bwMode="auto">
          <a:xfrm>
            <a:off x="9974981" y="8477898"/>
            <a:ext cx="4713292" cy="323165"/>
          </a:xfrm>
          <a:prstGeom prst="rect">
            <a:avLst/>
          </a:prstGeom>
          <a:noFill/>
        </p:spPr>
        <p:txBody>
          <a:bodyPr wrap="square" rtlCol="0">
            <a:spAutoFit/>
          </a:bodyPr>
          <a:lstStyle/>
          <a:p>
            <a:pPr>
              <a:lnSpc>
                <a:spcPts val="1760"/>
              </a:lnSpc>
              <a:defRPr/>
            </a:pPr>
            <a:r>
              <a:rPr lang="ru-RU">
                <a:latin typeface="Manrope ExtraLight"/>
              </a:rPr>
              <a:t>Добровольные группы  поддержки</a:t>
            </a:r>
            <a:endParaRPr/>
          </a:p>
        </p:txBody>
      </p:sp>
      <p:sp>
        <p:nvSpPr>
          <p:cNvPr id="55" name="TextBox 54"/>
          <p:cNvSpPr txBox="1"/>
          <p:nvPr/>
        </p:nvSpPr>
        <p:spPr bwMode="auto">
          <a:xfrm>
            <a:off x="9974980" y="8998758"/>
            <a:ext cx="4458649" cy="323165"/>
          </a:xfrm>
          <a:prstGeom prst="rect">
            <a:avLst/>
          </a:prstGeom>
          <a:noFill/>
        </p:spPr>
        <p:txBody>
          <a:bodyPr wrap="square" rtlCol="0">
            <a:spAutoFit/>
          </a:bodyPr>
          <a:lstStyle/>
          <a:p>
            <a:pPr>
              <a:lnSpc>
                <a:spcPts val="1760"/>
              </a:lnSpc>
              <a:defRPr/>
            </a:pPr>
            <a:r>
              <a:rPr lang="ru-RU">
                <a:latin typeface="Manrope ExtraLight"/>
              </a:rPr>
              <a:t>Да, обязательно</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2" name="Image 0" descr="preencoded.png"/>
          <p:cNvPicPr>
            <a:picLocks noChangeAspect="1"/>
          </p:cNvPicPr>
          <p:nvPr/>
        </p:nvPicPr>
        <p:blipFill>
          <a:blip r:embed="rId2"/>
          <a:stretch/>
        </p:blipFill>
        <p:spPr bwMode="auto">
          <a:xfrm>
            <a:off x="16516350" y="9039225"/>
            <a:ext cx="1009650" cy="1247775"/>
          </a:xfrm>
          <a:prstGeom prst="rect">
            <a:avLst/>
          </a:prstGeom>
        </p:spPr>
      </p:pic>
      <p:pic>
        <p:nvPicPr>
          <p:cNvPr id="4" name="Image 2" descr="preencoded.png"/>
          <p:cNvPicPr>
            <a:picLocks noChangeAspect="1"/>
          </p:cNvPicPr>
          <p:nvPr/>
        </p:nvPicPr>
        <p:blipFill>
          <a:blip r:embed="rId3"/>
          <a:stretch/>
        </p:blipFill>
        <p:spPr bwMode="auto">
          <a:xfrm>
            <a:off x="0" y="476250"/>
            <a:ext cx="12287250" cy="9810750"/>
          </a:xfrm>
          <a:prstGeom prst="rect">
            <a:avLst/>
          </a:prstGeom>
        </p:spPr>
      </p:pic>
      <p:sp>
        <p:nvSpPr>
          <p:cNvPr id="9" name="Text 3"/>
          <p:cNvSpPr/>
          <p:nvPr/>
        </p:nvSpPr>
        <p:spPr bwMode="auto">
          <a:xfrm>
            <a:off x="742949" y="762000"/>
            <a:ext cx="16162817" cy="1407042"/>
          </a:xfrm>
          <a:prstGeom prst="rect">
            <a:avLst/>
          </a:prstGeom>
          <a:noFill/>
          <a:ln/>
        </p:spPr>
        <p:txBody>
          <a:bodyPr wrap="square" lIns="0" tIns="0" rIns="0" bIns="0" rtlCol="0" anchor="t"/>
          <a:lstStyle/>
          <a:p>
            <a:pPr algn="ctr">
              <a:lnSpc>
                <a:spcPts val="5300"/>
              </a:lnSpc>
              <a:defRPr/>
            </a:pPr>
            <a:r>
              <a:rPr lang="ru-RU" sz="4800" b="1" dirty="0">
                <a:solidFill>
                  <a:srgbClr val="000000"/>
                </a:solidFill>
                <a:latin typeface="Manrope"/>
                <a:ea typeface="Manrope ExtraBold"/>
                <a:cs typeface="Manrope ExtraBold"/>
              </a:rPr>
              <a:t>Зачем люди приходят в клуб приемных семей?</a:t>
            </a:r>
            <a:endParaRPr lang="en-US" sz="4800" b="1" dirty="0">
              <a:latin typeface="Manrope"/>
            </a:endParaRPr>
          </a:p>
        </p:txBody>
      </p:sp>
      <p:sp>
        <p:nvSpPr>
          <p:cNvPr id="6" name="TextBox 5"/>
          <p:cNvSpPr txBox="1"/>
          <p:nvPr/>
        </p:nvSpPr>
        <p:spPr bwMode="auto">
          <a:xfrm>
            <a:off x="742949" y="2454792"/>
            <a:ext cx="2211572" cy="2400657"/>
          </a:xfrm>
          <a:prstGeom prst="rect">
            <a:avLst/>
          </a:prstGeom>
          <a:noFill/>
        </p:spPr>
        <p:txBody>
          <a:bodyPr wrap="square" rtlCol="0">
            <a:spAutoFit/>
          </a:bodyPr>
          <a:lstStyle/>
          <a:p>
            <a:pPr>
              <a:defRPr/>
            </a:pPr>
            <a:r>
              <a:rPr lang="ru-RU" sz="15000" b="1">
                <a:solidFill>
                  <a:srgbClr val="51B749"/>
                </a:solidFill>
                <a:latin typeface="Manrope"/>
              </a:rPr>
              <a:t>1</a:t>
            </a:r>
            <a:endParaRPr/>
          </a:p>
        </p:txBody>
      </p:sp>
      <p:sp>
        <p:nvSpPr>
          <p:cNvPr id="7" name="TextBox 6"/>
          <p:cNvSpPr txBox="1"/>
          <p:nvPr/>
        </p:nvSpPr>
        <p:spPr bwMode="auto">
          <a:xfrm>
            <a:off x="2146445" y="2827759"/>
            <a:ext cx="6168214" cy="1569660"/>
          </a:xfrm>
          <a:prstGeom prst="rect">
            <a:avLst/>
          </a:prstGeom>
          <a:noFill/>
        </p:spPr>
        <p:txBody>
          <a:bodyPr wrap="square" rtlCol="0">
            <a:spAutoFit/>
          </a:bodyPr>
          <a:lstStyle/>
          <a:p>
            <a:pPr>
              <a:defRPr/>
            </a:pPr>
            <a:r>
              <a:rPr lang="ru-RU" sz="4800">
                <a:latin typeface="Manrope ExtraLight"/>
              </a:rPr>
              <a:t>Недостаток знаний</a:t>
            </a:r>
            <a:endParaRPr/>
          </a:p>
          <a:p>
            <a:pPr>
              <a:defRPr/>
            </a:pPr>
            <a:r>
              <a:rPr lang="ru-RU" sz="4800">
                <a:latin typeface="Manrope ExtraLight"/>
              </a:rPr>
              <a:t>и навыков</a:t>
            </a:r>
            <a:endParaRPr/>
          </a:p>
        </p:txBody>
      </p:sp>
      <p:sp>
        <p:nvSpPr>
          <p:cNvPr id="15" name="TextBox 14"/>
          <p:cNvSpPr txBox="1"/>
          <p:nvPr/>
        </p:nvSpPr>
        <p:spPr bwMode="auto">
          <a:xfrm>
            <a:off x="8781163" y="2454792"/>
            <a:ext cx="2211572" cy="2400657"/>
          </a:xfrm>
          <a:prstGeom prst="rect">
            <a:avLst/>
          </a:prstGeom>
          <a:noFill/>
        </p:spPr>
        <p:txBody>
          <a:bodyPr wrap="square" rtlCol="0">
            <a:spAutoFit/>
          </a:bodyPr>
          <a:lstStyle/>
          <a:p>
            <a:pPr>
              <a:defRPr/>
            </a:pPr>
            <a:r>
              <a:rPr lang="ru-RU" sz="15000" b="1">
                <a:solidFill>
                  <a:srgbClr val="51B749"/>
                </a:solidFill>
                <a:latin typeface="Manrope"/>
              </a:rPr>
              <a:t>2</a:t>
            </a:r>
            <a:endParaRPr/>
          </a:p>
        </p:txBody>
      </p:sp>
      <p:sp>
        <p:nvSpPr>
          <p:cNvPr id="16" name="TextBox 15"/>
          <p:cNvSpPr txBox="1"/>
          <p:nvPr/>
        </p:nvSpPr>
        <p:spPr bwMode="auto">
          <a:xfrm>
            <a:off x="10398641" y="2827759"/>
            <a:ext cx="6168214" cy="1569660"/>
          </a:xfrm>
          <a:prstGeom prst="rect">
            <a:avLst/>
          </a:prstGeom>
          <a:noFill/>
        </p:spPr>
        <p:txBody>
          <a:bodyPr wrap="square" rtlCol="0">
            <a:spAutoFit/>
          </a:bodyPr>
          <a:lstStyle/>
          <a:p>
            <a:pPr>
              <a:defRPr/>
            </a:pPr>
            <a:r>
              <a:rPr lang="ru-RU" sz="4800">
                <a:latin typeface="Manrope ExtraLight"/>
              </a:rPr>
              <a:t>Эмоциональное</a:t>
            </a:r>
            <a:endParaRPr/>
          </a:p>
          <a:p>
            <a:pPr>
              <a:defRPr/>
            </a:pPr>
            <a:r>
              <a:rPr lang="ru-RU" sz="4800">
                <a:latin typeface="Manrope ExtraLight"/>
              </a:rPr>
              <a:t>выгорание</a:t>
            </a:r>
            <a:endParaRPr/>
          </a:p>
        </p:txBody>
      </p:sp>
      <p:sp>
        <p:nvSpPr>
          <p:cNvPr id="17" name="TextBox 16"/>
          <p:cNvSpPr txBox="1"/>
          <p:nvPr/>
        </p:nvSpPr>
        <p:spPr bwMode="auto">
          <a:xfrm>
            <a:off x="742949" y="4921545"/>
            <a:ext cx="2211572" cy="2400657"/>
          </a:xfrm>
          <a:prstGeom prst="rect">
            <a:avLst/>
          </a:prstGeom>
          <a:noFill/>
        </p:spPr>
        <p:txBody>
          <a:bodyPr wrap="square" rtlCol="0">
            <a:spAutoFit/>
          </a:bodyPr>
          <a:lstStyle/>
          <a:p>
            <a:pPr>
              <a:defRPr/>
            </a:pPr>
            <a:r>
              <a:rPr lang="ru-RU" sz="15000" b="1">
                <a:solidFill>
                  <a:srgbClr val="51B749"/>
                </a:solidFill>
                <a:latin typeface="Manrope"/>
              </a:rPr>
              <a:t>3</a:t>
            </a:r>
            <a:endParaRPr/>
          </a:p>
        </p:txBody>
      </p:sp>
      <p:sp>
        <p:nvSpPr>
          <p:cNvPr id="22" name="TextBox 21"/>
          <p:cNvSpPr txBox="1"/>
          <p:nvPr/>
        </p:nvSpPr>
        <p:spPr bwMode="auto">
          <a:xfrm>
            <a:off x="2146445" y="5294513"/>
            <a:ext cx="6168214" cy="2308324"/>
          </a:xfrm>
          <a:prstGeom prst="rect">
            <a:avLst/>
          </a:prstGeom>
          <a:noFill/>
        </p:spPr>
        <p:txBody>
          <a:bodyPr wrap="square" rtlCol="0">
            <a:spAutoFit/>
          </a:bodyPr>
          <a:lstStyle/>
          <a:p>
            <a:pPr>
              <a:defRPr/>
            </a:pPr>
            <a:r>
              <a:rPr lang="ru-RU" sz="4800">
                <a:latin typeface="Manrope ExtraLight"/>
              </a:rPr>
              <a:t>Недостаток</a:t>
            </a:r>
            <a:endParaRPr/>
          </a:p>
          <a:p>
            <a:pPr>
              <a:defRPr/>
            </a:pPr>
            <a:r>
              <a:rPr lang="ru-RU" sz="4800">
                <a:latin typeface="Manrope ExtraLight"/>
              </a:rPr>
              <a:t>помогающих</a:t>
            </a:r>
            <a:endParaRPr/>
          </a:p>
          <a:p>
            <a:pPr>
              <a:defRPr/>
            </a:pPr>
            <a:r>
              <a:rPr lang="ru-RU" sz="4800">
                <a:latin typeface="Manrope ExtraLight"/>
              </a:rPr>
              <a:t>специалистов</a:t>
            </a:r>
            <a:endParaRPr/>
          </a:p>
        </p:txBody>
      </p:sp>
      <p:sp>
        <p:nvSpPr>
          <p:cNvPr id="23" name="TextBox 22"/>
          <p:cNvSpPr txBox="1"/>
          <p:nvPr/>
        </p:nvSpPr>
        <p:spPr bwMode="auto">
          <a:xfrm>
            <a:off x="8781163" y="4921545"/>
            <a:ext cx="2211572" cy="2400657"/>
          </a:xfrm>
          <a:prstGeom prst="rect">
            <a:avLst/>
          </a:prstGeom>
          <a:noFill/>
        </p:spPr>
        <p:txBody>
          <a:bodyPr wrap="square" rtlCol="0">
            <a:spAutoFit/>
          </a:bodyPr>
          <a:lstStyle/>
          <a:p>
            <a:pPr>
              <a:defRPr/>
            </a:pPr>
            <a:r>
              <a:rPr lang="ru-RU" sz="15000" b="1">
                <a:solidFill>
                  <a:srgbClr val="51B749"/>
                </a:solidFill>
                <a:latin typeface="Manrope"/>
              </a:rPr>
              <a:t>4</a:t>
            </a:r>
            <a:endParaRPr/>
          </a:p>
        </p:txBody>
      </p:sp>
      <p:sp>
        <p:nvSpPr>
          <p:cNvPr id="24" name="TextBox 23"/>
          <p:cNvSpPr txBox="1"/>
          <p:nvPr/>
        </p:nvSpPr>
        <p:spPr bwMode="auto">
          <a:xfrm>
            <a:off x="10398641" y="5294513"/>
            <a:ext cx="6168214" cy="2308324"/>
          </a:xfrm>
          <a:prstGeom prst="rect">
            <a:avLst/>
          </a:prstGeom>
          <a:noFill/>
        </p:spPr>
        <p:txBody>
          <a:bodyPr wrap="square" rtlCol="0">
            <a:spAutoFit/>
          </a:bodyPr>
          <a:lstStyle/>
          <a:p>
            <a:pPr>
              <a:defRPr/>
            </a:pPr>
            <a:r>
              <a:rPr lang="ru-RU" sz="4800">
                <a:latin typeface="Manrope ExtraLight"/>
              </a:rPr>
              <a:t>Недоверие</a:t>
            </a:r>
            <a:endParaRPr/>
          </a:p>
          <a:p>
            <a:pPr>
              <a:defRPr/>
            </a:pPr>
            <a:r>
              <a:rPr lang="ru-RU" sz="4800">
                <a:latin typeface="Manrope ExtraLight"/>
              </a:rPr>
              <a:t>специалистам.</a:t>
            </a:r>
            <a:endParaRPr/>
          </a:p>
          <a:p>
            <a:pPr>
              <a:defRPr/>
            </a:pPr>
            <a:r>
              <a:rPr lang="ru-RU" sz="4800">
                <a:latin typeface="Manrope ExtraLight"/>
              </a:rPr>
              <a:t>Страхи</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2" name="Image 0" descr="preencoded.png"/>
          <p:cNvPicPr>
            <a:picLocks noChangeAspect="1"/>
          </p:cNvPicPr>
          <p:nvPr/>
        </p:nvPicPr>
        <p:blipFill>
          <a:blip r:embed="rId2"/>
          <a:stretch/>
        </p:blipFill>
        <p:spPr bwMode="auto">
          <a:xfrm>
            <a:off x="6848475" y="0"/>
            <a:ext cx="11439525" cy="10287000"/>
          </a:xfrm>
          <a:prstGeom prst="rect">
            <a:avLst/>
          </a:prstGeom>
        </p:spPr>
      </p:pic>
      <p:pic>
        <p:nvPicPr>
          <p:cNvPr id="3" name="Image 1" descr="preencoded.png"/>
          <p:cNvPicPr>
            <a:picLocks noChangeAspect="1"/>
          </p:cNvPicPr>
          <p:nvPr/>
        </p:nvPicPr>
        <p:blipFill>
          <a:blip r:embed="rId3"/>
          <a:stretch/>
        </p:blipFill>
        <p:spPr bwMode="auto">
          <a:xfrm>
            <a:off x="6800850" y="476250"/>
            <a:ext cx="11487150" cy="9810750"/>
          </a:xfrm>
          <a:prstGeom prst="rect">
            <a:avLst/>
          </a:prstGeom>
        </p:spPr>
      </p:pic>
      <p:pic>
        <p:nvPicPr>
          <p:cNvPr id="4" name="Image 2" descr="preencoded.png"/>
          <p:cNvPicPr>
            <a:picLocks noChangeAspect="1"/>
          </p:cNvPicPr>
          <p:nvPr/>
        </p:nvPicPr>
        <p:blipFill>
          <a:blip r:embed="rId4"/>
          <a:stretch/>
        </p:blipFill>
        <p:spPr bwMode="auto">
          <a:xfrm>
            <a:off x="0" y="0"/>
            <a:ext cx="4153709" cy="4153708"/>
          </a:xfrm>
          <a:prstGeom prst="rect">
            <a:avLst/>
          </a:prstGeom>
        </p:spPr>
      </p:pic>
      <p:pic>
        <p:nvPicPr>
          <p:cNvPr id="9" name="Image 7" descr="preencoded.png"/>
          <p:cNvPicPr>
            <a:picLocks noChangeAspect="1"/>
          </p:cNvPicPr>
          <p:nvPr/>
        </p:nvPicPr>
        <p:blipFill>
          <a:blip r:embed="rId5"/>
          <a:stretch/>
        </p:blipFill>
        <p:spPr bwMode="auto">
          <a:xfrm>
            <a:off x="16516350" y="9039225"/>
            <a:ext cx="1009650" cy="1247775"/>
          </a:xfrm>
          <a:prstGeom prst="rect">
            <a:avLst/>
          </a:prstGeom>
        </p:spPr>
      </p:pic>
      <p:sp>
        <p:nvSpPr>
          <p:cNvPr id="11" name="Text 0"/>
          <p:cNvSpPr/>
          <p:nvPr/>
        </p:nvSpPr>
        <p:spPr bwMode="auto">
          <a:xfrm>
            <a:off x="742950" y="761999"/>
            <a:ext cx="5734050" cy="6715125"/>
          </a:xfrm>
          <a:prstGeom prst="rect">
            <a:avLst/>
          </a:prstGeom>
          <a:noFill/>
          <a:ln/>
        </p:spPr>
        <p:txBody>
          <a:bodyPr wrap="square" lIns="0" tIns="0" rIns="0" bIns="0" rtlCol="0" anchor="t"/>
          <a:lstStyle/>
          <a:p>
            <a:pPr>
              <a:lnSpc>
                <a:spcPts val="7000"/>
              </a:lnSpc>
              <a:defRPr/>
            </a:pPr>
            <a:r>
              <a:rPr lang="ru-RU" sz="6600" b="1">
                <a:solidFill>
                  <a:srgbClr val="000000"/>
                </a:solidFill>
                <a:latin typeface="Manrope"/>
                <a:ea typeface="Manrope ExtraBold"/>
                <a:cs typeface="Manrope ExtraBold"/>
              </a:rPr>
              <a:t>Одно</a:t>
            </a:r>
            <a:endParaRPr/>
          </a:p>
          <a:p>
            <a:pPr>
              <a:lnSpc>
                <a:spcPts val="7000"/>
              </a:lnSpc>
              <a:defRPr/>
            </a:pPr>
            <a:r>
              <a:rPr lang="ru-RU" sz="6600" b="1">
                <a:solidFill>
                  <a:srgbClr val="000000"/>
                </a:solidFill>
                <a:latin typeface="Manrope"/>
                <a:ea typeface="Manrope ExtraBold"/>
                <a:cs typeface="Manrope ExtraBold"/>
              </a:rPr>
              <a:t>из решений –  помощь клуба приемных семей</a:t>
            </a:r>
            <a:endParaRPr/>
          </a:p>
        </p:txBody>
      </p:sp>
      <p:sp>
        <p:nvSpPr>
          <p:cNvPr id="12" name="Text 1"/>
          <p:cNvSpPr/>
          <p:nvPr/>
        </p:nvSpPr>
        <p:spPr bwMode="auto">
          <a:xfrm>
            <a:off x="2657880" y="7829550"/>
            <a:ext cx="5734050" cy="2057400"/>
          </a:xfrm>
          <a:prstGeom prst="rect">
            <a:avLst/>
          </a:prstGeom>
          <a:noFill/>
          <a:ln/>
        </p:spPr>
        <p:txBody>
          <a:bodyPr wrap="square" lIns="0" tIns="0" rIns="0" bIns="0" rtlCol="0" anchor="t"/>
          <a:lstStyle/>
          <a:p>
            <a:pPr>
              <a:lnSpc>
                <a:spcPts val="5400"/>
              </a:lnSpc>
              <a:spcAft>
                <a:spcPts val="4800"/>
              </a:spcAft>
              <a:defRPr/>
            </a:pPr>
            <a:r>
              <a:rPr lang="ru-RU" sz="4400" b="1" dirty="0">
                <a:solidFill>
                  <a:srgbClr val="000000"/>
                </a:solidFill>
                <a:latin typeface="Manrope"/>
                <a:ea typeface="Manrope ExtraBold"/>
                <a:cs typeface="Manrope ExtraBold"/>
              </a:rPr>
              <a:t>Может помочь:</a:t>
            </a:r>
            <a:endParaRPr sz="4400" dirty="0"/>
          </a:p>
        </p:txBody>
      </p:sp>
      <p:sp>
        <p:nvSpPr>
          <p:cNvPr id="16" name="Text 5"/>
          <p:cNvSpPr/>
          <p:nvPr/>
        </p:nvSpPr>
        <p:spPr bwMode="auto">
          <a:xfrm>
            <a:off x="7973534" y="804529"/>
            <a:ext cx="9571516" cy="894456"/>
          </a:xfrm>
          <a:prstGeom prst="rect">
            <a:avLst/>
          </a:prstGeom>
          <a:noFill/>
          <a:ln/>
        </p:spPr>
        <p:txBody>
          <a:bodyPr wrap="square" lIns="0" tIns="0" rIns="0" bIns="0" rtlCol="0" anchor="t"/>
          <a:lstStyle/>
          <a:p>
            <a:pPr>
              <a:lnSpc>
                <a:spcPts val="2880"/>
              </a:lnSpc>
              <a:spcAft>
                <a:spcPts val="1200"/>
              </a:spcAft>
              <a:defRPr/>
            </a:pPr>
            <a:r>
              <a:rPr lang="ru-RU" sz="2800" b="1" dirty="0">
                <a:solidFill>
                  <a:srgbClr val="FFFFFF"/>
                </a:solidFill>
                <a:latin typeface="Manrope ExtraLight"/>
                <a:ea typeface="Manrope Medium"/>
                <a:cs typeface="Manrope Medium"/>
              </a:rPr>
              <a:t>Получить эмоциональную поддержку, снять напряжение и тревожность</a:t>
            </a:r>
            <a:endParaRPr lang="en-US" sz="2800" b="1" dirty="0">
              <a:latin typeface="Manrope ExtraLight"/>
            </a:endParaRPr>
          </a:p>
        </p:txBody>
      </p:sp>
      <p:sp>
        <p:nvSpPr>
          <p:cNvPr id="26" name="Text 5"/>
          <p:cNvSpPr/>
          <p:nvPr/>
        </p:nvSpPr>
        <p:spPr bwMode="auto">
          <a:xfrm>
            <a:off x="7973533" y="1850065"/>
            <a:ext cx="8187953" cy="677381"/>
          </a:xfrm>
          <a:prstGeom prst="rect">
            <a:avLst/>
          </a:prstGeom>
          <a:noFill/>
          <a:ln/>
        </p:spPr>
        <p:txBody>
          <a:bodyPr wrap="square" lIns="0" tIns="0" rIns="0" bIns="0" rtlCol="0" anchor="t"/>
          <a:lstStyle/>
          <a:p>
            <a:pPr>
              <a:lnSpc>
                <a:spcPts val="2880"/>
              </a:lnSpc>
              <a:spcAft>
                <a:spcPts val="1200"/>
              </a:spcAft>
              <a:defRPr/>
            </a:pPr>
            <a:r>
              <a:rPr lang="ru-RU" sz="2800" b="1" dirty="0">
                <a:solidFill>
                  <a:srgbClr val="FFFFFF"/>
                </a:solidFill>
                <a:latin typeface="Manrope ExtraLight"/>
                <a:ea typeface="Manrope Medium"/>
                <a:cs typeface="Manrope Medium"/>
              </a:rPr>
              <a:t>Получить профессиональную помощь специалистов</a:t>
            </a:r>
            <a:endParaRPr sz="2800" b="1" dirty="0"/>
          </a:p>
        </p:txBody>
      </p:sp>
      <p:sp>
        <p:nvSpPr>
          <p:cNvPr id="27" name="Text 5"/>
          <p:cNvSpPr/>
          <p:nvPr/>
        </p:nvSpPr>
        <p:spPr bwMode="auto">
          <a:xfrm>
            <a:off x="7973534" y="2464091"/>
            <a:ext cx="4338970" cy="543591"/>
          </a:xfrm>
          <a:prstGeom prst="rect">
            <a:avLst/>
          </a:prstGeom>
          <a:noFill/>
          <a:ln/>
        </p:spPr>
        <p:txBody>
          <a:bodyPr wrap="square" lIns="0" tIns="0" rIns="0" bIns="0" rtlCol="0" anchor="t"/>
          <a:lstStyle/>
          <a:p>
            <a:pPr>
              <a:lnSpc>
                <a:spcPts val="2880"/>
              </a:lnSpc>
              <a:spcAft>
                <a:spcPts val="1200"/>
              </a:spcAft>
              <a:defRPr/>
            </a:pPr>
            <a:r>
              <a:rPr lang="ru-RU" sz="2800" b="1" dirty="0">
                <a:solidFill>
                  <a:srgbClr val="FFFFFF"/>
                </a:solidFill>
                <a:latin typeface="Manrope ExtraLight"/>
                <a:ea typeface="Manrope Medium"/>
                <a:cs typeface="Manrope Medium"/>
              </a:rPr>
              <a:t>Обмениваться опытом</a:t>
            </a:r>
            <a:endParaRPr sz="2800" b="1" dirty="0"/>
          </a:p>
        </p:txBody>
      </p:sp>
      <p:sp>
        <p:nvSpPr>
          <p:cNvPr id="28" name="Text 5"/>
          <p:cNvSpPr/>
          <p:nvPr/>
        </p:nvSpPr>
        <p:spPr bwMode="auto">
          <a:xfrm>
            <a:off x="7973533" y="3084547"/>
            <a:ext cx="9552467" cy="677381"/>
          </a:xfrm>
          <a:prstGeom prst="rect">
            <a:avLst/>
          </a:prstGeom>
          <a:noFill/>
          <a:ln/>
        </p:spPr>
        <p:txBody>
          <a:bodyPr wrap="square" lIns="0" tIns="0" rIns="0" bIns="0" rtlCol="0" anchor="t"/>
          <a:lstStyle/>
          <a:p>
            <a:pPr>
              <a:lnSpc>
                <a:spcPts val="2880"/>
              </a:lnSpc>
              <a:spcAft>
                <a:spcPts val="1200"/>
              </a:spcAft>
              <a:defRPr/>
            </a:pPr>
            <a:r>
              <a:rPr lang="ru-RU" sz="2800" b="1" dirty="0">
                <a:solidFill>
                  <a:srgbClr val="FFFFFF"/>
                </a:solidFill>
                <a:latin typeface="Manrope ExtraLight"/>
                <a:ea typeface="Manrope Medium"/>
                <a:cs typeface="Manrope Medium"/>
              </a:rPr>
              <a:t>Анализировать, сохранять</a:t>
            </a:r>
            <a:r>
              <a:rPr lang="en-US" sz="2800" b="1" dirty="0">
                <a:solidFill>
                  <a:srgbClr val="FFFFFF"/>
                </a:solidFill>
                <a:latin typeface="Manrope ExtraLight"/>
                <a:ea typeface="Manrope Medium"/>
                <a:cs typeface="Manrope Medium"/>
              </a:rPr>
              <a:t> </a:t>
            </a:r>
            <a:r>
              <a:rPr lang="ru-RU" sz="2800" b="1" dirty="0">
                <a:solidFill>
                  <a:srgbClr val="FFFFFF"/>
                </a:solidFill>
                <a:latin typeface="Manrope ExtraLight"/>
                <a:ea typeface="Manrope Medium"/>
                <a:cs typeface="Manrope Medium"/>
              </a:rPr>
              <a:t>и развивать свои ресурсы</a:t>
            </a:r>
            <a:endParaRPr lang="en-US" sz="2800" b="1" dirty="0">
              <a:latin typeface="Manrope ExtraLight"/>
            </a:endParaRPr>
          </a:p>
        </p:txBody>
      </p:sp>
      <p:sp>
        <p:nvSpPr>
          <p:cNvPr id="29" name="Text 5"/>
          <p:cNvSpPr/>
          <p:nvPr/>
        </p:nvSpPr>
        <p:spPr bwMode="auto">
          <a:xfrm>
            <a:off x="7973533" y="3740222"/>
            <a:ext cx="9739419" cy="871871"/>
          </a:xfrm>
          <a:prstGeom prst="rect">
            <a:avLst/>
          </a:prstGeom>
          <a:noFill/>
          <a:ln/>
        </p:spPr>
        <p:txBody>
          <a:bodyPr wrap="square" lIns="0" tIns="0" rIns="0" bIns="0" rtlCol="0" anchor="t"/>
          <a:lstStyle/>
          <a:p>
            <a:pPr>
              <a:lnSpc>
                <a:spcPts val="2880"/>
              </a:lnSpc>
              <a:spcAft>
                <a:spcPts val="1200"/>
              </a:spcAft>
              <a:defRPr/>
            </a:pPr>
            <a:r>
              <a:rPr lang="ru-RU" sz="2800" b="1" dirty="0">
                <a:solidFill>
                  <a:srgbClr val="FFFFFF"/>
                </a:solidFill>
                <a:latin typeface="Manrope ExtraLight"/>
                <a:ea typeface="Manrope Medium"/>
                <a:cs typeface="Manrope Medium"/>
              </a:rPr>
              <a:t>Понять причины трудного поведения ребенка, узнать о приемах помощи ребенку</a:t>
            </a:r>
            <a:endParaRPr lang="en-US" sz="2800" b="1" dirty="0">
              <a:latin typeface="Manrope ExtraLight"/>
            </a:endParaRPr>
          </a:p>
        </p:txBody>
      </p:sp>
      <p:sp>
        <p:nvSpPr>
          <p:cNvPr id="30" name="Text 5"/>
          <p:cNvSpPr/>
          <p:nvPr/>
        </p:nvSpPr>
        <p:spPr bwMode="auto">
          <a:xfrm>
            <a:off x="7973533" y="4759283"/>
            <a:ext cx="9560837" cy="894456"/>
          </a:xfrm>
          <a:prstGeom prst="rect">
            <a:avLst/>
          </a:prstGeom>
          <a:noFill/>
          <a:ln/>
        </p:spPr>
        <p:txBody>
          <a:bodyPr wrap="square" lIns="0" tIns="0" rIns="0" bIns="0" rtlCol="0" anchor="t"/>
          <a:lstStyle/>
          <a:p>
            <a:pPr>
              <a:lnSpc>
                <a:spcPts val="2880"/>
              </a:lnSpc>
              <a:spcAft>
                <a:spcPts val="1200"/>
              </a:spcAft>
              <a:defRPr/>
            </a:pPr>
            <a:r>
              <a:rPr lang="ru-RU" sz="2800" b="1" dirty="0">
                <a:solidFill>
                  <a:srgbClr val="FFFFFF"/>
                </a:solidFill>
                <a:latin typeface="Manrope ExtraLight"/>
                <a:ea typeface="Manrope Medium"/>
                <a:cs typeface="Manrope Medium"/>
              </a:rPr>
              <a:t>Понять, как смягчить адаптацию семьи и</a:t>
            </a:r>
            <a:r>
              <a:rPr lang="en-US" sz="2800" b="1" dirty="0">
                <a:solidFill>
                  <a:srgbClr val="FFFFFF"/>
                </a:solidFill>
                <a:latin typeface="Manrope ExtraLight"/>
                <a:ea typeface="Manrope Medium"/>
                <a:cs typeface="Manrope Medium"/>
              </a:rPr>
              <a:t> </a:t>
            </a:r>
            <a:r>
              <a:rPr lang="ru-RU" sz="2800" b="1" dirty="0">
                <a:solidFill>
                  <a:srgbClr val="FFFFFF"/>
                </a:solidFill>
                <a:latin typeface="Manrope ExtraLight"/>
                <a:ea typeface="Manrope Medium"/>
                <a:cs typeface="Manrope Medium"/>
              </a:rPr>
              <a:t>адаптацию приемного ребенка к школе /детскому саду</a:t>
            </a:r>
            <a:endParaRPr lang="en-US" sz="2800" b="1" dirty="0">
              <a:latin typeface="Manrope ExtraLight"/>
            </a:endParaRPr>
          </a:p>
        </p:txBody>
      </p:sp>
      <p:sp>
        <p:nvSpPr>
          <p:cNvPr id="31" name="Text 5"/>
          <p:cNvSpPr/>
          <p:nvPr/>
        </p:nvSpPr>
        <p:spPr bwMode="auto">
          <a:xfrm>
            <a:off x="7973533" y="5800168"/>
            <a:ext cx="9560837" cy="598753"/>
          </a:xfrm>
          <a:prstGeom prst="rect">
            <a:avLst/>
          </a:prstGeom>
          <a:noFill/>
          <a:ln/>
        </p:spPr>
        <p:txBody>
          <a:bodyPr wrap="square" lIns="0" tIns="0" rIns="0" bIns="0" rtlCol="0" anchor="t"/>
          <a:lstStyle/>
          <a:p>
            <a:pPr>
              <a:lnSpc>
                <a:spcPts val="2880"/>
              </a:lnSpc>
              <a:spcAft>
                <a:spcPts val="1200"/>
              </a:spcAft>
              <a:defRPr/>
            </a:pPr>
            <a:r>
              <a:rPr lang="ru-RU" sz="2800" b="1" dirty="0">
                <a:solidFill>
                  <a:srgbClr val="FFFFFF"/>
                </a:solidFill>
                <a:latin typeface="Manrope ExtraLight"/>
                <a:ea typeface="Manrope Medium"/>
                <a:cs typeface="Manrope Medium"/>
              </a:rPr>
              <a:t>Увидеть свои имеющиеся компетенции и зоны</a:t>
            </a:r>
            <a:r>
              <a:rPr lang="en-US" sz="2800" b="1" dirty="0">
                <a:solidFill>
                  <a:srgbClr val="FFFFFF"/>
                </a:solidFill>
                <a:latin typeface="Manrope ExtraLight"/>
                <a:ea typeface="Manrope Medium"/>
                <a:cs typeface="Manrope Medium"/>
              </a:rPr>
              <a:t> </a:t>
            </a:r>
            <a:r>
              <a:rPr lang="ru-RU" sz="2800" b="1" dirty="0">
                <a:solidFill>
                  <a:srgbClr val="FFFFFF"/>
                </a:solidFill>
                <a:latin typeface="Manrope ExtraLight"/>
                <a:ea typeface="Manrope Medium"/>
                <a:cs typeface="Manrope Medium"/>
              </a:rPr>
              <a:t>развития</a:t>
            </a:r>
            <a:endParaRPr lang="en-US" sz="2800" b="1" dirty="0">
              <a:latin typeface="Manrope ExtraLight"/>
            </a:endParaRPr>
          </a:p>
        </p:txBody>
      </p:sp>
      <p:sp>
        <p:nvSpPr>
          <p:cNvPr id="32" name="Text 5"/>
          <p:cNvSpPr/>
          <p:nvPr/>
        </p:nvSpPr>
        <p:spPr bwMode="auto">
          <a:xfrm>
            <a:off x="7973533" y="6459387"/>
            <a:ext cx="9560837" cy="598753"/>
          </a:xfrm>
          <a:prstGeom prst="rect">
            <a:avLst/>
          </a:prstGeom>
          <a:noFill/>
          <a:ln/>
        </p:spPr>
        <p:txBody>
          <a:bodyPr wrap="square" lIns="0" tIns="0" rIns="0" bIns="0" rtlCol="0" anchor="t"/>
          <a:lstStyle/>
          <a:p>
            <a:pPr>
              <a:lnSpc>
                <a:spcPts val="2880"/>
              </a:lnSpc>
              <a:spcAft>
                <a:spcPts val="1200"/>
              </a:spcAft>
              <a:defRPr/>
            </a:pPr>
            <a:r>
              <a:rPr lang="ru-RU" sz="2800" b="1" dirty="0">
                <a:solidFill>
                  <a:srgbClr val="FFFFFF"/>
                </a:solidFill>
                <a:latin typeface="Manrope ExtraLight"/>
                <a:ea typeface="Manrope Medium"/>
                <a:cs typeface="Manrope Medium"/>
              </a:rPr>
              <a:t>Найти близких по духу людей</a:t>
            </a:r>
            <a:endParaRPr lang="en-US" sz="2800" b="1" dirty="0">
              <a:latin typeface="Manrope ExtraLight"/>
            </a:endParaRPr>
          </a:p>
        </p:txBody>
      </p:sp>
      <p:sp>
        <p:nvSpPr>
          <p:cNvPr id="33" name="Text 5"/>
          <p:cNvSpPr/>
          <p:nvPr/>
        </p:nvSpPr>
        <p:spPr bwMode="auto">
          <a:xfrm>
            <a:off x="7973533" y="7097340"/>
            <a:ext cx="9560837" cy="789364"/>
          </a:xfrm>
          <a:prstGeom prst="rect">
            <a:avLst/>
          </a:prstGeom>
          <a:noFill/>
          <a:ln/>
        </p:spPr>
        <p:txBody>
          <a:bodyPr wrap="square" lIns="0" tIns="0" rIns="0" bIns="0" rtlCol="0" anchor="t"/>
          <a:lstStyle/>
          <a:p>
            <a:pPr>
              <a:lnSpc>
                <a:spcPts val="2880"/>
              </a:lnSpc>
              <a:spcAft>
                <a:spcPts val="1200"/>
              </a:spcAft>
              <a:defRPr/>
            </a:pPr>
            <a:r>
              <a:rPr lang="ru-RU" sz="2800" b="1" dirty="0">
                <a:solidFill>
                  <a:srgbClr val="FFFFFF"/>
                </a:solidFill>
                <a:latin typeface="Manrope ExtraLight"/>
                <a:ea typeface="Manrope Medium"/>
                <a:cs typeface="Manrope Medium"/>
              </a:rPr>
              <a:t>Возможность общаться в доверительной</a:t>
            </a:r>
            <a:r>
              <a:rPr lang="en-US" sz="2800" b="1" dirty="0">
                <a:solidFill>
                  <a:srgbClr val="FFFFFF"/>
                </a:solidFill>
                <a:latin typeface="Manrope ExtraLight"/>
                <a:ea typeface="Manrope Medium"/>
                <a:cs typeface="Manrope Medium"/>
              </a:rPr>
              <a:t> </a:t>
            </a:r>
            <a:r>
              <a:rPr lang="ru-RU" sz="2800" b="1" dirty="0">
                <a:solidFill>
                  <a:srgbClr val="FFFFFF"/>
                </a:solidFill>
                <a:latin typeface="Manrope ExtraLight"/>
                <a:ea typeface="Manrope Medium"/>
                <a:cs typeface="Manrope Medium"/>
              </a:rPr>
              <a:t>безопасной среде единомышленников</a:t>
            </a:r>
            <a:endParaRPr lang="en-US" sz="2800" b="1" dirty="0">
              <a:latin typeface="Manrope ExtraLight"/>
            </a:endParaRPr>
          </a:p>
        </p:txBody>
      </p:sp>
      <p:sp>
        <p:nvSpPr>
          <p:cNvPr id="34" name="Text 5"/>
          <p:cNvSpPr/>
          <p:nvPr/>
        </p:nvSpPr>
        <p:spPr bwMode="auto">
          <a:xfrm>
            <a:off x="7973533" y="8054270"/>
            <a:ext cx="9560837" cy="789364"/>
          </a:xfrm>
          <a:prstGeom prst="rect">
            <a:avLst/>
          </a:prstGeom>
          <a:noFill/>
          <a:ln/>
        </p:spPr>
        <p:txBody>
          <a:bodyPr wrap="square" lIns="0" tIns="0" rIns="0" bIns="0" rtlCol="0" anchor="t"/>
          <a:lstStyle/>
          <a:p>
            <a:pPr>
              <a:lnSpc>
                <a:spcPts val="2880"/>
              </a:lnSpc>
              <a:spcAft>
                <a:spcPts val="1200"/>
              </a:spcAft>
              <a:defRPr/>
            </a:pPr>
            <a:r>
              <a:rPr lang="ru-RU" sz="2800" b="1" dirty="0">
                <a:solidFill>
                  <a:srgbClr val="FFFFFF"/>
                </a:solidFill>
                <a:latin typeface="Manrope ExtraLight"/>
                <a:ea typeface="Manrope Medium"/>
                <a:cs typeface="Manrope Medium"/>
              </a:rPr>
              <a:t>Найти силы и ресурсы, заботиться о себе</a:t>
            </a:r>
            <a:endParaRPr lang="en-US" sz="2800" b="1" dirty="0">
              <a:latin typeface="Manrope ExtraLight"/>
            </a:endParaRPr>
          </a:p>
        </p:txBody>
      </p:sp>
      <p:sp>
        <p:nvSpPr>
          <p:cNvPr id="35" name="Text 5"/>
          <p:cNvSpPr/>
          <p:nvPr/>
        </p:nvSpPr>
        <p:spPr bwMode="auto">
          <a:xfrm>
            <a:off x="7973533" y="8670958"/>
            <a:ext cx="9560837" cy="789364"/>
          </a:xfrm>
          <a:prstGeom prst="rect">
            <a:avLst/>
          </a:prstGeom>
          <a:noFill/>
          <a:ln/>
        </p:spPr>
        <p:txBody>
          <a:bodyPr wrap="square" lIns="0" tIns="0" rIns="0" bIns="0" rtlCol="0" anchor="t"/>
          <a:lstStyle/>
          <a:p>
            <a:pPr>
              <a:lnSpc>
                <a:spcPts val="2880"/>
              </a:lnSpc>
              <a:spcAft>
                <a:spcPts val="1200"/>
              </a:spcAft>
              <a:defRPr/>
            </a:pPr>
            <a:r>
              <a:rPr lang="ru-RU" sz="2800" b="1" dirty="0">
                <a:solidFill>
                  <a:srgbClr val="FFFFFF"/>
                </a:solidFill>
                <a:latin typeface="Manrope ExtraLight"/>
                <a:ea typeface="Manrope Medium"/>
                <a:cs typeface="Manrope Medium"/>
              </a:rPr>
              <a:t>Постоянно учиться и развиваться</a:t>
            </a:r>
            <a:endParaRPr lang="en-US" sz="2800" b="1" dirty="0">
              <a:latin typeface="Manrope ExtraLight"/>
            </a:endParaRPr>
          </a:p>
        </p:txBody>
      </p:sp>
      <p:sp>
        <p:nvSpPr>
          <p:cNvPr id="36" name="Oval 35"/>
          <p:cNvSpPr/>
          <p:nvPr/>
        </p:nvSpPr>
        <p:spPr bwMode="auto">
          <a:xfrm>
            <a:off x="7486256" y="92710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7" name="Oval 36"/>
          <p:cNvSpPr/>
          <p:nvPr/>
        </p:nvSpPr>
        <p:spPr bwMode="auto">
          <a:xfrm>
            <a:off x="7486256" y="196850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9" name="Oval 38"/>
          <p:cNvSpPr/>
          <p:nvPr/>
        </p:nvSpPr>
        <p:spPr bwMode="auto">
          <a:xfrm>
            <a:off x="7486256" y="257810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0" name="Oval 39"/>
          <p:cNvSpPr/>
          <p:nvPr/>
        </p:nvSpPr>
        <p:spPr bwMode="auto">
          <a:xfrm>
            <a:off x="7486256" y="320040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1" name="Oval 40"/>
          <p:cNvSpPr/>
          <p:nvPr/>
        </p:nvSpPr>
        <p:spPr bwMode="auto">
          <a:xfrm>
            <a:off x="7486256" y="384810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2" name="Oval 41"/>
          <p:cNvSpPr/>
          <p:nvPr/>
        </p:nvSpPr>
        <p:spPr bwMode="auto">
          <a:xfrm>
            <a:off x="7486256" y="488950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3" name="Oval 42"/>
          <p:cNvSpPr/>
          <p:nvPr/>
        </p:nvSpPr>
        <p:spPr bwMode="auto">
          <a:xfrm>
            <a:off x="7486256" y="593090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5" name="Oval 44"/>
          <p:cNvSpPr/>
          <p:nvPr/>
        </p:nvSpPr>
        <p:spPr bwMode="auto">
          <a:xfrm>
            <a:off x="7486256" y="657860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6" name="Oval 45"/>
          <p:cNvSpPr/>
          <p:nvPr/>
        </p:nvSpPr>
        <p:spPr bwMode="auto">
          <a:xfrm>
            <a:off x="7486256" y="721360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7" name="Oval 46"/>
          <p:cNvSpPr/>
          <p:nvPr/>
        </p:nvSpPr>
        <p:spPr bwMode="auto">
          <a:xfrm>
            <a:off x="7486256" y="815339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48" name="Oval 47"/>
          <p:cNvSpPr/>
          <p:nvPr/>
        </p:nvSpPr>
        <p:spPr bwMode="auto">
          <a:xfrm>
            <a:off x="7486256" y="878840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4" name="Image 2" descr="preencoded.png"/>
          <p:cNvPicPr>
            <a:picLocks noChangeAspect="1"/>
          </p:cNvPicPr>
          <p:nvPr/>
        </p:nvPicPr>
        <p:blipFill>
          <a:blip r:embed="rId2"/>
          <a:stretch/>
        </p:blipFill>
        <p:spPr bwMode="auto">
          <a:xfrm>
            <a:off x="6000750" y="456750"/>
            <a:ext cx="12287250" cy="9810750"/>
          </a:xfrm>
          <a:prstGeom prst="rect">
            <a:avLst/>
          </a:prstGeom>
        </p:spPr>
      </p:pic>
      <p:sp>
        <p:nvSpPr>
          <p:cNvPr id="5" name="Rectangle 4"/>
          <p:cNvSpPr/>
          <p:nvPr/>
        </p:nvSpPr>
        <p:spPr bwMode="auto">
          <a:xfrm>
            <a:off x="13265836" y="4674186"/>
            <a:ext cx="657099" cy="553779"/>
          </a:xfrm>
          <a:prstGeom prst="rect">
            <a:avLst/>
          </a:prstGeom>
          <a:solidFill>
            <a:srgbClr val="51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5" name="Rectangle 24"/>
          <p:cNvSpPr/>
          <p:nvPr/>
        </p:nvSpPr>
        <p:spPr bwMode="auto">
          <a:xfrm>
            <a:off x="14624300" y="2671912"/>
            <a:ext cx="1150875" cy="553779"/>
          </a:xfrm>
          <a:prstGeom prst="rect">
            <a:avLst/>
          </a:prstGeom>
          <a:solidFill>
            <a:srgbClr val="51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6" name="Rectangle 25"/>
          <p:cNvSpPr/>
          <p:nvPr/>
        </p:nvSpPr>
        <p:spPr bwMode="auto">
          <a:xfrm>
            <a:off x="14313136" y="7220816"/>
            <a:ext cx="693675" cy="553779"/>
          </a:xfrm>
          <a:prstGeom prst="rect">
            <a:avLst/>
          </a:prstGeom>
          <a:solidFill>
            <a:srgbClr val="51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27" name="Rectangle 26"/>
          <p:cNvSpPr/>
          <p:nvPr/>
        </p:nvSpPr>
        <p:spPr bwMode="auto">
          <a:xfrm>
            <a:off x="12973228" y="8821098"/>
            <a:ext cx="949707" cy="553779"/>
          </a:xfrm>
          <a:prstGeom prst="rect">
            <a:avLst/>
          </a:prstGeom>
          <a:solidFill>
            <a:srgbClr val="51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pic>
        <p:nvPicPr>
          <p:cNvPr id="2" name="Image 0" descr="preencoded.png"/>
          <p:cNvPicPr>
            <a:picLocks noChangeAspect="1"/>
          </p:cNvPicPr>
          <p:nvPr/>
        </p:nvPicPr>
        <p:blipFill>
          <a:blip r:embed="rId3"/>
          <a:stretch/>
        </p:blipFill>
        <p:spPr bwMode="auto">
          <a:xfrm>
            <a:off x="16516350" y="9039225"/>
            <a:ext cx="1009650" cy="1247775"/>
          </a:xfrm>
          <a:prstGeom prst="rect">
            <a:avLst/>
          </a:prstGeom>
        </p:spPr>
      </p:pic>
      <p:sp>
        <p:nvSpPr>
          <p:cNvPr id="9" name="Text 3"/>
          <p:cNvSpPr/>
          <p:nvPr/>
        </p:nvSpPr>
        <p:spPr bwMode="auto">
          <a:xfrm>
            <a:off x="742949" y="762000"/>
            <a:ext cx="16162817" cy="1407042"/>
          </a:xfrm>
          <a:prstGeom prst="rect">
            <a:avLst/>
          </a:prstGeom>
          <a:noFill/>
          <a:ln/>
        </p:spPr>
        <p:txBody>
          <a:bodyPr wrap="square" lIns="0" tIns="0" rIns="0" bIns="0" rtlCol="0" anchor="t"/>
          <a:lstStyle/>
          <a:p>
            <a:pPr algn="r">
              <a:lnSpc>
                <a:spcPts val="5300"/>
              </a:lnSpc>
              <a:defRPr/>
            </a:pPr>
            <a:r>
              <a:rPr lang="ru-RU" sz="4800" b="1" dirty="0">
                <a:solidFill>
                  <a:srgbClr val="000000"/>
                </a:solidFill>
                <a:latin typeface="Manrope"/>
                <a:ea typeface="Manrope ExtraBold"/>
                <a:cs typeface="Manrope ExtraBold"/>
              </a:rPr>
              <a:t>Программа «Клуб приемных семей»</a:t>
            </a:r>
            <a:endParaRPr lang="en-US" sz="4800" b="1" dirty="0">
              <a:latin typeface="Manrope"/>
            </a:endParaRPr>
          </a:p>
        </p:txBody>
      </p:sp>
      <p:sp>
        <p:nvSpPr>
          <p:cNvPr id="3" name="TextBox 2"/>
          <p:cNvSpPr txBox="1"/>
          <p:nvPr/>
        </p:nvSpPr>
        <p:spPr bwMode="auto">
          <a:xfrm>
            <a:off x="7391895" y="5143500"/>
            <a:ext cx="4464051" cy="1200329"/>
          </a:xfrm>
          <a:prstGeom prst="rect">
            <a:avLst/>
          </a:prstGeom>
          <a:noFill/>
        </p:spPr>
        <p:txBody>
          <a:bodyPr wrap="square" rtlCol="0">
            <a:spAutoFit/>
          </a:bodyPr>
          <a:lstStyle/>
          <a:p>
            <a:pPr>
              <a:defRPr/>
            </a:pPr>
            <a:r>
              <a:rPr lang="ru-RU" sz="3600" b="1" dirty="0">
                <a:latin typeface="Manrope"/>
              </a:rPr>
              <a:t>2) Региональное</a:t>
            </a:r>
            <a:endParaRPr lang="en-US" sz="3600" b="1" dirty="0">
              <a:latin typeface="Manrope"/>
            </a:endParaRPr>
          </a:p>
          <a:p>
            <a:pPr>
              <a:defRPr/>
            </a:pPr>
            <a:r>
              <a:rPr lang="ru-RU" sz="3600" b="1" dirty="0">
                <a:latin typeface="Manrope"/>
              </a:rPr>
              <a:t>развитие</a:t>
            </a:r>
            <a:endParaRPr dirty="0"/>
          </a:p>
        </p:txBody>
      </p:sp>
      <p:sp>
        <p:nvSpPr>
          <p:cNvPr id="14" name="TextBox 13"/>
          <p:cNvSpPr txBox="1"/>
          <p:nvPr/>
        </p:nvSpPr>
        <p:spPr bwMode="auto">
          <a:xfrm>
            <a:off x="7288425" y="2701193"/>
            <a:ext cx="4464051" cy="1200329"/>
          </a:xfrm>
          <a:prstGeom prst="rect">
            <a:avLst/>
          </a:prstGeom>
          <a:noFill/>
        </p:spPr>
        <p:txBody>
          <a:bodyPr wrap="square" rtlCol="0">
            <a:spAutoFit/>
          </a:bodyPr>
          <a:lstStyle/>
          <a:p>
            <a:pPr>
              <a:defRPr/>
            </a:pPr>
            <a:r>
              <a:rPr lang="ru-RU" sz="3600" b="1" dirty="0">
                <a:latin typeface="Manrope"/>
              </a:rPr>
              <a:t>1) Московский клуб приемных семей</a:t>
            </a:r>
            <a:endParaRPr dirty="0"/>
          </a:p>
        </p:txBody>
      </p:sp>
      <p:sp>
        <p:nvSpPr>
          <p:cNvPr id="18" name="TextBox 17"/>
          <p:cNvSpPr txBox="1"/>
          <p:nvPr/>
        </p:nvSpPr>
        <p:spPr bwMode="auto">
          <a:xfrm>
            <a:off x="7391896" y="7618660"/>
            <a:ext cx="4464051" cy="1200329"/>
          </a:xfrm>
          <a:prstGeom prst="rect">
            <a:avLst/>
          </a:prstGeom>
          <a:noFill/>
        </p:spPr>
        <p:txBody>
          <a:bodyPr wrap="square" rtlCol="0">
            <a:spAutoFit/>
          </a:bodyPr>
          <a:lstStyle/>
          <a:p>
            <a:pPr>
              <a:defRPr/>
            </a:pPr>
            <a:r>
              <a:rPr lang="ru-RU" sz="3600" b="1" dirty="0">
                <a:latin typeface="Manrope"/>
              </a:rPr>
              <a:t>3) Ресурсные группы </a:t>
            </a:r>
            <a:br>
              <a:rPr lang="ru-RU" sz="3600" b="1" dirty="0">
                <a:latin typeface="Manrope"/>
              </a:rPr>
            </a:br>
            <a:r>
              <a:rPr lang="ru-RU" sz="3600" b="1" dirty="0">
                <a:latin typeface="Manrope"/>
              </a:rPr>
              <a:t>«На равных»</a:t>
            </a:r>
            <a:endParaRPr dirty="0"/>
          </a:p>
        </p:txBody>
      </p:sp>
      <p:sp>
        <p:nvSpPr>
          <p:cNvPr id="19" name="TextBox 18"/>
          <p:cNvSpPr txBox="1"/>
          <p:nvPr/>
        </p:nvSpPr>
        <p:spPr bwMode="auto">
          <a:xfrm>
            <a:off x="13232816" y="4557685"/>
            <a:ext cx="3168651" cy="1754326"/>
          </a:xfrm>
          <a:prstGeom prst="rect">
            <a:avLst/>
          </a:prstGeom>
          <a:noFill/>
        </p:spPr>
        <p:txBody>
          <a:bodyPr wrap="square" rtlCol="0">
            <a:spAutoFit/>
          </a:bodyPr>
          <a:lstStyle/>
          <a:p>
            <a:pPr>
              <a:defRPr/>
            </a:pPr>
            <a:r>
              <a:rPr lang="ru-RU" sz="3600" b="1" dirty="0">
                <a:solidFill>
                  <a:schemeClr val="bg1"/>
                </a:solidFill>
                <a:latin typeface="Manrope"/>
              </a:rPr>
              <a:t>14</a:t>
            </a:r>
            <a:endParaRPr lang="en-US" sz="3600" b="1" dirty="0">
              <a:solidFill>
                <a:schemeClr val="bg1"/>
              </a:solidFill>
              <a:latin typeface="Manrope"/>
            </a:endParaRPr>
          </a:p>
          <a:p>
            <a:pPr>
              <a:defRPr/>
            </a:pPr>
            <a:r>
              <a:rPr lang="ru-RU" sz="3600" b="1" dirty="0">
                <a:latin typeface="Manrope ExtraLight"/>
              </a:rPr>
              <a:t>регионов-партнеров</a:t>
            </a:r>
            <a:endParaRPr dirty="0"/>
          </a:p>
        </p:txBody>
      </p:sp>
      <p:sp>
        <p:nvSpPr>
          <p:cNvPr id="20" name="TextBox 19"/>
          <p:cNvSpPr txBox="1"/>
          <p:nvPr/>
        </p:nvSpPr>
        <p:spPr bwMode="auto">
          <a:xfrm>
            <a:off x="13075647" y="2635703"/>
            <a:ext cx="3168651" cy="1200329"/>
          </a:xfrm>
          <a:prstGeom prst="rect">
            <a:avLst/>
          </a:prstGeom>
          <a:noFill/>
        </p:spPr>
        <p:txBody>
          <a:bodyPr wrap="square" rtlCol="0">
            <a:spAutoFit/>
          </a:bodyPr>
          <a:lstStyle/>
          <a:p>
            <a:pPr>
              <a:defRPr/>
            </a:pPr>
            <a:r>
              <a:rPr lang="ru-RU" sz="3600" b="1" dirty="0">
                <a:latin typeface="Manrope ExtraLight"/>
              </a:rPr>
              <a:t>Более   </a:t>
            </a:r>
            <a:r>
              <a:rPr lang="ru-RU" sz="3600" b="1" dirty="0">
                <a:solidFill>
                  <a:schemeClr val="bg1"/>
                </a:solidFill>
                <a:latin typeface="Manrope"/>
              </a:rPr>
              <a:t>1500</a:t>
            </a:r>
            <a:endParaRPr dirty="0"/>
          </a:p>
          <a:p>
            <a:pPr>
              <a:defRPr/>
            </a:pPr>
            <a:r>
              <a:rPr lang="ru-RU" sz="3600" b="1" dirty="0">
                <a:latin typeface="Manrope ExtraLight"/>
              </a:rPr>
              <a:t>семей</a:t>
            </a:r>
            <a:endParaRPr dirty="0"/>
          </a:p>
        </p:txBody>
      </p:sp>
      <p:sp>
        <p:nvSpPr>
          <p:cNvPr id="21" name="TextBox 20"/>
          <p:cNvSpPr txBox="1"/>
          <p:nvPr/>
        </p:nvSpPr>
        <p:spPr bwMode="auto">
          <a:xfrm>
            <a:off x="13039975" y="7133096"/>
            <a:ext cx="3168651" cy="2308324"/>
          </a:xfrm>
          <a:prstGeom prst="rect">
            <a:avLst/>
          </a:prstGeom>
          <a:noFill/>
        </p:spPr>
        <p:txBody>
          <a:bodyPr wrap="square" rtlCol="0">
            <a:spAutoFit/>
          </a:bodyPr>
          <a:lstStyle/>
          <a:p>
            <a:pPr>
              <a:defRPr/>
            </a:pPr>
            <a:r>
              <a:rPr lang="ru-RU" sz="3600" b="1" dirty="0">
                <a:latin typeface="Manrope ExtraLight"/>
              </a:rPr>
              <a:t>более </a:t>
            </a:r>
            <a:r>
              <a:rPr lang="ru-RU" sz="3600" b="1" dirty="0">
                <a:solidFill>
                  <a:schemeClr val="bg1"/>
                </a:solidFill>
                <a:latin typeface="Manrope"/>
              </a:rPr>
              <a:t>50</a:t>
            </a:r>
            <a:r>
              <a:rPr lang="ru-RU" sz="3600" b="1" dirty="0">
                <a:latin typeface="Manrope ExtraLight"/>
              </a:rPr>
              <a:t> ресурсных групп и более </a:t>
            </a:r>
            <a:r>
              <a:rPr lang="ru-RU" sz="3600" b="1" dirty="0">
                <a:solidFill>
                  <a:schemeClr val="bg1"/>
                </a:solidFill>
                <a:latin typeface="Manrope"/>
              </a:rPr>
              <a:t>500</a:t>
            </a:r>
            <a:r>
              <a:rPr lang="ru-RU" sz="3600" b="1" dirty="0">
                <a:latin typeface="Manrope ExtraLight"/>
              </a:rPr>
              <a:t> семей</a:t>
            </a:r>
            <a:endParaRPr dirty="0"/>
          </a:p>
        </p:txBody>
      </p:sp>
      <p:pic>
        <p:nvPicPr>
          <p:cNvPr id="7" name="Рисунок 6" descr="Изображение выглядит как одежда, Человеческое лицо, ребенок, начинающий ходить, человек&#10;&#10;Автоматически созданное описание">
            <a:extLst>
              <a:ext uri="{FF2B5EF4-FFF2-40B4-BE49-F238E27FC236}">
                <a16:creationId xmlns:a16="http://schemas.microsoft.com/office/drawing/2014/main" id="{49284D75-944A-15A6-EA91-EC06F9734603}"/>
              </a:ext>
            </a:extLst>
          </p:cNvPr>
          <p:cNvPicPr>
            <a:picLocks noChangeAspect="1"/>
          </p:cNvPicPr>
          <p:nvPr/>
        </p:nvPicPr>
        <p:blipFill>
          <a:blip r:embed="rId4"/>
          <a:stretch>
            <a:fillRect/>
          </a:stretch>
        </p:blipFill>
        <p:spPr>
          <a:xfrm>
            <a:off x="-51124" y="19500"/>
            <a:ext cx="6857253" cy="10287000"/>
          </a:xfrm>
          <a:prstGeom prst="rect">
            <a:avLst/>
          </a:prstGeom>
        </p:spPr>
      </p:pic>
      <p:pic>
        <p:nvPicPr>
          <p:cNvPr id="8" name="Picture 19">
            <a:extLst>
              <a:ext uri="{FF2B5EF4-FFF2-40B4-BE49-F238E27FC236}">
                <a16:creationId xmlns:a16="http://schemas.microsoft.com/office/drawing/2014/main" id="{C2DBB2F9-E209-9FE4-F3E9-C466B20E28E9}"/>
              </a:ext>
            </a:extLst>
          </p:cNvPr>
          <p:cNvPicPr>
            <a:picLocks noChangeAspect="1"/>
          </p:cNvPicPr>
          <p:nvPr/>
        </p:nvPicPr>
        <p:blipFill>
          <a:blip r:embed="rId5"/>
          <a:stretch>
            <a:fillRect/>
          </a:stretch>
        </p:blipFill>
        <p:spPr>
          <a:xfrm>
            <a:off x="7212591" y="1728753"/>
            <a:ext cx="1068401" cy="1061278"/>
          </a:xfrm>
          <a:prstGeom prst="rect">
            <a:avLst/>
          </a:prstGeom>
        </p:spPr>
      </p:pic>
      <p:pic>
        <p:nvPicPr>
          <p:cNvPr id="10" name="Picture 19">
            <a:extLst>
              <a:ext uri="{FF2B5EF4-FFF2-40B4-BE49-F238E27FC236}">
                <a16:creationId xmlns:a16="http://schemas.microsoft.com/office/drawing/2014/main" id="{5EA626A8-45D4-BC86-C9E7-60B28FA44694}"/>
              </a:ext>
            </a:extLst>
          </p:cNvPr>
          <p:cNvPicPr>
            <a:picLocks noChangeAspect="1"/>
          </p:cNvPicPr>
          <p:nvPr/>
        </p:nvPicPr>
        <p:blipFill>
          <a:blip r:embed="rId5"/>
          <a:stretch>
            <a:fillRect/>
          </a:stretch>
        </p:blipFill>
        <p:spPr bwMode="auto">
          <a:xfrm>
            <a:off x="7349958" y="4271440"/>
            <a:ext cx="1068401" cy="1061278"/>
          </a:xfrm>
          <a:prstGeom prst="rect">
            <a:avLst/>
          </a:prstGeom>
        </p:spPr>
      </p:pic>
      <p:pic>
        <p:nvPicPr>
          <p:cNvPr id="11" name="Picture 19">
            <a:extLst>
              <a:ext uri="{FF2B5EF4-FFF2-40B4-BE49-F238E27FC236}">
                <a16:creationId xmlns:a16="http://schemas.microsoft.com/office/drawing/2014/main" id="{4D36C4F5-ADA7-A58A-7632-98A1E25B4357}"/>
              </a:ext>
            </a:extLst>
          </p:cNvPr>
          <p:cNvPicPr>
            <a:picLocks noChangeAspect="1"/>
          </p:cNvPicPr>
          <p:nvPr/>
        </p:nvPicPr>
        <p:blipFill>
          <a:blip r:embed="rId5"/>
          <a:stretch>
            <a:fillRect/>
          </a:stretch>
        </p:blipFill>
        <p:spPr bwMode="auto">
          <a:xfrm>
            <a:off x="7445615" y="6763914"/>
            <a:ext cx="1068401" cy="10612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24" name="Image 4" descr="preencoded.png"/>
          <p:cNvPicPr>
            <a:picLocks noChangeAspect="1"/>
          </p:cNvPicPr>
          <p:nvPr/>
        </p:nvPicPr>
        <p:blipFill>
          <a:blip r:embed="rId2"/>
          <a:stretch/>
        </p:blipFill>
        <p:spPr bwMode="auto">
          <a:xfrm>
            <a:off x="-695406" y="-198449"/>
            <a:ext cx="13733999" cy="8272131"/>
          </a:xfrm>
          <a:prstGeom prst="rect">
            <a:avLst/>
          </a:prstGeom>
        </p:spPr>
      </p:pic>
      <p:pic>
        <p:nvPicPr>
          <p:cNvPr id="2" name="Image 0" descr="preencoded.png"/>
          <p:cNvPicPr>
            <a:picLocks noChangeAspect="1"/>
          </p:cNvPicPr>
          <p:nvPr/>
        </p:nvPicPr>
        <p:blipFill>
          <a:blip r:embed="rId3"/>
          <a:stretch/>
        </p:blipFill>
        <p:spPr bwMode="auto">
          <a:xfrm>
            <a:off x="16516350" y="9039225"/>
            <a:ext cx="1009650" cy="1247775"/>
          </a:xfrm>
          <a:prstGeom prst="rect">
            <a:avLst/>
          </a:prstGeom>
        </p:spPr>
      </p:pic>
      <p:pic>
        <p:nvPicPr>
          <p:cNvPr id="4" name="Image 2" descr="preencoded.png"/>
          <p:cNvPicPr>
            <a:picLocks noChangeAspect="1"/>
          </p:cNvPicPr>
          <p:nvPr/>
        </p:nvPicPr>
        <p:blipFill>
          <a:blip r:embed="rId4"/>
          <a:stretch/>
        </p:blipFill>
        <p:spPr bwMode="auto">
          <a:xfrm>
            <a:off x="14125575" y="0"/>
            <a:ext cx="4162425" cy="4153708"/>
          </a:xfrm>
          <a:prstGeom prst="rect">
            <a:avLst/>
          </a:prstGeom>
        </p:spPr>
      </p:pic>
      <p:sp>
        <p:nvSpPr>
          <p:cNvPr id="8" name="Text 1"/>
          <p:cNvSpPr/>
          <p:nvPr/>
        </p:nvSpPr>
        <p:spPr bwMode="auto">
          <a:xfrm>
            <a:off x="1027568" y="425090"/>
            <a:ext cx="16173450" cy="609600"/>
          </a:xfrm>
          <a:prstGeom prst="rect">
            <a:avLst/>
          </a:prstGeom>
          <a:noFill/>
          <a:ln/>
        </p:spPr>
        <p:txBody>
          <a:bodyPr wrap="square" lIns="0" tIns="0" rIns="0" bIns="0" rtlCol="0" anchor="t"/>
          <a:lstStyle/>
          <a:p>
            <a:pPr algn="ctr">
              <a:lnSpc>
                <a:spcPts val="4800"/>
              </a:lnSpc>
              <a:defRPr/>
            </a:pPr>
            <a:r>
              <a:rPr lang="ru-RU" sz="4800" b="1" dirty="0">
                <a:solidFill>
                  <a:srgbClr val="000000"/>
                </a:solidFill>
                <a:latin typeface="Manrope"/>
                <a:ea typeface="Manrope ExtraBold"/>
                <a:cs typeface="Manrope ExtraBold"/>
              </a:rPr>
              <a:t>Как работает модель клуба</a:t>
            </a:r>
            <a:endParaRPr dirty="0"/>
          </a:p>
        </p:txBody>
      </p:sp>
      <p:sp>
        <p:nvSpPr>
          <p:cNvPr id="26" name="Text 1"/>
          <p:cNvSpPr/>
          <p:nvPr/>
        </p:nvSpPr>
        <p:spPr bwMode="auto">
          <a:xfrm>
            <a:off x="3502578" y="1580708"/>
            <a:ext cx="14358826" cy="1626703"/>
          </a:xfrm>
          <a:prstGeom prst="rect">
            <a:avLst/>
          </a:prstGeom>
          <a:noFill/>
          <a:ln/>
        </p:spPr>
        <p:txBody>
          <a:bodyPr wrap="square" lIns="0" tIns="0" rIns="0" bIns="0" rtlCol="0" anchor="t"/>
          <a:lstStyle/>
          <a:p>
            <a:pPr algn="ctr">
              <a:lnSpc>
                <a:spcPct val="100000"/>
              </a:lnSpc>
              <a:spcBef>
                <a:spcPts val="90"/>
              </a:spcBef>
              <a:defRPr/>
            </a:pPr>
            <a:r>
              <a:rPr lang="ru-RU" sz="3600" b="1" spc="90" dirty="0">
                <a:solidFill>
                  <a:schemeClr val="accent3">
                    <a:lumMod val="75000"/>
                  </a:schemeClr>
                </a:solidFill>
                <a:latin typeface="Manrope"/>
                <a:cs typeface="Verdana"/>
              </a:rPr>
              <a:t>Профилактика = самообразование + помощь специалистов</a:t>
            </a:r>
            <a:endParaRPr dirty="0">
              <a:solidFill>
                <a:schemeClr val="accent3">
                  <a:lumMod val="75000"/>
                </a:schemeClr>
              </a:solidFill>
            </a:endParaRPr>
          </a:p>
          <a:p>
            <a:pPr algn="ctr">
              <a:lnSpc>
                <a:spcPct val="100000"/>
              </a:lnSpc>
              <a:spcBef>
                <a:spcPts val="90"/>
              </a:spcBef>
              <a:defRPr/>
            </a:pPr>
            <a:r>
              <a:rPr lang="ru-RU" sz="3600" b="1" spc="90" dirty="0">
                <a:solidFill>
                  <a:schemeClr val="accent3">
                    <a:lumMod val="75000"/>
                  </a:schemeClr>
                </a:solidFill>
                <a:latin typeface="Manrope"/>
                <a:cs typeface="Verdana"/>
              </a:rPr>
              <a:t>и опытных приемных родителей </a:t>
            </a:r>
            <a:endParaRPr lang="ru-RU" sz="3600" b="1" dirty="0">
              <a:solidFill>
                <a:schemeClr val="accent3">
                  <a:lumMod val="75000"/>
                </a:schemeClr>
              </a:solidFill>
              <a:latin typeface="Manrope"/>
            </a:endParaRPr>
          </a:p>
        </p:txBody>
      </p:sp>
      <p:sp>
        <p:nvSpPr>
          <p:cNvPr id="27" name="Text 1"/>
          <p:cNvSpPr/>
          <p:nvPr/>
        </p:nvSpPr>
        <p:spPr bwMode="auto">
          <a:xfrm>
            <a:off x="6850403" y="3789860"/>
            <a:ext cx="5998092" cy="829340"/>
          </a:xfrm>
          <a:prstGeom prst="rect">
            <a:avLst/>
          </a:prstGeom>
          <a:noFill/>
          <a:ln/>
        </p:spPr>
        <p:txBody>
          <a:bodyPr wrap="square" lIns="0" tIns="0" rIns="0" bIns="0" rtlCol="0" anchor="t"/>
          <a:lstStyle/>
          <a:p>
            <a:pPr>
              <a:lnSpc>
                <a:spcPct val="100000"/>
              </a:lnSpc>
              <a:spcBef>
                <a:spcPts val="90"/>
              </a:spcBef>
              <a:defRPr/>
            </a:pPr>
            <a:r>
              <a:rPr lang="ru-RU" sz="2800" b="1" spc="90" dirty="0">
                <a:latin typeface="Manrope ExtraLight"/>
                <a:cs typeface="Verdana"/>
              </a:rPr>
              <a:t>Тренинги, интенсивы</a:t>
            </a:r>
            <a:endParaRPr lang="ru-RU" sz="2800" b="1" dirty="0">
              <a:latin typeface="Manrope ExtraLight"/>
            </a:endParaRPr>
          </a:p>
        </p:txBody>
      </p:sp>
      <p:sp>
        <p:nvSpPr>
          <p:cNvPr id="28" name="Text 1"/>
          <p:cNvSpPr/>
          <p:nvPr/>
        </p:nvSpPr>
        <p:spPr bwMode="auto">
          <a:xfrm>
            <a:off x="8598612" y="8852695"/>
            <a:ext cx="5998092" cy="829340"/>
          </a:xfrm>
          <a:prstGeom prst="rect">
            <a:avLst/>
          </a:prstGeom>
          <a:noFill/>
          <a:ln/>
        </p:spPr>
        <p:txBody>
          <a:bodyPr wrap="square" lIns="0" tIns="0" rIns="0" bIns="0" rtlCol="0" anchor="t"/>
          <a:lstStyle/>
          <a:p>
            <a:pPr>
              <a:lnSpc>
                <a:spcPct val="100000"/>
              </a:lnSpc>
              <a:spcBef>
                <a:spcPts val="90"/>
              </a:spcBef>
              <a:defRPr/>
            </a:pPr>
            <a:r>
              <a:rPr lang="ru-RU" sz="2800" b="1" spc="90" dirty="0">
                <a:latin typeface="Manrope ExtraLight"/>
                <a:cs typeface="Verdana"/>
              </a:rPr>
              <a:t>Консультации психологов, юристов и др. специалистов</a:t>
            </a:r>
            <a:endParaRPr lang="ru-RU" sz="2800" b="1" dirty="0">
              <a:latin typeface="Manrope ExtraLight"/>
            </a:endParaRPr>
          </a:p>
        </p:txBody>
      </p:sp>
      <p:sp>
        <p:nvSpPr>
          <p:cNvPr id="29" name="Text 1"/>
          <p:cNvSpPr/>
          <p:nvPr/>
        </p:nvSpPr>
        <p:spPr bwMode="auto">
          <a:xfrm>
            <a:off x="7040501" y="5006206"/>
            <a:ext cx="5998092" cy="829340"/>
          </a:xfrm>
          <a:prstGeom prst="rect">
            <a:avLst/>
          </a:prstGeom>
          <a:noFill/>
          <a:ln/>
        </p:spPr>
        <p:txBody>
          <a:bodyPr wrap="square" lIns="0" tIns="0" rIns="0" bIns="0" rtlCol="0" anchor="t"/>
          <a:lstStyle/>
          <a:p>
            <a:pPr>
              <a:lnSpc>
                <a:spcPct val="100000"/>
              </a:lnSpc>
              <a:spcBef>
                <a:spcPts val="90"/>
              </a:spcBef>
              <a:defRPr/>
            </a:pPr>
            <a:r>
              <a:rPr lang="ru-RU" sz="2800" b="1" spc="90" dirty="0">
                <a:latin typeface="Manrope ExtraLight"/>
                <a:cs typeface="Verdana"/>
              </a:rPr>
              <a:t>Поддерживающие и </a:t>
            </a:r>
            <a:br>
              <a:rPr lang="ru-RU" sz="2800" b="1" spc="90" dirty="0">
                <a:latin typeface="Manrope ExtraLight"/>
                <a:cs typeface="Verdana"/>
              </a:rPr>
            </a:br>
            <a:r>
              <a:rPr lang="ru-RU" sz="2800" b="1" spc="90" dirty="0">
                <a:latin typeface="Manrope ExtraLight"/>
                <a:cs typeface="Verdana"/>
              </a:rPr>
              <a:t>ресурсные  группы</a:t>
            </a:r>
            <a:endParaRPr dirty="0"/>
          </a:p>
        </p:txBody>
      </p:sp>
      <p:sp>
        <p:nvSpPr>
          <p:cNvPr id="30" name="Text 1"/>
          <p:cNvSpPr/>
          <p:nvPr/>
        </p:nvSpPr>
        <p:spPr bwMode="auto">
          <a:xfrm>
            <a:off x="12112325" y="7439744"/>
            <a:ext cx="5998092" cy="829340"/>
          </a:xfrm>
          <a:prstGeom prst="rect">
            <a:avLst/>
          </a:prstGeom>
          <a:noFill/>
          <a:ln/>
        </p:spPr>
        <p:txBody>
          <a:bodyPr wrap="square" lIns="0" tIns="0" rIns="0" bIns="0" rtlCol="0" anchor="t"/>
          <a:lstStyle/>
          <a:p>
            <a:pPr>
              <a:lnSpc>
                <a:spcPct val="100000"/>
              </a:lnSpc>
              <a:spcBef>
                <a:spcPts val="90"/>
              </a:spcBef>
              <a:defRPr/>
            </a:pPr>
            <a:r>
              <a:rPr lang="ru-RU" sz="2800" b="1" spc="90" dirty="0">
                <a:latin typeface="Manrope ExtraLight"/>
                <a:cs typeface="Verdana"/>
              </a:rPr>
              <a:t>Группы по разработанной фондом методике «На равных»</a:t>
            </a:r>
            <a:endParaRPr dirty="0"/>
          </a:p>
        </p:txBody>
      </p:sp>
      <p:sp>
        <p:nvSpPr>
          <p:cNvPr id="34" name="Text 1"/>
          <p:cNvSpPr/>
          <p:nvPr/>
        </p:nvSpPr>
        <p:spPr bwMode="auto">
          <a:xfrm>
            <a:off x="11879310" y="3735949"/>
            <a:ext cx="5487729" cy="829340"/>
          </a:xfrm>
          <a:prstGeom prst="rect">
            <a:avLst/>
          </a:prstGeom>
          <a:noFill/>
          <a:ln/>
        </p:spPr>
        <p:txBody>
          <a:bodyPr wrap="square" lIns="0" tIns="0" rIns="0" bIns="0" rtlCol="0" anchor="t"/>
          <a:lstStyle/>
          <a:p>
            <a:pPr>
              <a:lnSpc>
                <a:spcPct val="100000"/>
              </a:lnSpc>
              <a:spcBef>
                <a:spcPts val="90"/>
              </a:spcBef>
              <a:defRPr/>
            </a:pPr>
            <a:r>
              <a:rPr lang="ru-RU" sz="2800" b="1" spc="90" dirty="0">
                <a:latin typeface="Manrope ExtraLight"/>
                <a:cs typeface="Verdana"/>
              </a:rPr>
              <a:t>Подростковый клуб для детей от 10 до 17 лет</a:t>
            </a:r>
            <a:endParaRPr dirty="0"/>
          </a:p>
        </p:txBody>
      </p:sp>
      <p:sp>
        <p:nvSpPr>
          <p:cNvPr id="36" name="Text 1"/>
          <p:cNvSpPr/>
          <p:nvPr/>
        </p:nvSpPr>
        <p:spPr bwMode="auto">
          <a:xfrm>
            <a:off x="11983812" y="5063335"/>
            <a:ext cx="5998092" cy="829340"/>
          </a:xfrm>
          <a:prstGeom prst="rect">
            <a:avLst/>
          </a:prstGeom>
          <a:noFill/>
          <a:ln/>
        </p:spPr>
        <p:txBody>
          <a:bodyPr wrap="square" lIns="0" tIns="0" rIns="0" bIns="0" rtlCol="0" anchor="t"/>
          <a:lstStyle/>
          <a:p>
            <a:pPr>
              <a:lnSpc>
                <a:spcPct val="100000"/>
              </a:lnSpc>
              <a:spcBef>
                <a:spcPts val="90"/>
              </a:spcBef>
              <a:defRPr/>
            </a:pPr>
            <a:r>
              <a:rPr lang="ru-RU" sz="2800" b="1" spc="90" dirty="0">
                <a:latin typeface="Manrope ExtraLight"/>
                <a:cs typeface="Verdana"/>
              </a:rPr>
              <a:t>Профориентационные мероприятия для подростков</a:t>
            </a:r>
            <a:endParaRPr dirty="0"/>
          </a:p>
        </p:txBody>
      </p:sp>
      <p:sp>
        <p:nvSpPr>
          <p:cNvPr id="37" name="Text 1"/>
          <p:cNvSpPr/>
          <p:nvPr/>
        </p:nvSpPr>
        <p:spPr bwMode="auto">
          <a:xfrm>
            <a:off x="11983812" y="6349241"/>
            <a:ext cx="5998092" cy="829340"/>
          </a:xfrm>
          <a:prstGeom prst="rect">
            <a:avLst/>
          </a:prstGeom>
          <a:noFill/>
          <a:ln/>
        </p:spPr>
        <p:txBody>
          <a:bodyPr wrap="square" lIns="0" tIns="0" rIns="0" bIns="0" rtlCol="0" anchor="t"/>
          <a:lstStyle/>
          <a:p>
            <a:pPr>
              <a:lnSpc>
                <a:spcPct val="100000"/>
              </a:lnSpc>
              <a:spcBef>
                <a:spcPts val="90"/>
              </a:spcBef>
              <a:defRPr/>
            </a:pPr>
            <a:r>
              <a:rPr lang="ru-RU" sz="2800" b="1" spc="90" dirty="0">
                <a:latin typeface="Manrope ExtraLight"/>
                <a:cs typeface="Verdana"/>
              </a:rPr>
              <a:t>Мастер-классы, встречи, семейные мероприятия</a:t>
            </a:r>
            <a:endParaRPr dirty="0"/>
          </a:p>
        </p:txBody>
      </p:sp>
      <p:pic>
        <p:nvPicPr>
          <p:cNvPr id="3" name="Picture 2">
            <a:extLst>
              <a:ext uri="{FF2B5EF4-FFF2-40B4-BE49-F238E27FC236}">
                <a16:creationId xmlns:a16="http://schemas.microsoft.com/office/drawing/2014/main" id="{2C0446EA-05F9-D875-36FE-4DB2CB8AC9A6}"/>
              </a:ext>
            </a:extLst>
          </p:cNvPr>
          <p:cNvPicPr>
            <a:picLocks noChangeAspect="1"/>
          </p:cNvPicPr>
          <p:nvPr/>
        </p:nvPicPr>
        <p:blipFill rotWithShape="1">
          <a:blip r:embed="rId5"/>
          <a:srcRect l="10074" b="648"/>
          <a:stretch/>
        </p:blipFill>
        <p:spPr>
          <a:xfrm>
            <a:off x="0" y="2213318"/>
            <a:ext cx="7503714" cy="8084733"/>
          </a:xfrm>
          <a:prstGeom prst="rect">
            <a:avLst/>
          </a:prstGeom>
        </p:spPr>
      </p:pic>
      <p:sp>
        <p:nvSpPr>
          <p:cNvPr id="5" name="TextBox 4">
            <a:extLst>
              <a:ext uri="{FF2B5EF4-FFF2-40B4-BE49-F238E27FC236}">
                <a16:creationId xmlns:a16="http://schemas.microsoft.com/office/drawing/2014/main" id="{568A2690-7509-C395-B616-D6B2D2D6C9F8}"/>
              </a:ext>
            </a:extLst>
          </p:cNvPr>
          <p:cNvSpPr txBox="1"/>
          <p:nvPr/>
        </p:nvSpPr>
        <p:spPr>
          <a:xfrm>
            <a:off x="7343800" y="6389456"/>
            <a:ext cx="4385483" cy="523220"/>
          </a:xfrm>
          <a:prstGeom prst="rect">
            <a:avLst/>
          </a:prstGeom>
          <a:noFill/>
        </p:spPr>
        <p:txBody>
          <a:bodyPr wrap="square" rtlCol="0">
            <a:spAutoFit/>
          </a:bodyPr>
          <a:lstStyle/>
          <a:p>
            <a:r>
              <a:rPr lang="ru-RU" sz="2800" b="1" dirty="0"/>
              <a:t>Театральная мастерская</a:t>
            </a:r>
          </a:p>
        </p:txBody>
      </p:sp>
      <p:sp>
        <p:nvSpPr>
          <p:cNvPr id="7" name="TextBox 6">
            <a:extLst>
              <a:ext uri="{FF2B5EF4-FFF2-40B4-BE49-F238E27FC236}">
                <a16:creationId xmlns:a16="http://schemas.microsoft.com/office/drawing/2014/main" id="{36C972EE-59BD-981B-6D82-57E674184BD1}"/>
              </a:ext>
            </a:extLst>
          </p:cNvPr>
          <p:cNvSpPr txBox="1"/>
          <p:nvPr/>
        </p:nvSpPr>
        <p:spPr>
          <a:xfrm>
            <a:off x="7433836" y="7428329"/>
            <a:ext cx="9715500" cy="954107"/>
          </a:xfrm>
          <a:prstGeom prst="rect">
            <a:avLst/>
          </a:prstGeom>
          <a:noFill/>
        </p:spPr>
        <p:txBody>
          <a:bodyPr wrap="square">
            <a:spAutoFit/>
          </a:bodyPr>
          <a:lstStyle/>
          <a:p>
            <a:pPr>
              <a:lnSpc>
                <a:spcPct val="100000"/>
              </a:lnSpc>
              <a:spcBef>
                <a:spcPts val="90"/>
              </a:spcBef>
              <a:defRPr/>
            </a:pPr>
            <a:r>
              <a:rPr lang="ru-RU" sz="2800" b="1" spc="90" dirty="0" err="1"/>
              <a:t>Обучающе</a:t>
            </a:r>
            <a:r>
              <a:rPr lang="ru-RU" sz="2800" b="1" spc="90" dirty="0"/>
              <a:t>-развивающие </a:t>
            </a:r>
            <a:br>
              <a:rPr lang="ru-RU" sz="2800" b="1" spc="90" dirty="0"/>
            </a:br>
            <a:r>
              <a:rPr lang="ru-RU" sz="2800" b="1" spc="90" dirty="0"/>
              <a:t>мероприятия</a:t>
            </a:r>
            <a:endParaRPr lang="ru-RU"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0A77BE"/>
        </a:solidFill>
        <a:effectLst/>
      </p:bgPr>
    </p:bg>
    <p:spTree>
      <p:nvGrpSpPr>
        <p:cNvPr id="1" name=""/>
        <p:cNvGrpSpPr/>
        <p:nvPr/>
      </p:nvGrpSpPr>
      <p:grpSpPr bwMode="auto">
        <a:xfrm>
          <a:off x="0" y="0"/>
          <a:ext cx="0" cy="0"/>
          <a:chOff x="0" y="0"/>
          <a:chExt cx="0" cy="0"/>
        </a:xfrm>
      </p:grpSpPr>
      <p:sp>
        <p:nvSpPr>
          <p:cNvPr id="5" name="Rounded Rectangle 4"/>
          <p:cNvSpPr/>
          <p:nvPr/>
        </p:nvSpPr>
        <p:spPr bwMode="auto">
          <a:xfrm>
            <a:off x="555730" y="2097158"/>
            <a:ext cx="5124894" cy="7591646"/>
          </a:xfrm>
          <a:prstGeom prst="roundRect">
            <a:avLst>
              <a:gd name="adj" fmla="val 6321"/>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ru-RU" sz="1800" b="1" dirty="0">
              <a:solidFill>
                <a:srgbClr val="51B749"/>
              </a:solidFill>
              <a:latin typeface="Manrope"/>
            </a:endParaRPr>
          </a:p>
        </p:txBody>
      </p:sp>
      <p:sp>
        <p:nvSpPr>
          <p:cNvPr id="38" name="Rounded Rectangle 37"/>
          <p:cNvSpPr/>
          <p:nvPr/>
        </p:nvSpPr>
        <p:spPr bwMode="auto">
          <a:xfrm>
            <a:off x="6278525" y="2062405"/>
            <a:ext cx="5449202" cy="7591646"/>
          </a:xfrm>
          <a:prstGeom prst="roundRect">
            <a:avLst>
              <a:gd name="adj" fmla="val 3453"/>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3" name="Rounded Rectangle 37">
            <a:extLst>
              <a:ext uri="{FF2B5EF4-FFF2-40B4-BE49-F238E27FC236}">
                <a16:creationId xmlns:a16="http://schemas.microsoft.com/office/drawing/2014/main" id="{14DACD4D-086F-7389-2831-2CA5773ABB90}"/>
              </a:ext>
            </a:extLst>
          </p:cNvPr>
          <p:cNvSpPr/>
          <p:nvPr/>
        </p:nvSpPr>
        <p:spPr bwMode="auto">
          <a:xfrm>
            <a:off x="12232001" y="2062405"/>
            <a:ext cx="5551725" cy="7591646"/>
          </a:xfrm>
          <a:prstGeom prst="roundRect">
            <a:avLst>
              <a:gd name="adj" fmla="val 3453"/>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80"/>
              </a:lnSpc>
              <a:defRPr/>
            </a:pPr>
            <a:r>
              <a:rPr lang="ru-RU" sz="1800" b="1">
                <a:latin typeface="Manrope ExtraLight"/>
              </a:rPr>
              <a:t>Доступ к сообществу руководителей и психологов клубов</a:t>
            </a:r>
            <a:endParaRPr lang="ru-RU" sz="1400" b="1" dirty="0">
              <a:latin typeface="Manrope ExtraLight"/>
            </a:endParaRPr>
          </a:p>
        </p:txBody>
      </p:sp>
      <p:pic>
        <p:nvPicPr>
          <p:cNvPr id="2" name="Image 0" descr="preencoded.png"/>
          <p:cNvPicPr>
            <a:picLocks noChangeAspect="1"/>
          </p:cNvPicPr>
          <p:nvPr/>
        </p:nvPicPr>
        <p:blipFill>
          <a:blip r:embed="rId2"/>
          <a:stretch/>
        </p:blipFill>
        <p:spPr bwMode="auto">
          <a:xfrm>
            <a:off x="16516350" y="9039225"/>
            <a:ext cx="1009650" cy="1247775"/>
          </a:xfrm>
          <a:prstGeom prst="rect">
            <a:avLst/>
          </a:prstGeom>
        </p:spPr>
      </p:pic>
      <p:sp>
        <p:nvSpPr>
          <p:cNvPr id="8" name="Text 1"/>
          <p:cNvSpPr/>
          <p:nvPr/>
        </p:nvSpPr>
        <p:spPr bwMode="auto">
          <a:xfrm>
            <a:off x="742950" y="762000"/>
            <a:ext cx="16173450" cy="609600"/>
          </a:xfrm>
          <a:prstGeom prst="rect">
            <a:avLst/>
          </a:prstGeom>
          <a:noFill/>
          <a:ln/>
        </p:spPr>
        <p:txBody>
          <a:bodyPr wrap="square" lIns="0" tIns="0" rIns="0" bIns="0" rtlCol="0" anchor="t"/>
          <a:lstStyle/>
          <a:p>
            <a:pPr algn="ctr">
              <a:lnSpc>
                <a:spcPts val="4800"/>
              </a:lnSpc>
              <a:defRPr/>
            </a:pPr>
            <a:r>
              <a:rPr lang="ru-RU" sz="4800" b="1" dirty="0">
                <a:solidFill>
                  <a:schemeClr val="bg1"/>
                </a:solidFill>
                <a:latin typeface="Manrope"/>
                <a:ea typeface="Manrope ExtraBold"/>
                <a:cs typeface="Manrope ExtraBold"/>
              </a:rPr>
              <a:t>Региональные партнеры. Модели взаимодействия</a:t>
            </a:r>
            <a:endParaRPr dirty="0"/>
          </a:p>
        </p:txBody>
      </p:sp>
      <p:sp>
        <p:nvSpPr>
          <p:cNvPr id="6" name="TextBox 5"/>
          <p:cNvSpPr txBox="1"/>
          <p:nvPr/>
        </p:nvSpPr>
        <p:spPr bwMode="auto">
          <a:xfrm>
            <a:off x="6984062" y="2326184"/>
            <a:ext cx="4231758" cy="646331"/>
          </a:xfrm>
          <a:prstGeom prst="rect">
            <a:avLst/>
          </a:prstGeom>
          <a:noFill/>
        </p:spPr>
        <p:txBody>
          <a:bodyPr wrap="square" rtlCol="0">
            <a:spAutoFit/>
          </a:bodyPr>
          <a:lstStyle/>
          <a:p>
            <a:pPr algn="ctr">
              <a:defRPr/>
            </a:pPr>
            <a:r>
              <a:rPr lang="ru-RU" sz="3600" b="1" dirty="0">
                <a:solidFill>
                  <a:srgbClr val="0A77BE"/>
                </a:solidFill>
                <a:latin typeface="Manrope"/>
              </a:rPr>
              <a:t>СТАНДАРТ</a:t>
            </a:r>
            <a:endParaRPr dirty="0"/>
          </a:p>
        </p:txBody>
      </p:sp>
      <p:sp>
        <p:nvSpPr>
          <p:cNvPr id="20" name="TextBox 19"/>
          <p:cNvSpPr txBox="1"/>
          <p:nvPr/>
        </p:nvSpPr>
        <p:spPr bwMode="auto">
          <a:xfrm>
            <a:off x="6435242" y="3176533"/>
            <a:ext cx="5975496" cy="461665"/>
          </a:xfrm>
          <a:prstGeom prst="rect">
            <a:avLst/>
          </a:prstGeom>
          <a:noFill/>
        </p:spPr>
        <p:txBody>
          <a:bodyPr wrap="square" rtlCol="0">
            <a:spAutoFit/>
          </a:bodyPr>
          <a:lstStyle/>
          <a:p>
            <a:pPr>
              <a:defRPr/>
            </a:pPr>
            <a:r>
              <a:rPr lang="ru-RU" sz="2400" b="1" dirty="0">
                <a:latin typeface="Manrope ExtraLight"/>
              </a:rPr>
              <a:t>Руководитель клуба (оплата)</a:t>
            </a:r>
            <a:endParaRPr dirty="0"/>
          </a:p>
        </p:txBody>
      </p:sp>
      <p:sp>
        <p:nvSpPr>
          <p:cNvPr id="22" name="TextBox 21"/>
          <p:cNvSpPr txBox="1"/>
          <p:nvPr/>
        </p:nvSpPr>
        <p:spPr bwMode="auto">
          <a:xfrm>
            <a:off x="6435242" y="3639857"/>
            <a:ext cx="5975496" cy="461665"/>
          </a:xfrm>
          <a:prstGeom prst="rect">
            <a:avLst/>
          </a:prstGeom>
          <a:noFill/>
        </p:spPr>
        <p:txBody>
          <a:bodyPr wrap="square" rtlCol="0">
            <a:spAutoFit/>
          </a:bodyPr>
          <a:lstStyle/>
          <a:p>
            <a:pPr>
              <a:defRPr/>
            </a:pPr>
            <a:r>
              <a:rPr lang="ru-RU" sz="2400" b="1" dirty="0">
                <a:latin typeface="Manrope ExtraLight"/>
              </a:rPr>
              <a:t>Психолог (оплата)</a:t>
            </a:r>
            <a:endParaRPr dirty="0"/>
          </a:p>
        </p:txBody>
      </p:sp>
      <p:sp>
        <p:nvSpPr>
          <p:cNvPr id="23" name="TextBox 22"/>
          <p:cNvSpPr txBox="1"/>
          <p:nvPr/>
        </p:nvSpPr>
        <p:spPr bwMode="auto">
          <a:xfrm>
            <a:off x="6407904" y="7746691"/>
            <a:ext cx="5975496" cy="2128788"/>
          </a:xfrm>
          <a:prstGeom prst="rect">
            <a:avLst/>
          </a:prstGeom>
          <a:noFill/>
        </p:spPr>
        <p:txBody>
          <a:bodyPr wrap="square" rtlCol="0">
            <a:spAutoFit/>
          </a:bodyPr>
          <a:lstStyle/>
          <a:p>
            <a:pPr>
              <a:lnSpc>
                <a:spcPts val="2580"/>
              </a:lnSpc>
              <a:defRPr/>
            </a:pPr>
            <a:r>
              <a:rPr lang="ru-RU" sz="2400" b="1" dirty="0">
                <a:latin typeface="Manrope ExtraLight"/>
              </a:rPr>
              <a:t>Помощь в информировании/</a:t>
            </a:r>
            <a:endParaRPr dirty="0"/>
          </a:p>
          <a:p>
            <a:pPr>
              <a:lnSpc>
                <a:spcPts val="2580"/>
              </a:lnSpc>
              <a:defRPr/>
            </a:pPr>
            <a:r>
              <a:rPr lang="ru-RU" sz="2400" b="1" dirty="0">
                <a:latin typeface="Manrope ExtraLight"/>
              </a:rPr>
              <a:t>привлечении благополучателей</a:t>
            </a:r>
            <a:br>
              <a:rPr lang="ru-RU" sz="2400" b="1" dirty="0">
                <a:latin typeface="Manrope ExtraLight"/>
              </a:rPr>
            </a:br>
            <a:br>
              <a:rPr lang="ru-RU" sz="2400" b="1" dirty="0">
                <a:latin typeface="Manrope ExtraLight"/>
              </a:rPr>
            </a:br>
            <a:r>
              <a:rPr lang="ru-RU" sz="2400" b="1" dirty="0">
                <a:latin typeface="Manrope ExtraLight"/>
              </a:rPr>
              <a:t>Доступ к сообществу руководителей и психологов клубов</a:t>
            </a:r>
          </a:p>
          <a:p>
            <a:pPr>
              <a:defRPr/>
            </a:pPr>
            <a:endParaRPr lang="ru-RU" sz="2400" b="1" dirty="0">
              <a:latin typeface="Manrope ExtraLight"/>
            </a:endParaRPr>
          </a:p>
        </p:txBody>
      </p:sp>
      <p:sp>
        <p:nvSpPr>
          <p:cNvPr id="25" name="TextBox 24"/>
          <p:cNvSpPr txBox="1"/>
          <p:nvPr/>
        </p:nvSpPr>
        <p:spPr bwMode="auto">
          <a:xfrm>
            <a:off x="6378325" y="4165684"/>
            <a:ext cx="5975496" cy="830997"/>
          </a:xfrm>
          <a:prstGeom prst="rect">
            <a:avLst/>
          </a:prstGeom>
          <a:noFill/>
        </p:spPr>
        <p:txBody>
          <a:bodyPr wrap="square" rtlCol="0">
            <a:spAutoFit/>
          </a:bodyPr>
          <a:lstStyle/>
          <a:p>
            <a:pPr>
              <a:defRPr/>
            </a:pPr>
            <a:r>
              <a:rPr lang="ru-RU" sz="2400" b="1" dirty="0">
                <a:latin typeface="Manrope ExtraLight"/>
              </a:rPr>
              <a:t>Обучение психологов и руководителей </a:t>
            </a:r>
            <a:br>
              <a:rPr lang="ru-RU" sz="2400" b="1" dirty="0">
                <a:latin typeface="Manrope ExtraLight"/>
              </a:rPr>
            </a:br>
            <a:r>
              <a:rPr lang="ru-RU" sz="2400" b="1" dirty="0">
                <a:latin typeface="Manrope ExtraLight"/>
              </a:rPr>
              <a:t> в течение года</a:t>
            </a:r>
            <a:endParaRPr dirty="0"/>
          </a:p>
        </p:txBody>
      </p:sp>
      <p:sp>
        <p:nvSpPr>
          <p:cNvPr id="31" name="TextBox 30"/>
          <p:cNvSpPr txBox="1"/>
          <p:nvPr/>
        </p:nvSpPr>
        <p:spPr bwMode="auto">
          <a:xfrm>
            <a:off x="6368145" y="5091278"/>
            <a:ext cx="5975496" cy="830997"/>
          </a:xfrm>
          <a:prstGeom prst="rect">
            <a:avLst/>
          </a:prstGeom>
          <a:noFill/>
        </p:spPr>
        <p:txBody>
          <a:bodyPr wrap="square" rtlCol="0">
            <a:spAutoFit/>
          </a:bodyPr>
          <a:lstStyle/>
          <a:p>
            <a:pPr>
              <a:defRPr/>
            </a:pPr>
            <a:r>
              <a:rPr lang="ru-RU" sz="2400" b="1" dirty="0">
                <a:latin typeface="Manrope ExtraLight"/>
              </a:rPr>
              <a:t>Стажировки для психологов и руководителей в Москве *2 раза в год</a:t>
            </a:r>
            <a:endParaRPr dirty="0"/>
          </a:p>
        </p:txBody>
      </p:sp>
      <p:sp>
        <p:nvSpPr>
          <p:cNvPr id="33" name="TextBox 32"/>
          <p:cNvSpPr txBox="1"/>
          <p:nvPr/>
        </p:nvSpPr>
        <p:spPr bwMode="auto">
          <a:xfrm>
            <a:off x="6368145" y="6116781"/>
            <a:ext cx="5975496" cy="830997"/>
          </a:xfrm>
          <a:prstGeom prst="rect">
            <a:avLst/>
          </a:prstGeom>
          <a:noFill/>
        </p:spPr>
        <p:txBody>
          <a:bodyPr wrap="square" rtlCol="0">
            <a:spAutoFit/>
          </a:bodyPr>
          <a:lstStyle/>
          <a:p>
            <a:pPr>
              <a:defRPr/>
            </a:pPr>
            <a:r>
              <a:rPr lang="ru-RU" sz="2400" b="1" dirty="0">
                <a:latin typeface="Manrope ExtraLight"/>
              </a:rPr>
              <a:t>Возможность использовать методику фонда «На равных»</a:t>
            </a:r>
            <a:endParaRPr sz="2400" dirty="0"/>
          </a:p>
        </p:txBody>
      </p:sp>
      <p:sp>
        <p:nvSpPr>
          <p:cNvPr id="35" name="TextBox 34"/>
          <p:cNvSpPr txBox="1"/>
          <p:nvPr/>
        </p:nvSpPr>
        <p:spPr bwMode="auto">
          <a:xfrm>
            <a:off x="6380252" y="6949412"/>
            <a:ext cx="5975496" cy="759182"/>
          </a:xfrm>
          <a:prstGeom prst="rect">
            <a:avLst/>
          </a:prstGeom>
          <a:noFill/>
        </p:spPr>
        <p:txBody>
          <a:bodyPr wrap="square" rtlCol="0">
            <a:spAutoFit/>
          </a:bodyPr>
          <a:lstStyle/>
          <a:p>
            <a:pPr>
              <a:lnSpc>
                <a:spcPts val="2580"/>
              </a:lnSpc>
              <a:defRPr/>
            </a:pPr>
            <a:r>
              <a:rPr lang="ru-RU" sz="2400" b="1" dirty="0">
                <a:latin typeface="Manrope ExtraLight"/>
              </a:rPr>
              <a:t>Помощь во взаимодействии с гос. органами</a:t>
            </a:r>
          </a:p>
        </p:txBody>
      </p:sp>
      <p:sp>
        <p:nvSpPr>
          <p:cNvPr id="39" name="TextBox 38"/>
          <p:cNvSpPr txBox="1"/>
          <p:nvPr/>
        </p:nvSpPr>
        <p:spPr bwMode="auto">
          <a:xfrm>
            <a:off x="12789417" y="2310880"/>
            <a:ext cx="4231758" cy="646331"/>
          </a:xfrm>
          <a:prstGeom prst="rect">
            <a:avLst/>
          </a:prstGeom>
          <a:noFill/>
        </p:spPr>
        <p:txBody>
          <a:bodyPr wrap="square" rtlCol="0">
            <a:spAutoFit/>
          </a:bodyPr>
          <a:lstStyle/>
          <a:p>
            <a:pPr algn="ctr">
              <a:defRPr/>
            </a:pPr>
            <a:r>
              <a:rPr lang="ru-RU" sz="3600" b="1" dirty="0">
                <a:solidFill>
                  <a:srgbClr val="51B749"/>
                </a:solidFill>
                <a:latin typeface="Manrope"/>
              </a:rPr>
              <a:t>ПРО</a:t>
            </a:r>
            <a:endParaRPr dirty="0"/>
          </a:p>
        </p:txBody>
      </p:sp>
      <p:sp>
        <p:nvSpPr>
          <p:cNvPr id="40" name="TextBox 39"/>
          <p:cNvSpPr txBox="1"/>
          <p:nvPr/>
        </p:nvSpPr>
        <p:spPr bwMode="auto">
          <a:xfrm>
            <a:off x="12280606" y="3030255"/>
            <a:ext cx="5975496" cy="461665"/>
          </a:xfrm>
          <a:prstGeom prst="rect">
            <a:avLst/>
          </a:prstGeom>
          <a:noFill/>
        </p:spPr>
        <p:txBody>
          <a:bodyPr wrap="square" rtlCol="0">
            <a:spAutoFit/>
          </a:bodyPr>
          <a:lstStyle/>
          <a:p>
            <a:pPr>
              <a:defRPr/>
            </a:pPr>
            <a:r>
              <a:rPr lang="ru-RU" sz="2400" b="1" dirty="0">
                <a:latin typeface="Manrope ExtraLight"/>
              </a:rPr>
              <a:t>Руководитель клуба (оплата)</a:t>
            </a:r>
            <a:endParaRPr dirty="0"/>
          </a:p>
        </p:txBody>
      </p:sp>
      <p:sp>
        <p:nvSpPr>
          <p:cNvPr id="41" name="TextBox 40"/>
          <p:cNvSpPr txBox="1"/>
          <p:nvPr/>
        </p:nvSpPr>
        <p:spPr bwMode="auto">
          <a:xfrm>
            <a:off x="12312504" y="3525170"/>
            <a:ext cx="5975496" cy="461665"/>
          </a:xfrm>
          <a:prstGeom prst="rect">
            <a:avLst/>
          </a:prstGeom>
          <a:noFill/>
        </p:spPr>
        <p:txBody>
          <a:bodyPr wrap="square" rtlCol="0">
            <a:spAutoFit/>
          </a:bodyPr>
          <a:lstStyle/>
          <a:p>
            <a:pPr>
              <a:defRPr/>
            </a:pPr>
            <a:r>
              <a:rPr lang="ru-RU" sz="2400" b="1" dirty="0">
                <a:latin typeface="Manrope ExtraLight"/>
              </a:rPr>
              <a:t>Психолог*2 чел. (оплата)</a:t>
            </a:r>
            <a:endParaRPr dirty="0"/>
          </a:p>
        </p:txBody>
      </p:sp>
      <p:sp>
        <p:nvSpPr>
          <p:cNvPr id="42" name="TextBox 41"/>
          <p:cNvSpPr txBox="1"/>
          <p:nvPr/>
        </p:nvSpPr>
        <p:spPr bwMode="auto">
          <a:xfrm>
            <a:off x="12306724" y="6750672"/>
            <a:ext cx="6358270" cy="1128514"/>
          </a:xfrm>
          <a:prstGeom prst="rect">
            <a:avLst/>
          </a:prstGeom>
          <a:noFill/>
        </p:spPr>
        <p:txBody>
          <a:bodyPr wrap="square" rtlCol="0">
            <a:spAutoFit/>
          </a:bodyPr>
          <a:lstStyle/>
          <a:p>
            <a:pPr>
              <a:lnSpc>
                <a:spcPts val="2580"/>
              </a:lnSpc>
              <a:defRPr/>
            </a:pPr>
            <a:r>
              <a:rPr lang="ru-RU" sz="2400" b="1" dirty="0">
                <a:latin typeface="Manrope ExtraLight"/>
              </a:rPr>
              <a:t>Помощь в информировании/привлечении благополучателей</a:t>
            </a:r>
          </a:p>
          <a:p>
            <a:pPr>
              <a:defRPr/>
            </a:pPr>
            <a:endParaRPr lang="ru-RU" sz="2400" b="1" dirty="0">
              <a:latin typeface="Manrope ExtraLight"/>
            </a:endParaRPr>
          </a:p>
        </p:txBody>
      </p:sp>
      <p:sp>
        <p:nvSpPr>
          <p:cNvPr id="43" name="TextBox 42"/>
          <p:cNvSpPr txBox="1"/>
          <p:nvPr/>
        </p:nvSpPr>
        <p:spPr bwMode="auto">
          <a:xfrm>
            <a:off x="12353821" y="4034406"/>
            <a:ext cx="5975496" cy="461665"/>
          </a:xfrm>
          <a:prstGeom prst="rect">
            <a:avLst/>
          </a:prstGeom>
          <a:noFill/>
        </p:spPr>
        <p:txBody>
          <a:bodyPr wrap="square" rtlCol="0">
            <a:spAutoFit/>
          </a:bodyPr>
          <a:lstStyle/>
          <a:p>
            <a:pPr>
              <a:defRPr/>
            </a:pPr>
            <a:r>
              <a:rPr lang="ru-RU" sz="2400" b="1" dirty="0">
                <a:latin typeface="Manrope ExtraLight"/>
              </a:rPr>
              <a:t>Администратор (оплата)</a:t>
            </a:r>
            <a:endParaRPr dirty="0"/>
          </a:p>
        </p:txBody>
      </p:sp>
      <p:sp>
        <p:nvSpPr>
          <p:cNvPr id="44" name="TextBox 43"/>
          <p:cNvSpPr txBox="1"/>
          <p:nvPr/>
        </p:nvSpPr>
        <p:spPr bwMode="auto">
          <a:xfrm>
            <a:off x="12253427" y="4536935"/>
            <a:ext cx="5975496" cy="830997"/>
          </a:xfrm>
          <a:prstGeom prst="rect">
            <a:avLst/>
          </a:prstGeom>
          <a:noFill/>
        </p:spPr>
        <p:txBody>
          <a:bodyPr wrap="square" rtlCol="0">
            <a:spAutoFit/>
          </a:bodyPr>
          <a:lstStyle/>
          <a:p>
            <a:pPr>
              <a:defRPr/>
            </a:pPr>
            <a:r>
              <a:rPr lang="ru-RU" sz="2400" b="1" dirty="0">
                <a:latin typeface="Manrope ExtraLight"/>
              </a:rPr>
              <a:t>Обучение психологов и руководителей в течение года</a:t>
            </a:r>
            <a:endParaRPr dirty="0"/>
          </a:p>
        </p:txBody>
      </p:sp>
      <p:sp>
        <p:nvSpPr>
          <p:cNvPr id="45" name="TextBox 44"/>
          <p:cNvSpPr txBox="1"/>
          <p:nvPr/>
        </p:nvSpPr>
        <p:spPr bwMode="auto">
          <a:xfrm>
            <a:off x="12294617" y="5458546"/>
            <a:ext cx="5975496" cy="461665"/>
          </a:xfrm>
          <a:prstGeom prst="rect">
            <a:avLst/>
          </a:prstGeom>
          <a:noFill/>
        </p:spPr>
        <p:txBody>
          <a:bodyPr wrap="square" rtlCol="0">
            <a:spAutoFit/>
          </a:bodyPr>
          <a:lstStyle/>
          <a:p>
            <a:pPr>
              <a:defRPr/>
            </a:pPr>
            <a:r>
              <a:rPr lang="ru-RU" sz="2400" b="1" dirty="0">
                <a:latin typeface="Manrope ExtraLight"/>
              </a:rPr>
              <a:t>Стажировки в Москве *2 раза в год</a:t>
            </a:r>
            <a:endParaRPr dirty="0"/>
          </a:p>
        </p:txBody>
      </p:sp>
      <p:sp>
        <p:nvSpPr>
          <p:cNvPr id="47" name="TextBox 46"/>
          <p:cNvSpPr txBox="1"/>
          <p:nvPr/>
        </p:nvSpPr>
        <p:spPr bwMode="auto">
          <a:xfrm>
            <a:off x="12294617" y="5974872"/>
            <a:ext cx="5975496" cy="759182"/>
          </a:xfrm>
          <a:prstGeom prst="rect">
            <a:avLst/>
          </a:prstGeom>
          <a:noFill/>
        </p:spPr>
        <p:txBody>
          <a:bodyPr wrap="square" rtlCol="0">
            <a:spAutoFit/>
          </a:bodyPr>
          <a:lstStyle/>
          <a:p>
            <a:pPr>
              <a:lnSpc>
                <a:spcPts val="2580"/>
              </a:lnSpc>
              <a:defRPr/>
            </a:pPr>
            <a:r>
              <a:rPr lang="ru-RU" sz="2400" b="1" dirty="0">
                <a:latin typeface="Manrope ExtraLight"/>
              </a:rPr>
              <a:t>Возможность использовать методику фонда «На равных»</a:t>
            </a:r>
            <a:endParaRPr dirty="0"/>
          </a:p>
        </p:txBody>
      </p:sp>
      <p:sp>
        <p:nvSpPr>
          <p:cNvPr id="48" name="TextBox 47"/>
          <p:cNvSpPr txBox="1"/>
          <p:nvPr/>
        </p:nvSpPr>
        <p:spPr bwMode="auto">
          <a:xfrm>
            <a:off x="12268551" y="7543091"/>
            <a:ext cx="6358270" cy="759182"/>
          </a:xfrm>
          <a:prstGeom prst="rect">
            <a:avLst/>
          </a:prstGeom>
          <a:noFill/>
        </p:spPr>
        <p:txBody>
          <a:bodyPr wrap="square" rtlCol="0">
            <a:spAutoFit/>
          </a:bodyPr>
          <a:lstStyle/>
          <a:p>
            <a:pPr>
              <a:lnSpc>
                <a:spcPts val="2580"/>
              </a:lnSpc>
              <a:defRPr/>
            </a:pPr>
            <a:r>
              <a:rPr lang="ru-RU" sz="2400" b="1" dirty="0">
                <a:latin typeface="Manrope ExtraLight"/>
              </a:rPr>
              <a:t>Помощь во взаимодействии с гос.</a:t>
            </a:r>
            <a:endParaRPr lang="en-US" sz="2400" b="1" dirty="0">
              <a:latin typeface="Manrope ExtraLight"/>
            </a:endParaRPr>
          </a:p>
          <a:p>
            <a:pPr>
              <a:lnSpc>
                <a:spcPts val="2580"/>
              </a:lnSpc>
              <a:defRPr/>
            </a:pPr>
            <a:r>
              <a:rPr lang="ru-RU" sz="2400" b="1" dirty="0">
                <a:latin typeface="Manrope ExtraLight"/>
              </a:rPr>
              <a:t>органами</a:t>
            </a:r>
            <a:endParaRPr dirty="0"/>
          </a:p>
        </p:txBody>
      </p:sp>
      <p:sp>
        <p:nvSpPr>
          <p:cNvPr id="49" name="TextBox 48"/>
          <p:cNvSpPr txBox="1"/>
          <p:nvPr/>
        </p:nvSpPr>
        <p:spPr bwMode="auto">
          <a:xfrm>
            <a:off x="12332894" y="9282462"/>
            <a:ext cx="6358270" cy="425758"/>
          </a:xfrm>
          <a:prstGeom prst="rect">
            <a:avLst/>
          </a:prstGeom>
          <a:noFill/>
        </p:spPr>
        <p:txBody>
          <a:bodyPr wrap="square" rtlCol="0">
            <a:spAutoFit/>
          </a:bodyPr>
          <a:lstStyle/>
          <a:p>
            <a:pPr>
              <a:lnSpc>
                <a:spcPts val="2580"/>
              </a:lnSpc>
              <a:defRPr/>
            </a:pPr>
            <a:r>
              <a:rPr lang="en-GB" sz="2400" b="1" dirty="0">
                <a:latin typeface="Manrope ExtraLight"/>
              </a:rPr>
              <a:t>CRM </a:t>
            </a:r>
            <a:r>
              <a:rPr lang="ru-RU" sz="2400" b="1" dirty="0">
                <a:latin typeface="Manrope ExtraLight"/>
              </a:rPr>
              <a:t>фонда</a:t>
            </a:r>
            <a:endParaRPr dirty="0"/>
          </a:p>
        </p:txBody>
      </p:sp>
      <p:sp>
        <p:nvSpPr>
          <p:cNvPr id="7" name="TextBox 6">
            <a:extLst>
              <a:ext uri="{FF2B5EF4-FFF2-40B4-BE49-F238E27FC236}">
                <a16:creationId xmlns:a16="http://schemas.microsoft.com/office/drawing/2014/main" id="{810D357A-176D-E8F6-773F-88ED1A570E80}"/>
              </a:ext>
            </a:extLst>
          </p:cNvPr>
          <p:cNvSpPr txBox="1"/>
          <p:nvPr/>
        </p:nvSpPr>
        <p:spPr>
          <a:xfrm>
            <a:off x="1264795" y="2280094"/>
            <a:ext cx="3401226" cy="646331"/>
          </a:xfrm>
          <a:prstGeom prst="rect">
            <a:avLst/>
          </a:prstGeom>
          <a:noFill/>
        </p:spPr>
        <p:txBody>
          <a:bodyPr wrap="square" rtlCol="0">
            <a:spAutoFit/>
          </a:bodyPr>
          <a:lstStyle/>
          <a:p>
            <a:pPr algn="ctr">
              <a:defRPr/>
            </a:pPr>
            <a:r>
              <a:rPr lang="ru-RU" sz="3600" b="1" dirty="0">
                <a:solidFill>
                  <a:srgbClr val="51B749"/>
                </a:solidFill>
              </a:rPr>
              <a:t>СТАРТ</a:t>
            </a:r>
            <a:endParaRPr lang="ru-RU" sz="3600" dirty="0"/>
          </a:p>
        </p:txBody>
      </p:sp>
      <p:sp>
        <p:nvSpPr>
          <p:cNvPr id="9" name="TextBox 8">
            <a:extLst>
              <a:ext uri="{FF2B5EF4-FFF2-40B4-BE49-F238E27FC236}">
                <a16:creationId xmlns:a16="http://schemas.microsoft.com/office/drawing/2014/main" id="{6EE7EAA2-5E24-82BB-FB52-E20AD5B37617}"/>
              </a:ext>
            </a:extLst>
          </p:cNvPr>
          <p:cNvSpPr txBox="1"/>
          <p:nvPr/>
        </p:nvSpPr>
        <p:spPr>
          <a:xfrm>
            <a:off x="791344" y="3072811"/>
            <a:ext cx="4604094" cy="7109639"/>
          </a:xfrm>
          <a:prstGeom prst="rect">
            <a:avLst/>
          </a:prstGeom>
          <a:noFill/>
        </p:spPr>
        <p:txBody>
          <a:bodyPr wrap="square" rtlCol="0">
            <a:spAutoFit/>
          </a:bodyPr>
          <a:lstStyle/>
          <a:p>
            <a:pPr>
              <a:defRPr/>
            </a:pPr>
            <a:r>
              <a:rPr lang="ru-RU" sz="2400" b="1" dirty="0">
                <a:latin typeface="Manrope ExtraLight"/>
              </a:rPr>
              <a:t>Обучение психологов в течение года</a:t>
            </a:r>
            <a:br>
              <a:rPr lang="ru-RU" sz="2400" b="1" dirty="0">
                <a:latin typeface="Manrope ExtraLight"/>
              </a:rPr>
            </a:br>
            <a:br>
              <a:rPr lang="ru-RU" sz="2400" b="1" dirty="0">
                <a:latin typeface="Manrope ExtraLight"/>
              </a:rPr>
            </a:br>
            <a:r>
              <a:rPr lang="ru-RU" sz="2400" b="1" dirty="0">
                <a:latin typeface="Manrope ExtraLight"/>
              </a:rPr>
              <a:t>Обучение руководителей в течение года</a:t>
            </a:r>
            <a:br>
              <a:rPr lang="ru-RU" sz="2400" b="1" dirty="0">
                <a:latin typeface="Manrope ExtraLight"/>
              </a:rPr>
            </a:br>
            <a:br>
              <a:rPr lang="ru-RU" sz="2400" b="1" dirty="0">
                <a:latin typeface="Manrope ExtraLight"/>
              </a:rPr>
            </a:br>
            <a:r>
              <a:rPr lang="ru-RU" sz="2400" b="1" dirty="0">
                <a:latin typeface="Manrope ExtraLight"/>
              </a:rPr>
              <a:t>Передача технологии работы программы</a:t>
            </a:r>
            <a:br>
              <a:rPr lang="ru-RU" sz="2400" b="1" dirty="0">
                <a:latin typeface="Manrope ExtraLight"/>
              </a:rPr>
            </a:br>
            <a:br>
              <a:rPr lang="ru-RU" sz="2400" b="1" dirty="0">
                <a:latin typeface="Manrope ExtraLight"/>
              </a:rPr>
            </a:br>
            <a:r>
              <a:rPr lang="ru-RU" sz="2400" b="1" dirty="0">
                <a:latin typeface="Manrope ExtraLight"/>
              </a:rPr>
              <a:t>Возможность присоединиться к стажировкам (за свой счет)</a:t>
            </a:r>
            <a:br>
              <a:rPr lang="ru-RU" sz="2400" b="1" dirty="0">
                <a:latin typeface="Manrope ExtraLight"/>
              </a:rPr>
            </a:br>
            <a:br>
              <a:rPr lang="ru-RU" sz="2400" b="1" dirty="0">
                <a:latin typeface="Manrope ExtraLight"/>
              </a:rPr>
            </a:br>
            <a:r>
              <a:rPr lang="ru-RU" sz="2400" b="1" dirty="0">
                <a:latin typeface="Manrope ExtraLight"/>
              </a:rPr>
              <a:t>Возможность использовать методику фонда «На равных»</a:t>
            </a:r>
            <a:br>
              <a:rPr lang="ru-RU" sz="2400" b="1" dirty="0">
                <a:latin typeface="Manrope ExtraLight"/>
              </a:rPr>
            </a:br>
            <a:br>
              <a:rPr lang="ru-RU" sz="2400" b="1" dirty="0">
                <a:latin typeface="Manrope ExtraLight"/>
              </a:rPr>
            </a:br>
            <a:r>
              <a:rPr lang="ru-RU" sz="2400" b="1" dirty="0">
                <a:latin typeface="Manrope ExtraLight"/>
              </a:rPr>
              <a:t>Доступ к сообществу руководителей и психологов клубов</a:t>
            </a:r>
          </a:p>
          <a:p>
            <a:pPr>
              <a:defRPr/>
            </a:pPr>
            <a:endParaRPr lang="ru-RU" sz="2400" dirty="0"/>
          </a:p>
        </p:txBody>
      </p:sp>
      <p:sp>
        <p:nvSpPr>
          <p:cNvPr id="10" name="TextBox 9">
            <a:extLst>
              <a:ext uri="{FF2B5EF4-FFF2-40B4-BE49-F238E27FC236}">
                <a16:creationId xmlns:a16="http://schemas.microsoft.com/office/drawing/2014/main" id="{73676EC2-B04C-E972-A9F2-5C54543F8CAC}"/>
              </a:ext>
            </a:extLst>
          </p:cNvPr>
          <p:cNvSpPr txBox="1"/>
          <p:nvPr/>
        </p:nvSpPr>
        <p:spPr>
          <a:xfrm>
            <a:off x="12268551" y="8391406"/>
            <a:ext cx="5358342" cy="1107996"/>
          </a:xfrm>
          <a:prstGeom prst="rect">
            <a:avLst/>
          </a:prstGeom>
          <a:noFill/>
        </p:spPr>
        <p:txBody>
          <a:bodyPr wrap="square" rtlCol="0">
            <a:spAutoFit/>
          </a:bodyPr>
          <a:lstStyle/>
          <a:p>
            <a:r>
              <a:rPr lang="ru-RU" sz="2400" b="1" dirty="0">
                <a:latin typeface="Manrope ExtraLight"/>
              </a:rPr>
              <a:t>Доступ к сообществу руководителей и психологов клубов</a:t>
            </a:r>
          </a:p>
          <a:p>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5" name="Image 2" descr="preencoded.png"/>
          <p:cNvPicPr>
            <a:picLocks noChangeAspect="1"/>
          </p:cNvPicPr>
          <p:nvPr/>
        </p:nvPicPr>
        <p:blipFill>
          <a:blip r:embed="rId2"/>
          <a:stretch/>
        </p:blipFill>
        <p:spPr bwMode="auto">
          <a:xfrm rot="10800000">
            <a:off x="5992231" y="34218"/>
            <a:ext cx="12287250" cy="9810750"/>
          </a:xfrm>
          <a:prstGeom prst="rect">
            <a:avLst/>
          </a:prstGeom>
        </p:spPr>
      </p:pic>
      <p:sp>
        <p:nvSpPr>
          <p:cNvPr id="9" name="Text 3"/>
          <p:cNvSpPr/>
          <p:nvPr/>
        </p:nvSpPr>
        <p:spPr bwMode="auto">
          <a:xfrm>
            <a:off x="742949" y="762000"/>
            <a:ext cx="15159659" cy="609600"/>
          </a:xfrm>
          <a:prstGeom prst="rect">
            <a:avLst/>
          </a:prstGeom>
          <a:noFill/>
          <a:ln/>
        </p:spPr>
        <p:txBody>
          <a:bodyPr wrap="square" lIns="0" tIns="0" rIns="0" bIns="0" rtlCol="0" anchor="t"/>
          <a:lstStyle/>
          <a:p>
            <a:pPr algn="ctr">
              <a:lnSpc>
                <a:spcPts val="4800"/>
              </a:lnSpc>
              <a:defRPr/>
            </a:pPr>
            <a:r>
              <a:rPr lang="ru-RU" sz="4800" b="1" dirty="0">
                <a:solidFill>
                  <a:srgbClr val="000000"/>
                </a:solidFill>
                <a:latin typeface="Manrope"/>
                <a:ea typeface="Manrope ExtraBold"/>
                <a:cs typeface="Manrope ExtraBold"/>
              </a:rPr>
              <a:t>Регионы работы программы «Клуб приёмных семей»</a:t>
            </a:r>
            <a:endParaRPr sz="4800" dirty="0"/>
          </a:p>
          <a:p>
            <a:pPr>
              <a:lnSpc>
                <a:spcPts val="4800"/>
              </a:lnSpc>
              <a:defRPr/>
            </a:pPr>
            <a:endParaRPr lang="ru-RU" sz="4800" b="1" dirty="0">
              <a:solidFill>
                <a:srgbClr val="000000"/>
              </a:solidFill>
              <a:latin typeface="Manrope"/>
              <a:ea typeface="Manrope ExtraBold"/>
              <a:cs typeface="Manrope ExtraBold"/>
            </a:endParaRPr>
          </a:p>
        </p:txBody>
      </p:sp>
      <p:pic>
        <p:nvPicPr>
          <p:cNvPr id="33" name="Image 0" descr="preencoded.png"/>
          <p:cNvPicPr>
            <a:picLocks noChangeAspect="1"/>
          </p:cNvPicPr>
          <p:nvPr/>
        </p:nvPicPr>
        <p:blipFill>
          <a:blip r:embed="rId3"/>
          <a:stretch/>
        </p:blipFill>
        <p:spPr bwMode="auto">
          <a:xfrm>
            <a:off x="16531590" y="9055417"/>
            <a:ext cx="1009650" cy="1247775"/>
          </a:xfrm>
          <a:prstGeom prst="rect">
            <a:avLst/>
          </a:prstGeom>
        </p:spPr>
      </p:pic>
      <p:sp>
        <p:nvSpPr>
          <p:cNvPr id="3" name="TextBox 2"/>
          <p:cNvSpPr txBox="1"/>
          <p:nvPr/>
        </p:nvSpPr>
        <p:spPr bwMode="auto">
          <a:xfrm>
            <a:off x="461681" y="3636104"/>
            <a:ext cx="5056192" cy="707886"/>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2)Пензенская область</a:t>
            </a:r>
            <a:endParaRPr sz="4000" dirty="0"/>
          </a:p>
        </p:txBody>
      </p:sp>
      <p:sp>
        <p:nvSpPr>
          <p:cNvPr id="78" name="TextBox 77"/>
          <p:cNvSpPr txBox="1"/>
          <p:nvPr/>
        </p:nvSpPr>
        <p:spPr bwMode="auto">
          <a:xfrm>
            <a:off x="480056" y="4231707"/>
            <a:ext cx="5161991" cy="707886"/>
          </a:xfrm>
          <a:prstGeom prst="rect">
            <a:avLst/>
          </a:prstGeom>
          <a:noFill/>
        </p:spPr>
        <p:txBody>
          <a:bodyPr wrap="none" rtlCol="0">
            <a:spAutoFit/>
          </a:bodyPr>
          <a:lstStyle/>
          <a:p>
            <a:pPr lvl="0">
              <a:buClr>
                <a:srgbClr val="000000"/>
              </a:buClr>
              <a:buSzPts val="900"/>
              <a:defRPr/>
            </a:pPr>
            <a:r>
              <a:rPr lang="ru-RU" sz="4000" dirty="0">
                <a:solidFill>
                  <a:srgbClr val="000000"/>
                </a:solidFill>
                <a:latin typeface="Manrope ExtraLight"/>
                <a:ea typeface="Roboto"/>
                <a:cs typeface="Roboto"/>
              </a:rPr>
              <a:t>АНО «История добра» </a:t>
            </a:r>
            <a:endParaRPr lang="ru-RU" sz="4000" dirty="0">
              <a:solidFill>
                <a:srgbClr val="000000"/>
              </a:solidFill>
              <a:latin typeface="Manrope ExtraLight"/>
              <a:ea typeface="Arial"/>
              <a:cs typeface="Arial"/>
            </a:endParaRPr>
          </a:p>
        </p:txBody>
      </p:sp>
      <p:sp>
        <p:nvSpPr>
          <p:cNvPr id="79" name="TextBox 78"/>
          <p:cNvSpPr txBox="1"/>
          <p:nvPr/>
        </p:nvSpPr>
        <p:spPr bwMode="auto">
          <a:xfrm>
            <a:off x="461681" y="5421470"/>
            <a:ext cx="4532010" cy="707886"/>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3)Республика Коми</a:t>
            </a:r>
            <a:endParaRPr sz="4000" dirty="0"/>
          </a:p>
        </p:txBody>
      </p:sp>
      <p:sp>
        <p:nvSpPr>
          <p:cNvPr id="80" name="TextBox 79"/>
          <p:cNvSpPr txBox="1"/>
          <p:nvPr/>
        </p:nvSpPr>
        <p:spPr bwMode="auto">
          <a:xfrm>
            <a:off x="490810" y="6097041"/>
            <a:ext cx="5234125" cy="707886"/>
          </a:xfrm>
          <a:prstGeom prst="rect">
            <a:avLst/>
          </a:prstGeom>
          <a:noFill/>
        </p:spPr>
        <p:txBody>
          <a:bodyPr wrap="none" rtlCol="0">
            <a:spAutoFit/>
          </a:bodyPr>
          <a:lstStyle/>
          <a:p>
            <a:pPr lvl="0">
              <a:buClr>
                <a:srgbClr val="000000"/>
              </a:buClr>
              <a:buSzPts val="900"/>
              <a:defRPr/>
            </a:pPr>
            <a:r>
              <a:rPr lang="ru-RU" sz="4000" dirty="0">
                <a:solidFill>
                  <a:srgbClr val="000000"/>
                </a:solidFill>
                <a:latin typeface="Manrope ExtraLight"/>
                <a:ea typeface="Roboto"/>
                <a:cs typeface="Roboto"/>
              </a:rPr>
              <a:t>АНО «Центр Штурвал» </a:t>
            </a:r>
            <a:endParaRPr sz="4000" dirty="0"/>
          </a:p>
        </p:txBody>
      </p:sp>
      <p:sp>
        <p:nvSpPr>
          <p:cNvPr id="81" name="TextBox 80"/>
          <p:cNvSpPr txBox="1"/>
          <p:nvPr/>
        </p:nvSpPr>
        <p:spPr bwMode="auto">
          <a:xfrm>
            <a:off x="508258" y="7347004"/>
            <a:ext cx="5218095" cy="707886"/>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4)Саратовская область</a:t>
            </a:r>
            <a:endParaRPr sz="4000" dirty="0"/>
          </a:p>
        </p:txBody>
      </p:sp>
      <p:sp>
        <p:nvSpPr>
          <p:cNvPr id="82" name="TextBox 81"/>
          <p:cNvSpPr txBox="1"/>
          <p:nvPr/>
        </p:nvSpPr>
        <p:spPr bwMode="auto">
          <a:xfrm>
            <a:off x="472959" y="7987552"/>
            <a:ext cx="6590266" cy="1323439"/>
          </a:xfrm>
          <a:prstGeom prst="rect">
            <a:avLst/>
          </a:prstGeom>
          <a:noFill/>
        </p:spPr>
        <p:txBody>
          <a:bodyPr wrap="none" rtlCol="0">
            <a:spAutoFit/>
          </a:bodyPr>
          <a:lstStyle/>
          <a:p>
            <a:pPr lvl="0">
              <a:buClr>
                <a:srgbClr val="000000"/>
              </a:buClr>
              <a:buSzPts val="900"/>
              <a:defRPr/>
            </a:pPr>
            <a:r>
              <a:rPr lang="ru-RU" sz="4000" dirty="0">
                <a:solidFill>
                  <a:srgbClr val="000000"/>
                </a:solidFill>
                <a:latin typeface="Manrope ExtraLight"/>
                <a:ea typeface="Roboto"/>
                <a:cs typeface="Roboto"/>
              </a:rPr>
              <a:t>РОО «Ассоциация приёмных </a:t>
            </a:r>
            <a:br>
              <a:rPr lang="ru-RU" sz="4000" dirty="0">
                <a:solidFill>
                  <a:srgbClr val="000000"/>
                </a:solidFill>
                <a:latin typeface="Manrope ExtraLight"/>
                <a:ea typeface="Roboto"/>
                <a:cs typeface="Roboto"/>
              </a:rPr>
            </a:br>
            <a:r>
              <a:rPr lang="ru-RU" sz="4000" dirty="0">
                <a:solidFill>
                  <a:srgbClr val="000000"/>
                </a:solidFill>
                <a:latin typeface="Manrope ExtraLight"/>
                <a:ea typeface="Roboto"/>
                <a:cs typeface="Roboto"/>
              </a:rPr>
              <a:t>семей» Саратовской области</a:t>
            </a:r>
            <a:endParaRPr sz="4000" dirty="0"/>
          </a:p>
        </p:txBody>
      </p:sp>
      <p:sp>
        <p:nvSpPr>
          <p:cNvPr id="85" name="TextBox 84"/>
          <p:cNvSpPr txBox="1"/>
          <p:nvPr/>
        </p:nvSpPr>
        <p:spPr bwMode="auto">
          <a:xfrm>
            <a:off x="568726" y="2021039"/>
            <a:ext cx="5501827" cy="707886"/>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1)Республика Татарстан</a:t>
            </a:r>
            <a:endParaRPr sz="4000" dirty="0"/>
          </a:p>
        </p:txBody>
      </p:sp>
      <p:sp>
        <p:nvSpPr>
          <p:cNvPr id="86" name="TextBox 85"/>
          <p:cNvSpPr txBox="1"/>
          <p:nvPr/>
        </p:nvSpPr>
        <p:spPr bwMode="auto">
          <a:xfrm>
            <a:off x="589549" y="2563414"/>
            <a:ext cx="4979248" cy="707886"/>
          </a:xfrm>
          <a:prstGeom prst="rect">
            <a:avLst/>
          </a:prstGeom>
          <a:noFill/>
        </p:spPr>
        <p:txBody>
          <a:bodyPr wrap="none" rtlCol="0">
            <a:spAutoFit/>
          </a:bodyPr>
          <a:lstStyle/>
          <a:p>
            <a:pPr lvl="0">
              <a:buClr>
                <a:srgbClr val="000000"/>
              </a:buClr>
              <a:buSzPts val="900"/>
              <a:defRPr/>
            </a:pPr>
            <a:r>
              <a:rPr lang="ru-RU" sz="4000" dirty="0">
                <a:solidFill>
                  <a:srgbClr val="000000"/>
                </a:solidFill>
                <a:latin typeface="Manrope ExtraLight"/>
                <a:ea typeface="Roboto"/>
                <a:cs typeface="Roboto"/>
              </a:rPr>
              <a:t>РОО «Мы вместе!» РТ</a:t>
            </a:r>
            <a:endParaRPr sz="4000" dirty="0"/>
          </a:p>
        </p:txBody>
      </p:sp>
      <p:sp>
        <p:nvSpPr>
          <p:cNvPr id="87" name="TextBox 86"/>
          <p:cNvSpPr txBox="1"/>
          <p:nvPr/>
        </p:nvSpPr>
        <p:spPr bwMode="auto">
          <a:xfrm>
            <a:off x="6195411" y="2038959"/>
            <a:ext cx="4855816" cy="707886"/>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5)Орловская область</a:t>
            </a:r>
            <a:endParaRPr sz="4000" dirty="0"/>
          </a:p>
        </p:txBody>
      </p:sp>
      <p:sp>
        <p:nvSpPr>
          <p:cNvPr id="88" name="TextBox 87"/>
          <p:cNvSpPr txBox="1"/>
          <p:nvPr/>
        </p:nvSpPr>
        <p:spPr bwMode="auto">
          <a:xfrm>
            <a:off x="6251516" y="2623064"/>
            <a:ext cx="4323620" cy="707886"/>
          </a:xfrm>
          <a:prstGeom prst="rect">
            <a:avLst/>
          </a:prstGeom>
          <a:noFill/>
        </p:spPr>
        <p:txBody>
          <a:bodyPr wrap="none" rtlCol="0">
            <a:spAutoFit/>
          </a:bodyPr>
          <a:lstStyle/>
          <a:p>
            <a:pPr>
              <a:buClr>
                <a:srgbClr val="000000"/>
              </a:buClr>
              <a:buSzPts val="900"/>
              <a:defRPr/>
            </a:pPr>
            <a:r>
              <a:rPr lang="ru-RU" sz="4000" dirty="0">
                <a:solidFill>
                  <a:srgbClr val="000000"/>
                </a:solidFill>
                <a:latin typeface="Manrope ExtraLight"/>
                <a:ea typeface="Arial"/>
                <a:cs typeface="Arial"/>
              </a:rPr>
              <a:t>АНО «</a:t>
            </a:r>
            <a:r>
              <a:rPr lang="ru-RU" sz="4000" dirty="0" err="1">
                <a:solidFill>
                  <a:srgbClr val="000000"/>
                </a:solidFill>
                <a:latin typeface="Manrope ExtraLight"/>
                <a:ea typeface="Arial"/>
                <a:cs typeface="Arial"/>
              </a:rPr>
              <a:t>соДействие</a:t>
            </a:r>
            <a:r>
              <a:rPr lang="ru-RU" sz="4000" dirty="0">
                <a:solidFill>
                  <a:srgbClr val="000000"/>
                </a:solidFill>
                <a:latin typeface="Manrope ExtraLight"/>
                <a:ea typeface="Arial"/>
                <a:cs typeface="Arial"/>
              </a:rPr>
              <a:t>»</a:t>
            </a:r>
            <a:endParaRPr sz="4000" dirty="0"/>
          </a:p>
        </p:txBody>
      </p:sp>
      <p:sp>
        <p:nvSpPr>
          <p:cNvPr id="89" name="TextBox 88"/>
          <p:cNvSpPr txBox="1"/>
          <p:nvPr/>
        </p:nvSpPr>
        <p:spPr bwMode="auto">
          <a:xfrm>
            <a:off x="9116142" y="7219855"/>
            <a:ext cx="6736139" cy="707886"/>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15)Республика Башкортостан</a:t>
            </a:r>
            <a:endParaRPr sz="4000" dirty="0"/>
          </a:p>
        </p:txBody>
      </p:sp>
      <p:sp>
        <p:nvSpPr>
          <p:cNvPr id="90" name="TextBox 89"/>
          <p:cNvSpPr txBox="1"/>
          <p:nvPr/>
        </p:nvSpPr>
        <p:spPr bwMode="auto">
          <a:xfrm>
            <a:off x="8987323" y="7966319"/>
            <a:ext cx="8525091" cy="1323439"/>
          </a:xfrm>
          <a:prstGeom prst="rect">
            <a:avLst/>
          </a:prstGeom>
          <a:noFill/>
        </p:spPr>
        <p:txBody>
          <a:bodyPr wrap="none" rtlCol="0">
            <a:spAutoFit/>
          </a:bodyPr>
          <a:lstStyle/>
          <a:p>
            <a:pPr lvl="0">
              <a:buClr>
                <a:srgbClr val="000000"/>
              </a:buClr>
              <a:buSzPts val="900"/>
              <a:defRPr/>
            </a:pPr>
            <a:r>
              <a:rPr lang="ru-RU" sz="4000" dirty="0">
                <a:solidFill>
                  <a:srgbClr val="000000"/>
                </a:solidFill>
                <a:latin typeface="Manrope ExtraLight"/>
                <a:ea typeface="Roboto"/>
                <a:cs typeface="Roboto"/>
              </a:rPr>
              <a:t>Благотворительный образовательный</a:t>
            </a:r>
            <a:endParaRPr sz="4000" dirty="0"/>
          </a:p>
          <a:p>
            <a:pPr lvl="0">
              <a:buClr>
                <a:srgbClr val="000000"/>
              </a:buClr>
              <a:buSzPts val="900"/>
              <a:defRPr/>
            </a:pPr>
            <a:r>
              <a:rPr lang="ru-RU" sz="4000" dirty="0">
                <a:solidFill>
                  <a:srgbClr val="000000"/>
                </a:solidFill>
                <a:latin typeface="Manrope ExtraLight"/>
                <a:ea typeface="Roboto"/>
                <a:cs typeface="Roboto"/>
              </a:rPr>
              <a:t>Фонд «</a:t>
            </a:r>
            <a:r>
              <a:rPr lang="ru-RU" sz="4000" dirty="0" err="1">
                <a:solidFill>
                  <a:srgbClr val="000000"/>
                </a:solidFill>
                <a:latin typeface="Manrope ExtraLight"/>
                <a:ea typeface="Roboto"/>
                <a:cs typeface="Roboto"/>
              </a:rPr>
              <a:t>Мархамат</a:t>
            </a:r>
            <a:r>
              <a:rPr lang="ru-RU" sz="4000" dirty="0">
                <a:solidFill>
                  <a:srgbClr val="000000"/>
                </a:solidFill>
                <a:latin typeface="Manrope ExtraLight"/>
                <a:ea typeface="Roboto"/>
                <a:cs typeface="Roboto"/>
              </a:rPr>
              <a:t>» (Милосердие) </a:t>
            </a:r>
            <a:endParaRPr sz="4000" dirty="0"/>
          </a:p>
        </p:txBody>
      </p:sp>
      <p:sp>
        <p:nvSpPr>
          <p:cNvPr id="91" name="TextBox 90"/>
          <p:cNvSpPr txBox="1"/>
          <p:nvPr/>
        </p:nvSpPr>
        <p:spPr bwMode="auto">
          <a:xfrm>
            <a:off x="6213972" y="5067527"/>
            <a:ext cx="3530134" cy="707886"/>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7)Новокузнецк</a:t>
            </a:r>
            <a:endParaRPr sz="4000" dirty="0"/>
          </a:p>
        </p:txBody>
      </p:sp>
      <p:sp>
        <p:nvSpPr>
          <p:cNvPr id="93" name="TextBox 92"/>
          <p:cNvSpPr txBox="1"/>
          <p:nvPr/>
        </p:nvSpPr>
        <p:spPr bwMode="auto">
          <a:xfrm>
            <a:off x="6213972" y="6058284"/>
            <a:ext cx="4330032" cy="707886"/>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8)Томская область</a:t>
            </a:r>
            <a:endParaRPr sz="4000" dirty="0"/>
          </a:p>
        </p:txBody>
      </p:sp>
      <p:sp>
        <p:nvSpPr>
          <p:cNvPr id="97" name="TextBox 96"/>
          <p:cNvSpPr txBox="1"/>
          <p:nvPr/>
        </p:nvSpPr>
        <p:spPr bwMode="auto">
          <a:xfrm>
            <a:off x="12079297" y="3268439"/>
            <a:ext cx="5726248" cy="707886"/>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11)Воронежская область</a:t>
            </a:r>
            <a:endParaRPr lang="ru-RU" sz="4000" dirty="0"/>
          </a:p>
        </p:txBody>
      </p:sp>
      <p:sp>
        <p:nvSpPr>
          <p:cNvPr id="103" name="TextBox 102"/>
          <p:cNvSpPr txBox="1"/>
          <p:nvPr/>
        </p:nvSpPr>
        <p:spPr bwMode="auto">
          <a:xfrm>
            <a:off x="5992231" y="3446125"/>
            <a:ext cx="5957080" cy="1323439"/>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6)Удмуртская Республика</a:t>
            </a:r>
            <a:br>
              <a:rPr lang="ru-RU" sz="4000" b="1" dirty="0">
                <a:solidFill>
                  <a:srgbClr val="0078BD"/>
                </a:solidFill>
                <a:latin typeface="Manrope"/>
                <a:ea typeface="Roboto"/>
                <a:cs typeface="Roboto"/>
              </a:rPr>
            </a:br>
            <a:r>
              <a:rPr lang="ru-RU" sz="4000" dirty="0">
                <a:latin typeface="Manrope"/>
                <a:ea typeface="Roboto"/>
                <a:cs typeface="Roboto"/>
              </a:rPr>
              <a:t>АНО «Дома лучше» </a:t>
            </a:r>
            <a:endParaRPr sz="4000" dirty="0"/>
          </a:p>
        </p:txBody>
      </p:sp>
      <p:sp>
        <p:nvSpPr>
          <p:cNvPr id="32" name="TextBox 31"/>
          <p:cNvSpPr txBox="1"/>
          <p:nvPr/>
        </p:nvSpPr>
        <p:spPr bwMode="auto">
          <a:xfrm>
            <a:off x="12002182" y="2054933"/>
            <a:ext cx="6014788" cy="707886"/>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10)Владимирская область</a:t>
            </a:r>
            <a:endParaRPr sz="4000" dirty="0"/>
          </a:p>
        </p:txBody>
      </p:sp>
      <p:sp>
        <p:nvSpPr>
          <p:cNvPr id="34" name="TextBox 33"/>
          <p:cNvSpPr txBox="1"/>
          <p:nvPr/>
        </p:nvSpPr>
        <p:spPr bwMode="auto">
          <a:xfrm>
            <a:off x="12144375" y="6192053"/>
            <a:ext cx="2563522" cy="707886"/>
          </a:xfrm>
          <a:prstGeom prst="rect">
            <a:avLst/>
          </a:prstGeom>
          <a:noFill/>
        </p:spPr>
        <p:txBody>
          <a:bodyPr wrap="none" rtlCol="0">
            <a:spAutoFit/>
          </a:bodyPr>
          <a:lstStyle/>
          <a:p>
            <a:pPr>
              <a:defRPr/>
            </a:pPr>
            <a:r>
              <a:rPr lang="ru-RU" sz="4000" b="1" dirty="0">
                <a:solidFill>
                  <a:srgbClr val="0078BD"/>
                </a:solidFill>
                <a:latin typeface="Manrope"/>
                <a:ea typeface="Roboto"/>
                <a:cs typeface="Roboto"/>
              </a:rPr>
              <a:t>14)Москва</a:t>
            </a:r>
            <a:endParaRPr sz="4000" dirty="0"/>
          </a:p>
        </p:txBody>
      </p:sp>
      <p:sp>
        <p:nvSpPr>
          <p:cNvPr id="6" name="TextBox 5">
            <a:extLst>
              <a:ext uri="{FF2B5EF4-FFF2-40B4-BE49-F238E27FC236}">
                <a16:creationId xmlns:a16="http://schemas.microsoft.com/office/drawing/2014/main" id="{5A8CAD15-19C1-77FC-E7E7-8B33C3C9FB54}"/>
              </a:ext>
            </a:extLst>
          </p:cNvPr>
          <p:cNvSpPr txBox="1"/>
          <p:nvPr/>
        </p:nvSpPr>
        <p:spPr>
          <a:xfrm>
            <a:off x="12144375" y="4223672"/>
            <a:ext cx="9225642" cy="707886"/>
          </a:xfrm>
          <a:prstGeom prst="rect">
            <a:avLst/>
          </a:prstGeom>
          <a:noFill/>
        </p:spPr>
        <p:txBody>
          <a:bodyPr wrap="square">
            <a:spAutoFit/>
          </a:bodyPr>
          <a:lstStyle/>
          <a:p>
            <a:pPr>
              <a:defRPr/>
            </a:pPr>
            <a:r>
              <a:rPr lang="ru-RU" sz="4000" b="1" dirty="0">
                <a:solidFill>
                  <a:srgbClr val="0078BD"/>
                </a:solidFill>
                <a:latin typeface="Manrope"/>
                <a:ea typeface="Roboto"/>
                <a:cs typeface="Roboto"/>
              </a:rPr>
              <a:t>12)Чувашская республика</a:t>
            </a:r>
            <a:endParaRPr lang="ru-RU" sz="4000" dirty="0"/>
          </a:p>
        </p:txBody>
      </p:sp>
      <p:sp>
        <p:nvSpPr>
          <p:cNvPr id="8" name="TextBox 7">
            <a:extLst>
              <a:ext uri="{FF2B5EF4-FFF2-40B4-BE49-F238E27FC236}">
                <a16:creationId xmlns:a16="http://schemas.microsoft.com/office/drawing/2014/main" id="{5C8EA9B3-42F1-AC5E-3D4C-582D3E6999A8}"/>
              </a:ext>
            </a:extLst>
          </p:cNvPr>
          <p:cNvSpPr txBox="1"/>
          <p:nvPr/>
        </p:nvSpPr>
        <p:spPr>
          <a:xfrm>
            <a:off x="12135856" y="5164251"/>
            <a:ext cx="10687050" cy="707886"/>
          </a:xfrm>
          <a:prstGeom prst="rect">
            <a:avLst/>
          </a:prstGeom>
          <a:noFill/>
        </p:spPr>
        <p:txBody>
          <a:bodyPr wrap="square">
            <a:spAutoFit/>
          </a:bodyPr>
          <a:lstStyle/>
          <a:p>
            <a:pPr>
              <a:defRPr/>
            </a:pPr>
            <a:r>
              <a:rPr lang="ru-RU" sz="4000" b="1" dirty="0">
                <a:solidFill>
                  <a:srgbClr val="0078BD"/>
                </a:solidFill>
                <a:latin typeface="Manrope"/>
                <a:ea typeface="Roboto"/>
                <a:cs typeface="Roboto"/>
              </a:rPr>
              <a:t>13)Тюменская область</a:t>
            </a:r>
            <a:endParaRPr lang="ru-RU" sz="4000" dirty="0"/>
          </a:p>
        </p:txBody>
      </p:sp>
      <p:sp>
        <p:nvSpPr>
          <p:cNvPr id="11" name="TextBox 10">
            <a:extLst>
              <a:ext uri="{FF2B5EF4-FFF2-40B4-BE49-F238E27FC236}">
                <a16:creationId xmlns:a16="http://schemas.microsoft.com/office/drawing/2014/main" id="{82117D4A-69FE-388D-8B52-D60DF512C9F4}"/>
              </a:ext>
            </a:extLst>
          </p:cNvPr>
          <p:cNvSpPr txBox="1"/>
          <p:nvPr/>
        </p:nvSpPr>
        <p:spPr>
          <a:xfrm>
            <a:off x="6407213" y="7243740"/>
            <a:ext cx="1716854" cy="707886"/>
          </a:xfrm>
          <a:prstGeom prst="rect">
            <a:avLst/>
          </a:prstGeom>
          <a:noFill/>
        </p:spPr>
        <p:txBody>
          <a:bodyPr wrap="square">
            <a:spAutoFit/>
          </a:bodyPr>
          <a:lstStyle/>
          <a:p>
            <a:pPr>
              <a:defRPr/>
            </a:pPr>
            <a:r>
              <a:rPr lang="ru-RU" sz="4000" b="1" dirty="0">
                <a:solidFill>
                  <a:srgbClr val="0078BD"/>
                </a:solidFill>
                <a:latin typeface="Manrope"/>
                <a:ea typeface="Roboto"/>
                <a:cs typeface="Roboto"/>
              </a:rPr>
              <a:t>9)Чита</a:t>
            </a:r>
            <a:endParaRPr lang="ru-RU" sz="4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222</TotalTime>
  <Words>1233</Words>
  <Application>Microsoft Office PowerPoint</Application>
  <DocSecurity>0</DocSecurity>
  <PresentationFormat>Произвольный</PresentationFormat>
  <Paragraphs>168</Paragraphs>
  <Slides>13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13</vt:i4>
      </vt:variant>
    </vt:vector>
  </HeadingPairs>
  <TitlesOfParts>
    <vt:vector size="20" baseType="lpstr">
      <vt:lpstr>Arial</vt:lpstr>
      <vt:lpstr>Calibri</vt:lpstr>
      <vt:lpstr>Manrope</vt:lpstr>
      <vt:lpstr>Manrope ExtraBold</vt:lpstr>
      <vt:lpstr>Manrope ExtraLight</vt:lpstr>
      <vt:lpstr>Manrope Regular</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PptxGenJS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keywords/>
  <dc:description/>
  <cp:lastModifiedBy>Nataly Mash</cp:lastModifiedBy>
  <cp:revision>73</cp:revision>
  <dcterms:created xsi:type="dcterms:W3CDTF">2023-07-21T11:56:54Z</dcterms:created>
  <dcterms:modified xsi:type="dcterms:W3CDTF">2023-10-31T09:41:58Z</dcterms:modified>
  <cp:category/>
  <dc:identifier/>
  <cp:contentStatus/>
  <dc:language/>
  <cp:version/>
</cp:coreProperties>
</file>