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4" r:id="rId5"/>
    <p:sldId id="262" r:id="rId6"/>
    <p:sldId id="265" r:id="rId7"/>
    <p:sldId id="266" r:id="rId8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90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43" y="2852936"/>
            <a:ext cx="9036496" cy="147002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77768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095" y="1772816"/>
            <a:ext cx="9036496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Осень жизни, как и осень года </a:t>
            </a:r>
            <a:br>
              <a:rPr lang="ru-RU" b="1" dirty="0" smtClean="0"/>
            </a:br>
            <a:r>
              <a:rPr lang="ru-RU" b="1" dirty="0" smtClean="0"/>
              <a:t>надо благодарно принимать</a:t>
            </a:r>
            <a:endParaRPr lang="ru-RU" b="1" dirty="0"/>
          </a:p>
        </p:txBody>
      </p:sp>
      <p:pic>
        <p:nvPicPr>
          <p:cNvPr id="3" name="Picture 2" descr="X:\_Мельник Е.В\архив\Логоти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2" y="247556"/>
            <a:ext cx="1047356" cy="101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3717032"/>
            <a:ext cx="3203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Неважно</a:t>
            </a:r>
            <a:r>
              <a:rPr lang="ru-RU" i="1" dirty="0"/>
              <a:t>, сколько человеку лет – принимать и любить свой образ надо в любом </a:t>
            </a:r>
            <a:r>
              <a:rPr lang="ru-RU" i="1" dirty="0" smtClean="0"/>
              <a:t>возрасте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Целевая группа</a:t>
            </a:r>
            <a:endParaRPr lang="ru-RU" dirty="0"/>
          </a:p>
        </p:txBody>
      </p:sp>
      <p:pic>
        <p:nvPicPr>
          <p:cNvPr id="2051" name="Picture 3" descr="C:\Users\specomo1\Desktop\соцсети\РАЗМЕЩЕНО\10.10 пионербол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799512" cy="3290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581128"/>
            <a:ext cx="8087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dirty="0"/>
              <a:t>С целью предотвращения развития депрессивного расстройства, чувства ненужности, социальной изоляции у пожилых, специалисты ставят перед собой самую главную задачу – это подбор более эффективных вариантов, методов социальной реабилитации. Учитывая результаты диагностики, участие в проекте является важным составляющим в части улучшения психофизического здоровья и качества жизни граждан старшего поколения!</a:t>
            </a:r>
            <a:r>
              <a:rPr lang="ru-RU" strike="sngStrike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3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97123" y="1945045"/>
            <a:ext cx="360682" cy="457200"/>
            <a:chOff x="2057400" y="3460750"/>
            <a:chExt cx="520700" cy="479425"/>
          </a:xfrm>
        </p:grpSpPr>
        <p:sp>
          <p:nvSpPr>
            <p:cNvPr id="3" name="Rectangle 264"/>
            <p:cNvSpPr>
              <a:spLocks noChangeArrowheads="1"/>
            </p:cNvSpPr>
            <p:nvPr/>
          </p:nvSpPr>
          <p:spPr bwMode="gray">
            <a:xfrm rot="3419336">
              <a:off x="2078037" y="3440113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" name="Text Box 265"/>
            <p:cNvSpPr txBox="1">
              <a:spLocks noChangeArrowheads="1"/>
            </p:cNvSpPr>
            <p:nvPr/>
          </p:nvSpPr>
          <p:spPr bwMode="gray">
            <a:xfrm>
              <a:off x="2133600" y="3482975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24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65087" y="620688"/>
            <a:ext cx="81147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 - улучшение </a:t>
            </a:r>
            <a:r>
              <a:rPr lang="ru-RU" dirty="0"/>
              <a:t>психофизического и эмоционального состояния граждан старшего возраста, содействие их социальной самореализации и интеграции в социум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45300" y="1616394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Задачи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063441" y="2810630"/>
            <a:ext cx="365057" cy="482860"/>
            <a:chOff x="2055800" y="3460750"/>
            <a:chExt cx="522300" cy="506332"/>
          </a:xfrm>
        </p:grpSpPr>
        <p:sp>
          <p:nvSpPr>
            <p:cNvPr id="14" name="Rectangle 264"/>
            <p:cNvSpPr>
              <a:spLocks noChangeArrowheads="1"/>
            </p:cNvSpPr>
            <p:nvPr/>
          </p:nvSpPr>
          <p:spPr bwMode="gray">
            <a:xfrm rot="3419336">
              <a:off x="2078037" y="3440113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5" name="Text Box 265"/>
            <p:cNvSpPr txBox="1">
              <a:spLocks noChangeArrowheads="1"/>
            </p:cNvSpPr>
            <p:nvPr/>
          </p:nvSpPr>
          <p:spPr bwMode="gray">
            <a:xfrm>
              <a:off x="2055800" y="3482975"/>
              <a:ext cx="509610" cy="4841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24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051651" y="3753238"/>
            <a:ext cx="400652" cy="483890"/>
            <a:chOff x="2057400" y="3460750"/>
            <a:chExt cx="520700" cy="483890"/>
          </a:xfrm>
        </p:grpSpPr>
        <p:sp>
          <p:nvSpPr>
            <p:cNvPr id="17" name="Rectangle 264"/>
            <p:cNvSpPr>
              <a:spLocks noChangeArrowheads="1"/>
            </p:cNvSpPr>
            <p:nvPr/>
          </p:nvSpPr>
          <p:spPr bwMode="gray">
            <a:xfrm rot="3419336">
              <a:off x="2078037" y="3440113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8" name="Text Box 265"/>
            <p:cNvSpPr txBox="1">
              <a:spLocks noChangeArrowheads="1"/>
            </p:cNvSpPr>
            <p:nvPr/>
          </p:nvSpPr>
          <p:spPr bwMode="gray">
            <a:xfrm>
              <a:off x="2079151" y="3482975"/>
              <a:ext cx="46291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en-US" sz="24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060475" y="4652039"/>
            <a:ext cx="413382" cy="516687"/>
            <a:chOff x="2057400" y="3460750"/>
            <a:chExt cx="520700" cy="479425"/>
          </a:xfrm>
        </p:grpSpPr>
        <p:sp>
          <p:nvSpPr>
            <p:cNvPr id="20" name="Rectangle 264"/>
            <p:cNvSpPr>
              <a:spLocks noChangeArrowheads="1"/>
            </p:cNvSpPr>
            <p:nvPr/>
          </p:nvSpPr>
          <p:spPr bwMode="gray">
            <a:xfrm rot="3419336">
              <a:off x="2078037" y="3440113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1" name="Text Box 265"/>
            <p:cNvSpPr txBox="1">
              <a:spLocks noChangeArrowheads="1"/>
            </p:cNvSpPr>
            <p:nvPr/>
          </p:nvSpPr>
          <p:spPr bwMode="gray">
            <a:xfrm>
              <a:off x="2086278" y="3482975"/>
              <a:ext cx="448658" cy="4283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FFFFFF"/>
                  </a:solidFill>
                  <a:latin typeface="Arial" charset="0"/>
                </a:rPr>
                <a:t>4</a:t>
              </a:r>
              <a:endParaRPr lang="en-US" sz="24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157279" y="5524122"/>
            <a:ext cx="360878" cy="483890"/>
            <a:chOff x="2049977" y="3460750"/>
            <a:chExt cx="528123" cy="483890"/>
          </a:xfrm>
        </p:grpSpPr>
        <p:sp>
          <p:nvSpPr>
            <p:cNvPr id="23" name="Rectangle 264"/>
            <p:cNvSpPr>
              <a:spLocks noChangeArrowheads="1"/>
            </p:cNvSpPr>
            <p:nvPr/>
          </p:nvSpPr>
          <p:spPr bwMode="gray">
            <a:xfrm rot="3419336">
              <a:off x="2078037" y="3440113"/>
              <a:ext cx="479425" cy="520700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4" name="Text Box 265"/>
            <p:cNvSpPr txBox="1">
              <a:spLocks noChangeArrowheads="1"/>
            </p:cNvSpPr>
            <p:nvPr/>
          </p:nvSpPr>
          <p:spPr bwMode="gray">
            <a:xfrm>
              <a:off x="2049977" y="3482975"/>
              <a:ext cx="521259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24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1660646" y="1985542"/>
            <a:ext cx="5887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Создать благоприятные условия для реализации проекта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60646" y="2748395"/>
            <a:ext cx="7192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Повысить уровень принятия себя гражданами старшего возраста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63688" y="333006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Сформировать необходимые компетенции и практические навыки у волонтеров «серебряного» возраста для осуществления деятельности по направлению проекта на дому для маломобильных граждан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63688" y="459919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Сформировать у участников проекта навыки создания индивидуального образа с учетом своих психофизиологических особенностей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35696" y="5470970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Способствовать преодолению социальной изоляции граждан старшего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308579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тематические модули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58522" y="1844824"/>
            <a:ext cx="8656791" cy="3682064"/>
            <a:chOff x="250105" y="1844824"/>
            <a:chExt cx="8656791" cy="283286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644007" y="1875822"/>
              <a:ext cx="2114937" cy="2747961"/>
              <a:chOff x="5573897" y="3345335"/>
              <a:chExt cx="2814527" cy="2747961"/>
            </a:xfrm>
          </p:grpSpPr>
          <p:sp>
            <p:nvSpPr>
              <p:cNvPr id="23" name="AutoShape 14"/>
              <p:cNvSpPr>
                <a:spLocks noChangeArrowheads="1"/>
              </p:cNvSpPr>
              <p:nvPr/>
            </p:nvSpPr>
            <p:spPr bwMode="gray">
              <a:xfrm>
                <a:off x="5573897" y="3596158"/>
                <a:ext cx="2814527" cy="2497138"/>
              </a:xfrm>
              <a:prstGeom prst="roundRect">
                <a:avLst>
                  <a:gd name="adj" fmla="val 4639"/>
                </a:avLst>
              </a:prstGeom>
              <a:gradFill rotWithShape="1">
                <a:gsLst>
                  <a:gs pos="0">
                    <a:srgbClr val="D7D7D7">
                      <a:gamma/>
                      <a:tint val="4314"/>
                      <a:invGamma/>
                    </a:srgbClr>
                  </a:gs>
                  <a:gs pos="100000">
                    <a:srgbClr val="D7D7D7"/>
                  </a:gs>
                </a:gsLst>
                <a:lin ang="5400000" scaled="1"/>
              </a:gradFill>
              <a:ln w="19050">
                <a:solidFill>
                  <a:srgbClr val="C0C0C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292929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4" name="Group 15"/>
              <p:cNvGrpSpPr>
                <a:grpSpLocks/>
              </p:cNvGrpSpPr>
              <p:nvPr/>
            </p:nvGrpSpPr>
            <p:grpSpPr bwMode="auto">
              <a:xfrm>
                <a:off x="5940500" y="3345335"/>
                <a:ext cx="2355850" cy="665163"/>
                <a:chOff x="3964" y="2071"/>
                <a:chExt cx="1484" cy="419"/>
              </a:xfrm>
            </p:grpSpPr>
            <p:sp>
              <p:nvSpPr>
                <p:cNvPr id="26" name="AutoShape 16"/>
                <p:cNvSpPr>
                  <a:spLocks noChangeArrowheads="1"/>
                </p:cNvSpPr>
                <p:nvPr/>
              </p:nvSpPr>
              <p:spPr bwMode="ltGray">
                <a:xfrm>
                  <a:off x="3964" y="2071"/>
                  <a:ext cx="1484" cy="41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2"/>
                </a:solidFill>
                <a:ln w="38100" algn="ctr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" name="AutoShape 17"/>
                <p:cNvSpPr>
                  <a:spLocks noChangeArrowheads="1"/>
                </p:cNvSpPr>
                <p:nvPr/>
              </p:nvSpPr>
              <p:spPr bwMode="ltGray">
                <a:xfrm>
                  <a:off x="3987" y="2091"/>
                  <a:ext cx="1432" cy="134"/>
                </a:xfrm>
                <a:prstGeom prst="roundRect">
                  <a:avLst>
                    <a:gd name="adj" fmla="val 28356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chemeClr val="accent2">
                        <a:alpha val="70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Группа 5"/>
            <p:cNvGrpSpPr/>
            <p:nvPr/>
          </p:nvGrpSpPr>
          <p:grpSpPr>
            <a:xfrm>
              <a:off x="2604887" y="1895626"/>
              <a:ext cx="1940566" cy="2747961"/>
              <a:chOff x="3036963" y="3345335"/>
              <a:chExt cx="2466976" cy="2747961"/>
            </a:xfrm>
          </p:grpSpPr>
          <p:sp>
            <p:nvSpPr>
              <p:cNvPr id="18" name="AutoShape 13"/>
              <p:cNvSpPr>
                <a:spLocks noChangeArrowheads="1"/>
              </p:cNvSpPr>
              <p:nvPr/>
            </p:nvSpPr>
            <p:spPr bwMode="gray">
              <a:xfrm>
                <a:off x="3036963" y="3596158"/>
                <a:ext cx="2466976" cy="2497138"/>
              </a:xfrm>
              <a:prstGeom prst="roundRect">
                <a:avLst>
                  <a:gd name="adj" fmla="val 4639"/>
                </a:avLst>
              </a:prstGeom>
              <a:gradFill rotWithShape="1">
                <a:gsLst>
                  <a:gs pos="0">
                    <a:srgbClr val="D7D7D7">
                      <a:gamma/>
                      <a:tint val="4314"/>
                      <a:invGamma/>
                    </a:srgbClr>
                  </a:gs>
                  <a:gs pos="100000">
                    <a:srgbClr val="D7D7D7"/>
                  </a:gs>
                </a:gsLst>
                <a:lin ang="5400000" scaled="1"/>
              </a:gradFill>
              <a:ln w="19050">
                <a:solidFill>
                  <a:srgbClr val="C0C0C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292929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" name="Group 19"/>
              <p:cNvGrpSpPr>
                <a:grpSpLocks/>
              </p:cNvGrpSpPr>
              <p:nvPr/>
            </p:nvGrpSpPr>
            <p:grpSpPr bwMode="auto">
              <a:xfrm>
                <a:off x="3148087" y="3345335"/>
                <a:ext cx="2355850" cy="671513"/>
                <a:chOff x="2140" y="2071"/>
                <a:chExt cx="1484" cy="423"/>
              </a:xfrm>
            </p:grpSpPr>
            <p:sp>
              <p:nvSpPr>
                <p:cNvPr id="21" name="AutoShape 20"/>
                <p:cNvSpPr>
                  <a:spLocks noChangeArrowheads="1"/>
                </p:cNvSpPr>
                <p:nvPr/>
              </p:nvSpPr>
              <p:spPr bwMode="ltGray">
                <a:xfrm>
                  <a:off x="2140" y="2071"/>
                  <a:ext cx="1484" cy="42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folHlink"/>
                </a:solidFill>
                <a:ln w="38100" algn="ctr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AutoShape 21"/>
                <p:cNvSpPr>
                  <a:spLocks noChangeArrowheads="1"/>
                </p:cNvSpPr>
                <p:nvPr/>
              </p:nvSpPr>
              <p:spPr bwMode="ltGray">
                <a:xfrm>
                  <a:off x="2163" y="2091"/>
                  <a:ext cx="1432" cy="134"/>
                </a:xfrm>
                <a:prstGeom prst="roundRect">
                  <a:avLst>
                    <a:gd name="adj" fmla="val 28356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chemeClr val="folHlink">
                        <a:alpha val="70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7" name="Группа 6"/>
            <p:cNvGrpSpPr/>
            <p:nvPr/>
          </p:nvGrpSpPr>
          <p:grpSpPr>
            <a:xfrm>
              <a:off x="250105" y="1929729"/>
              <a:ext cx="2089648" cy="2747963"/>
              <a:chOff x="274712" y="3345333"/>
              <a:chExt cx="2587625" cy="2747963"/>
            </a:xfrm>
          </p:grpSpPr>
          <p:sp>
            <p:nvSpPr>
              <p:cNvPr id="15" name="AutoShape 23"/>
              <p:cNvSpPr>
                <a:spLocks noChangeArrowheads="1"/>
              </p:cNvSpPr>
              <p:nvPr/>
            </p:nvSpPr>
            <p:spPr bwMode="gray">
              <a:xfrm>
                <a:off x="274712" y="3596158"/>
                <a:ext cx="2587625" cy="2497138"/>
              </a:xfrm>
              <a:prstGeom prst="roundRect">
                <a:avLst>
                  <a:gd name="adj" fmla="val 4639"/>
                </a:avLst>
              </a:prstGeom>
              <a:gradFill rotWithShape="1">
                <a:gsLst>
                  <a:gs pos="0">
                    <a:srgbClr val="D7D7D7">
                      <a:gamma/>
                      <a:tint val="4314"/>
                      <a:invGamma/>
                    </a:srgbClr>
                  </a:gs>
                  <a:gs pos="100000">
                    <a:srgbClr val="D7D7D7"/>
                  </a:gs>
                </a:gsLst>
                <a:lin ang="5400000" scaled="1"/>
              </a:gradFill>
              <a:ln w="19050">
                <a:solidFill>
                  <a:srgbClr val="C0C0C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292929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AutoShape 24"/>
              <p:cNvSpPr>
                <a:spLocks noChangeArrowheads="1"/>
              </p:cNvSpPr>
              <p:nvPr/>
            </p:nvSpPr>
            <p:spPr bwMode="ltGray">
              <a:xfrm>
                <a:off x="373138" y="3345333"/>
                <a:ext cx="2355850" cy="637311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38100" algn="ctr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Rectangle 26"/>
              <p:cNvSpPr>
                <a:spLocks noChangeArrowheads="1"/>
              </p:cNvSpPr>
              <p:nvPr/>
            </p:nvSpPr>
            <p:spPr bwMode="black">
              <a:xfrm>
                <a:off x="531516" y="3397869"/>
                <a:ext cx="2074016" cy="5847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FFFF"/>
                    </a:solidFill>
                    <a:latin typeface="Arial" charset="0"/>
                  </a:rPr>
                  <a:t>1</a:t>
                </a:r>
              </a:p>
              <a:p>
                <a:pPr algn="ctr"/>
                <a:r>
                  <a:rPr lang="ru-RU" sz="1600" dirty="0" smtClean="0"/>
                  <a:t>психологический</a:t>
                </a:r>
                <a:endParaRPr lang="ru-RU" sz="1600" dirty="0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6962461" y="1844824"/>
              <a:ext cx="1944435" cy="2747963"/>
              <a:chOff x="5800799" y="3345333"/>
              <a:chExt cx="2587625" cy="2747963"/>
            </a:xfrm>
          </p:grpSpPr>
          <p:sp>
            <p:nvSpPr>
              <p:cNvPr id="10" name="AutoShape 14"/>
              <p:cNvSpPr>
                <a:spLocks noChangeArrowheads="1"/>
              </p:cNvSpPr>
              <p:nvPr/>
            </p:nvSpPr>
            <p:spPr bwMode="gray">
              <a:xfrm>
                <a:off x="5800799" y="3596158"/>
                <a:ext cx="2587625" cy="2497138"/>
              </a:xfrm>
              <a:prstGeom prst="roundRect">
                <a:avLst>
                  <a:gd name="adj" fmla="val 4639"/>
                </a:avLst>
              </a:prstGeom>
              <a:gradFill rotWithShape="1">
                <a:gsLst>
                  <a:gs pos="0">
                    <a:srgbClr val="D7D7D7">
                      <a:gamma/>
                      <a:tint val="4314"/>
                      <a:invGamma/>
                    </a:srgbClr>
                  </a:gs>
                  <a:gs pos="100000">
                    <a:srgbClr val="D7D7D7"/>
                  </a:gs>
                </a:gsLst>
                <a:lin ang="5400000" scaled="1"/>
              </a:gradFill>
              <a:ln w="19050">
                <a:solidFill>
                  <a:srgbClr val="C0C0C0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292929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1" name="Group 15"/>
              <p:cNvGrpSpPr>
                <a:grpSpLocks/>
              </p:cNvGrpSpPr>
              <p:nvPr/>
            </p:nvGrpSpPr>
            <p:grpSpPr bwMode="auto">
              <a:xfrm>
                <a:off x="5940500" y="3345333"/>
                <a:ext cx="2355850" cy="695325"/>
                <a:chOff x="3964" y="2071"/>
                <a:chExt cx="1484" cy="438"/>
              </a:xfrm>
            </p:grpSpPr>
            <p:sp>
              <p:nvSpPr>
                <p:cNvPr id="13" name="AutoShape 16"/>
                <p:cNvSpPr>
                  <a:spLocks noChangeArrowheads="1"/>
                </p:cNvSpPr>
                <p:nvPr/>
              </p:nvSpPr>
              <p:spPr bwMode="ltGray">
                <a:xfrm>
                  <a:off x="3964" y="2071"/>
                  <a:ext cx="1484" cy="43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5">
                    <a:lumMod val="75000"/>
                  </a:schemeClr>
                </a:solidFill>
                <a:ln w="38100" algn="ctr">
                  <a:solidFill>
                    <a:srgbClr val="FFFFFF">
                      <a:alpha val="70000"/>
                    </a:srgb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4" name="AutoShape 17"/>
                <p:cNvSpPr>
                  <a:spLocks noChangeArrowheads="1"/>
                </p:cNvSpPr>
                <p:nvPr/>
              </p:nvSpPr>
              <p:spPr bwMode="ltGray">
                <a:xfrm>
                  <a:off x="3987" y="2091"/>
                  <a:ext cx="1432" cy="134"/>
                </a:xfrm>
                <a:prstGeom prst="roundRect">
                  <a:avLst>
                    <a:gd name="adj" fmla="val 28356"/>
                  </a:avLst>
                </a:prstGeom>
                <a:gradFill rotWithShape="1">
                  <a:gsLst>
                    <a:gs pos="0">
                      <a:srgbClr val="FFFFFF">
                        <a:alpha val="70000"/>
                      </a:srgbClr>
                    </a:gs>
                    <a:gs pos="100000">
                      <a:schemeClr val="accent2">
                        <a:alpha val="70000"/>
                      </a:scheme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0" name="Rectangle 26"/>
          <p:cNvSpPr>
            <a:spLocks noChangeArrowheads="1"/>
          </p:cNvSpPr>
          <p:nvPr/>
        </p:nvSpPr>
        <p:spPr bwMode="black">
          <a:xfrm>
            <a:off x="3025066" y="1955996"/>
            <a:ext cx="118013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1600" b="1" dirty="0">
              <a:solidFill>
                <a:srgbClr val="FFFFFF"/>
              </a:solidFill>
              <a:latin typeface="Arial" charset="0"/>
            </a:endParaRPr>
          </a:p>
          <a:p>
            <a:pPr algn="ctr"/>
            <a:r>
              <a:rPr lang="ru-RU" sz="1600" dirty="0" smtClean="0"/>
              <a:t>творческий</a:t>
            </a:r>
            <a:endParaRPr lang="ru-RU" sz="16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5047493" y="1923925"/>
            <a:ext cx="15070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  <a:p>
            <a:pPr algn="ctr"/>
            <a:r>
              <a:rPr lang="ru-RU" sz="1600" dirty="0" smtClean="0"/>
              <a:t>прикладной</a:t>
            </a:r>
            <a:endParaRPr lang="ru-RU" sz="16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6926566" y="1872777"/>
            <a:ext cx="20162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Arial" charset="0"/>
              </a:rPr>
              <a:t>4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  <a:p>
            <a:pPr algn="ctr"/>
            <a:r>
              <a:rPr lang="ru-RU" sz="1600" dirty="0" smtClean="0"/>
              <a:t>физический</a:t>
            </a:r>
            <a:endParaRPr lang="ru-RU" sz="16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318887" y="2726121"/>
            <a:ext cx="19131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индивидуальная и  групповая диагностика,  </a:t>
            </a:r>
            <a:r>
              <a:rPr lang="ru-RU" sz="1600" dirty="0" smtClean="0"/>
              <a:t>консультирование</a:t>
            </a:r>
            <a:r>
              <a:rPr lang="ru-RU" sz="1600" dirty="0"/>
              <a:t>,  занятия с психологом в сенсорной комнате, аутотренинг, </a:t>
            </a:r>
            <a:r>
              <a:rPr lang="ru-RU" sz="1600" dirty="0" err="1"/>
              <a:t>йогатерапия</a:t>
            </a:r>
            <a:endParaRPr lang="ru-RU" sz="16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2665162" y="2780928"/>
            <a:ext cx="1824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создание условий для творческого самовыражения и самореализации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4652424" y="2726121"/>
            <a:ext cx="21149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работа над имиджем, знакомство с основами парикмахерского искусства, </a:t>
            </a:r>
            <a:r>
              <a:rPr lang="ru-RU" sz="1600" dirty="0" smtClean="0"/>
              <a:t>моделирования </a:t>
            </a:r>
            <a:r>
              <a:rPr lang="ru-RU" sz="1600" dirty="0"/>
              <a:t>причесок, акции «Социальный парикмахер», показ мод среди граждан возраста 55+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981564" y="2787453"/>
            <a:ext cx="1933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занятия на тренажерах, </a:t>
            </a:r>
            <a:endParaRPr lang="ru-RU" sz="1600" dirty="0" smtClean="0"/>
          </a:p>
          <a:p>
            <a:pPr algn="ctr"/>
            <a:r>
              <a:rPr lang="ru-RU" sz="1600" dirty="0" err="1" smtClean="0"/>
              <a:t>фейс</a:t>
            </a:r>
            <a:r>
              <a:rPr lang="ru-RU" sz="1600" dirty="0" smtClean="0"/>
              <a:t>-фитнес</a:t>
            </a:r>
            <a:r>
              <a:rPr lang="ru-RU" sz="1600" dirty="0"/>
              <a:t>, </a:t>
            </a:r>
            <a:endParaRPr lang="ru-RU" sz="1600" dirty="0" smtClean="0"/>
          </a:p>
          <a:p>
            <a:pPr algn="ctr"/>
            <a:r>
              <a:rPr lang="ru-RU" sz="1600" dirty="0" smtClean="0"/>
              <a:t>степ-аэробика</a:t>
            </a:r>
            <a:endParaRPr lang="ru-RU" sz="1600" dirty="0"/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6216" y="3957931"/>
            <a:ext cx="1789545" cy="13432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C:\Users\specomo1\Desktop\КОНКУРСЫ\Конкурс Мода и стиль\Заявки на моду и стиль, рыболовы\Заявки СурРКЦСОН Федоровский\Мода и стиль\фото Федоровский Мода\сергеева\DSC_9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94" y="3957931"/>
            <a:ext cx="1544967" cy="2317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3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проекта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751286" y="1403468"/>
            <a:ext cx="5404890" cy="773896"/>
            <a:chOff x="611560" y="1971678"/>
            <a:chExt cx="4612801" cy="881258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611560" y="1971678"/>
              <a:ext cx="936104" cy="881258"/>
              <a:chOff x="802" y="845"/>
              <a:chExt cx="827" cy="826"/>
            </a:xfrm>
          </p:grpSpPr>
          <p:sp>
            <p:nvSpPr>
              <p:cNvPr id="7" name="Oval 6"/>
              <p:cNvSpPr>
                <a:spLocks noChangeArrowheads="1"/>
              </p:cNvSpPr>
              <p:nvPr/>
            </p:nvSpPr>
            <p:spPr bwMode="gray">
              <a:xfrm>
                <a:off x="802" y="845"/>
                <a:ext cx="827" cy="826"/>
              </a:xfrm>
              <a:prstGeom prst="ellipse">
                <a:avLst/>
              </a:prstGeom>
              <a:solidFill>
                <a:srgbClr val="F8F8F8"/>
              </a:solidFill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ru-RU" sz="2400" b="1" dirty="0" smtClean="0">
                    <a:latin typeface="Calibri" pitchFamily="34" charset="0"/>
                    <a:cs typeface="Arial" charset="0"/>
                  </a:rPr>
                  <a:t>150</a:t>
                </a:r>
                <a:endParaRPr lang="ru-RU" sz="2400" b="1" dirty="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gray">
              <a:xfrm>
                <a:off x="836" y="879"/>
                <a:ext cx="758" cy="758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gray">
              <a:xfrm>
                <a:off x="870" y="915"/>
                <a:ext cx="690" cy="690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alpha val="30196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040464" y="1971678"/>
              <a:ext cx="3183897" cy="677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участников практики из числа граждан старшего возраста</a:t>
              </a:r>
              <a:endParaRPr lang="ru-RU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51286" y="2491974"/>
            <a:ext cx="5457362" cy="774818"/>
            <a:chOff x="611560" y="1970628"/>
            <a:chExt cx="4478582" cy="882308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611560" y="1971678"/>
              <a:ext cx="936104" cy="881258"/>
              <a:chOff x="802" y="845"/>
              <a:chExt cx="827" cy="826"/>
            </a:xfrm>
          </p:grpSpPr>
          <p:sp>
            <p:nvSpPr>
              <p:cNvPr id="13" name="Oval 6"/>
              <p:cNvSpPr>
                <a:spLocks noChangeArrowheads="1"/>
              </p:cNvSpPr>
              <p:nvPr/>
            </p:nvSpPr>
            <p:spPr bwMode="gray">
              <a:xfrm>
                <a:off x="802" y="845"/>
                <a:ext cx="827" cy="826"/>
              </a:xfrm>
              <a:prstGeom prst="ellipse">
                <a:avLst/>
              </a:prstGeom>
              <a:solidFill>
                <a:srgbClr val="F8F8F8"/>
              </a:solidFill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ru-RU" sz="2400" b="1" dirty="0" smtClean="0">
                    <a:latin typeface="Calibri" pitchFamily="34" charset="0"/>
                    <a:cs typeface="Arial" charset="0"/>
                  </a:rPr>
                  <a:t>12</a:t>
                </a:r>
                <a:endParaRPr lang="ru-RU" sz="2400" b="1" dirty="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4" name="Oval 7"/>
              <p:cNvSpPr>
                <a:spLocks noChangeArrowheads="1"/>
              </p:cNvSpPr>
              <p:nvPr/>
            </p:nvSpPr>
            <p:spPr bwMode="gray">
              <a:xfrm>
                <a:off x="836" y="879"/>
                <a:ext cx="758" cy="758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15" name="Oval 8"/>
              <p:cNvSpPr>
                <a:spLocks noChangeArrowheads="1"/>
              </p:cNvSpPr>
              <p:nvPr/>
            </p:nvSpPr>
            <p:spPr bwMode="gray">
              <a:xfrm>
                <a:off x="870" y="915"/>
                <a:ext cx="690" cy="690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alpha val="30196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906245" y="1970628"/>
              <a:ext cx="3183897" cy="420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волонтеров </a:t>
              </a:r>
              <a:r>
                <a:rPr lang="ru-RU" dirty="0" smtClean="0"/>
                <a:t>«серебряного возраста»</a:t>
              </a:r>
              <a:endParaRPr lang="ru-RU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51286" y="3501008"/>
            <a:ext cx="5404890" cy="923330"/>
            <a:chOff x="611560" y="1971678"/>
            <a:chExt cx="4612801" cy="1051423"/>
          </a:xfrm>
        </p:grpSpPr>
        <p:grpSp>
          <p:nvGrpSpPr>
            <p:cNvPr id="17" name="Group 5"/>
            <p:cNvGrpSpPr>
              <a:grpSpLocks/>
            </p:cNvGrpSpPr>
            <p:nvPr/>
          </p:nvGrpSpPr>
          <p:grpSpPr bwMode="auto">
            <a:xfrm>
              <a:off x="611560" y="1971678"/>
              <a:ext cx="936104" cy="881258"/>
              <a:chOff x="802" y="845"/>
              <a:chExt cx="827" cy="826"/>
            </a:xfrm>
          </p:grpSpPr>
          <p:sp>
            <p:nvSpPr>
              <p:cNvPr id="19" name="Oval 6"/>
              <p:cNvSpPr>
                <a:spLocks noChangeArrowheads="1"/>
              </p:cNvSpPr>
              <p:nvPr/>
            </p:nvSpPr>
            <p:spPr bwMode="gray">
              <a:xfrm>
                <a:off x="802" y="845"/>
                <a:ext cx="827" cy="826"/>
              </a:xfrm>
              <a:prstGeom prst="ellipse">
                <a:avLst/>
              </a:prstGeom>
              <a:solidFill>
                <a:srgbClr val="F8F8F8"/>
              </a:solidFill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ru-RU" sz="2400" b="1" dirty="0" smtClean="0">
                    <a:latin typeface="Calibri" pitchFamily="34" charset="0"/>
                    <a:cs typeface="Arial" charset="0"/>
                  </a:rPr>
                  <a:t>14</a:t>
                </a:r>
                <a:endParaRPr lang="ru-RU" sz="2400" b="1" dirty="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0" name="Oval 7"/>
              <p:cNvSpPr>
                <a:spLocks noChangeArrowheads="1"/>
              </p:cNvSpPr>
              <p:nvPr/>
            </p:nvSpPr>
            <p:spPr bwMode="gray">
              <a:xfrm>
                <a:off x="836" y="879"/>
                <a:ext cx="758" cy="758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1" name="Oval 8"/>
              <p:cNvSpPr>
                <a:spLocks noChangeArrowheads="1"/>
              </p:cNvSpPr>
              <p:nvPr/>
            </p:nvSpPr>
            <p:spPr bwMode="gray">
              <a:xfrm>
                <a:off x="870" y="915"/>
                <a:ext cx="690" cy="690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alpha val="30196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040464" y="1971678"/>
              <a:ext cx="3183897" cy="1051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мероприятий в рамках проекта, в том числе вместе с партнерами проекта</a:t>
              </a:r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29205" y="4581128"/>
            <a:ext cx="5404890" cy="773896"/>
            <a:chOff x="611560" y="1971678"/>
            <a:chExt cx="4612801" cy="881258"/>
          </a:xfrm>
        </p:grpSpPr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611560" y="1971678"/>
              <a:ext cx="936104" cy="881258"/>
              <a:chOff x="802" y="845"/>
              <a:chExt cx="827" cy="826"/>
            </a:xfrm>
          </p:grpSpPr>
          <p:sp>
            <p:nvSpPr>
              <p:cNvPr id="25" name="Oval 6"/>
              <p:cNvSpPr>
                <a:spLocks noChangeArrowheads="1"/>
              </p:cNvSpPr>
              <p:nvPr/>
            </p:nvSpPr>
            <p:spPr bwMode="gray">
              <a:xfrm>
                <a:off x="802" y="845"/>
                <a:ext cx="827" cy="826"/>
              </a:xfrm>
              <a:prstGeom prst="ellipse">
                <a:avLst/>
              </a:prstGeom>
              <a:solidFill>
                <a:srgbClr val="F8F8F8"/>
              </a:solidFill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r>
                  <a:rPr lang="ru-RU" sz="2400" b="1" dirty="0" smtClean="0">
                    <a:latin typeface="Calibri" pitchFamily="34" charset="0"/>
                    <a:cs typeface="Arial" charset="0"/>
                  </a:rPr>
                  <a:t>7</a:t>
                </a:r>
                <a:endParaRPr lang="ru-RU" sz="2400" b="1" dirty="0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6" name="Oval 7"/>
              <p:cNvSpPr>
                <a:spLocks noChangeArrowheads="1"/>
              </p:cNvSpPr>
              <p:nvPr/>
            </p:nvSpPr>
            <p:spPr bwMode="gray">
              <a:xfrm>
                <a:off x="836" y="879"/>
                <a:ext cx="758" cy="758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alpha val="70195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27" name="Oval 8"/>
              <p:cNvSpPr>
                <a:spLocks noChangeArrowheads="1"/>
              </p:cNvSpPr>
              <p:nvPr/>
            </p:nvSpPr>
            <p:spPr bwMode="gray">
              <a:xfrm>
                <a:off x="870" y="915"/>
                <a:ext cx="690" cy="690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alpha val="30196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40464" y="1971678"/>
              <a:ext cx="3183897" cy="73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количество разработанных информационных материалов</a:t>
              </a:r>
              <a:endParaRPr lang="ru-RU" dirty="0"/>
            </a:p>
          </p:txBody>
        </p:sp>
      </p:grpSp>
      <p:pic>
        <p:nvPicPr>
          <p:cNvPr id="1026" name="Picture 2" descr="C:\Users\specomo1\Desktop\КОНКУРСЫ\Конкурс Мода и стиль\Заявки на моду и стиль, рыболовы\Заявки СурРКЦСОН Федоровский\Мода и стиль\фото Федоровский Мода\козиор\DSC_9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09929"/>
            <a:ext cx="2875816" cy="4313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4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команды проекта</a:t>
            </a:r>
            <a:endParaRPr lang="ru-RU" dirty="0"/>
          </a:p>
        </p:txBody>
      </p:sp>
      <p:pic>
        <p:nvPicPr>
          <p:cNvPr id="1026" name="Picture 2" descr="C:\Users\specomo1\Desktop\соцсети\РАЗМЕЩЕНО\16.03.2022 декупаж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430688" cy="2240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538130"/>
            <a:ext cx="357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Занятия в творческой мастерской</a:t>
            </a:r>
            <a:endParaRPr lang="ru-RU" dirty="0"/>
          </a:p>
        </p:txBody>
      </p:sp>
      <p:pic>
        <p:nvPicPr>
          <p:cNvPr id="1027" name="Picture 3" descr="C:\Users\specomo1\Desktop\ждут своего часа\ВОЛОНТЕРЫ\доклад 01.12.2022\Фото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76263"/>
            <a:ext cx="4285606" cy="2778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38539" y="4934589"/>
            <a:ext cx="417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Спортивно-оздоровительные занятия</a:t>
            </a:r>
            <a:endParaRPr lang="ru-RU" dirty="0"/>
          </a:p>
        </p:txBody>
      </p:sp>
      <p:pic>
        <p:nvPicPr>
          <p:cNvPr id="1028" name="Picture 4" descr="C:\Users\specomo1\Desktop\КОНКУРСЫ\26136 Смартека\Мудры-йога\ФОТО на обложку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9"/>
          <a:stretch/>
        </p:blipFill>
        <p:spPr bwMode="auto">
          <a:xfrm>
            <a:off x="392459" y="4005065"/>
            <a:ext cx="3292826" cy="1859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4920" y="5959578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Психологическая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40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команды проекта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38539" y="4934589"/>
            <a:ext cx="4176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Знакомство с базовыми видами причесок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7797" y="5119255"/>
            <a:ext cx="356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Акция «Социальный парикмахер»</a:t>
            </a:r>
            <a:endParaRPr lang="ru-RU" dirty="0"/>
          </a:p>
        </p:txBody>
      </p:sp>
      <p:pic>
        <p:nvPicPr>
          <p:cNvPr id="2050" name="Picture 2" descr="C:\Users\specomo1\Desktop\соцсети\РАЗМЕЩЕНО\парикмахер\attachm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7990"/>
            <a:ext cx="2828330" cy="3767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pecomo1\Desktop\соцсети\РАЗМЕЩЕНО\парикмахер\attachment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536" y="1412776"/>
            <a:ext cx="4198466" cy="3151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9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bf5c92caaa261ea4fb771fda7b874380985d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299</Words>
  <Application>Microsoft Office PowerPoint</Application>
  <PresentationFormat>Экран (4:3)</PresentationFormat>
  <Paragraphs>50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Осень жизни, как и осень года  надо благодарно принимать</vt:lpstr>
      <vt:lpstr>Целевая группа</vt:lpstr>
      <vt:lpstr>Презентация PowerPoint</vt:lpstr>
      <vt:lpstr>Основные тематические модули</vt:lpstr>
      <vt:lpstr>Результаты проекта</vt:lpstr>
      <vt:lpstr>Опыт команды проекта</vt:lpstr>
      <vt:lpstr>Опыт команды проекта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 осени</dc:title>
  <dc:creator>obstinate</dc:creator>
  <dc:description>Шаблон презентации с сайта https://presentation-creation.ru/</dc:description>
  <cp:lastModifiedBy>Специалист ОМО 1</cp:lastModifiedBy>
  <cp:revision>256</cp:revision>
  <dcterms:created xsi:type="dcterms:W3CDTF">2018-02-25T09:09:03Z</dcterms:created>
  <dcterms:modified xsi:type="dcterms:W3CDTF">2022-12-08T04:47:58Z</dcterms:modified>
</cp:coreProperties>
</file>