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3" r:id="rId2"/>
    <p:sldId id="260" r:id="rId3"/>
    <p:sldId id="297" r:id="rId4"/>
    <p:sldId id="299" r:id="rId5"/>
    <p:sldId id="277" r:id="rId6"/>
    <p:sldId id="29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08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4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FAD"/>
    <a:srgbClr val="E7F2FD"/>
    <a:srgbClr val="0A3866"/>
    <a:srgbClr val="0E5296"/>
    <a:srgbClr val="1160AF"/>
    <a:srgbClr val="B3D5F7"/>
    <a:srgbClr val="7B3DA8"/>
    <a:srgbClr val="ED1C24"/>
    <a:srgbClr val="37C2F2"/>
    <a:srgbClr val="5D3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2"/>
    <p:restoredTop sz="94637"/>
  </p:normalViewPr>
  <p:slideViewPr>
    <p:cSldViewPr snapToGrid="0">
      <p:cViewPr>
        <p:scale>
          <a:sx n="110" d="100"/>
          <a:sy n="110" d="100"/>
        </p:scale>
        <p:origin x="1188" y="612"/>
      </p:cViewPr>
      <p:guideLst>
        <p:guide pos="408"/>
        <p:guide orient="horz" pos="1620"/>
        <p:guide pos="4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CC6FA-BDEF-4C84-BEE4-D269190F260E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23D1D24-F4B9-4B40-9EE7-0D4CC0B110CB}">
      <dgm:prSet custT="1"/>
      <dgm:spPr>
        <a:solidFill>
          <a:srgbClr val="115FAD"/>
        </a:solidFill>
      </dgm:spPr>
      <dgm:t>
        <a:bodyPr/>
        <a:lstStyle/>
        <a:p>
          <a:pPr rtl="0"/>
          <a:r>
            <a:rPr lang="ru-RU" sz="1100" b="1" dirty="0" smtClean="0">
              <a:solidFill>
                <a:schemeClr val="bg1"/>
              </a:solidFill>
              <a:latin typeface="Montserrat Medium" pitchFamily="2" charset="-52"/>
            </a:rPr>
            <a:t>«НИКОМУ НЕ ОТДАМ»  </a:t>
          </a:r>
          <a:r>
            <a:rPr lang="ru-RU" sz="1050" b="1" dirty="0" smtClean="0">
              <a:solidFill>
                <a:schemeClr val="bg1"/>
              </a:solidFill>
              <a:latin typeface="Montserrat Medium" pitchFamily="2" charset="-52"/>
            </a:rPr>
            <a:t>(подпрограмма)</a:t>
          </a:r>
          <a:endParaRPr lang="ru-RU" sz="1050" b="1" dirty="0">
            <a:solidFill>
              <a:schemeClr val="bg1"/>
            </a:solidFill>
            <a:latin typeface="Montserrat Medium" pitchFamily="2" charset="-52"/>
          </a:endParaRPr>
        </a:p>
      </dgm:t>
    </dgm:pt>
    <dgm:pt modelId="{FF33A091-D586-48CE-8657-725BEEF05780}" type="parTrans" cxnId="{3A978157-11A9-42F5-AF82-00515B8A9750}">
      <dgm:prSet/>
      <dgm:spPr/>
      <dgm:t>
        <a:bodyPr/>
        <a:lstStyle/>
        <a:p>
          <a:endParaRPr lang="ru-RU" sz="1200" b="1">
            <a:solidFill>
              <a:srgbClr val="7030A0"/>
            </a:solidFill>
            <a:latin typeface="Montserrat Medium" pitchFamily="2" charset="-52"/>
          </a:endParaRPr>
        </a:p>
      </dgm:t>
    </dgm:pt>
    <dgm:pt modelId="{1D622534-E3E0-40F4-9A68-204EFA78DACA}" type="sibTrans" cxnId="{3A978157-11A9-42F5-AF82-00515B8A9750}">
      <dgm:prSet custT="1"/>
      <dgm:spPr/>
      <dgm:t>
        <a:bodyPr/>
        <a:lstStyle/>
        <a:p>
          <a:endParaRPr lang="ru-RU" sz="1200" b="1">
            <a:solidFill>
              <a:srgbClr val="7030A0"/>
            </a:solidFill>
            <a:latin typeface="Montserrat Medium" pitchFamily="2" charset="-52"/>
          </a:endParaRPr>
        </a:p>
      </dgm:t>
    </dgm:pt>
    <dgm:pt modelId="{9FCD17D6-70AA-4EC1-BE83-F0463D1E66F8}">
      <dgm:prSet custT="1"/>
      <dgm:spPr>
        <a:solidFill>
          <a:srgbClr val="115FAD"/>
        </a:solidFill>
      </dgm:spPr>
      <dgm:t>
        <a:bodyPr/>
        <a:lstStyle/>
        <a:p>
          <a:pPr rtl="0"/>
          <a:r>
            <a:rPr lang="ru-RU" sz="1100" b="1" dirty="0" smtClean="0">
              <a:solidFill>
                <a:schemeClr val="bg1"/>
              </a:solidFill>
              <a:latin typeface="Montserrat Medium" pitchFamily="2" charset="-52"/>
            </a:rPr>
            <a:t>«ДОЧКИ-МАТЕРИ» (программа) </a:t>
          </a:r>
          <a:endParaRPr lang="ru-RU" sz="1100" b="1" dirty="0">
            <a:solidFill>
              <a:schemeClr val="bg1"/>
            </a:solidFill>
            <a:latin typeface="Montserrat Medium" pitchFamily="2" charset="-52"/>
          </a:endParaRPr>
        </a:p>
      </dgm:t>
    </dgm:pt>
    <dgm:pt modelId="{D0575615-9BE6-4202-9251-FC8584A34F27}" type="parTrans" cxnId="{59D9E93E-8BAE-40FC-850A-D6A930DA8E7A}">
      <dgm:prSet/>
      <dgm:spPr/>
      <dgm:t>
        <a:bodyPr/>
        <a:lstStyle/>
        <a:p>
          <a:endParaRPr lang="ru-RU" sz="1200" b="1">
            <a:solidFill>
              <a:srgbClr val="7030A0"/>
            </a:solidFill>
            <a:latin typeface="Montserrat Medium" pitchFamily="2" charset="-52"/>
          </a:endParaRPr>
        </a:p>
      </dgm:t>
    </dgm:pt>
    <dgm:pt modelId="{F10AB24B-C1BF-42E4-962A-3841A02061F3}" type="sibTrans" cxnId="{59D9E93E-8BAE-40FC-850A-D6A930DA8E7A}">
      <dgm:prSet custT="1"/>
      <dgm:spPr/>
      <dgm:t>
        <a:bodyPr/>
        <a:lstStyle/>
        <a:p>
          <a:endParaRPr lang="ru-RU" sz="1200" b="1" dirty="0">
            <a:solidFill>
              <a:srgbClr val="7030A0"/>
            </a:solidFill>
            <a:latin typeface="Montserrat Medium" pitchFamily="2" charset="-52"/>
          </a:endParaRPr>
        </a:p>
      </dgm:t>
    </dgm:pt>
    <dgm:pt modelId="{F07F46FE-25FE-4ED8-9DAF-40A3D04961BD}">
      <dgm:prSet custT="1"/>
      <dgm:spPr>
        <a:solidFill>
          <a:srgbClr val="115FAD"/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bg1"/>
              </a:solidFill>
              <a:latin typeface="Montserrat Medium" pitchFamily="2" charset="-52"/>
            </a:rPr>
            <a:t>«ПРОФИЛАКТИКА АБОРТОВ» (программа)</a:t>
          </a:r>
          <a:endParaRPr lang="ru-RU" sz="1000" b="1" dirty="0">
            <a:solidFill>
              <a:schemeClr val="bg1"/>
            </a:solidFill>
            <a:latin typeface="Montserrat Medium" pitchFamily="2" charset="-52"/>
          </a:endParaRPr>
        </a:p>
      </dgm:t>
    </dgm:pt>
    <dgm:pt modelId="{D785C25E-DFC0-4633-84A3-B9E5937A4908}" type="parTrans" cxnId="{000E5EFF-E1E7-42B1-981D-A5E9523D4DF7}">
      <dgm:prSet/>
      <dgm:spPr/>
      <dgm:t>
        <a:bodyPr/>
        <a:lstStyle/>
        <a:p>
          <a:endParaRPr lang="ru-RU" sz="1200" b="1">
            <a:solidFill>
              <a:srgbClr val="7030A0"/>
            </a:solidFill>
            <a:latin typeface="Montserrat Medium" pitchFamily="2" charset="-52"/>
          </a:endParaRPr>
        </a:p>
      </dgm:t>
    </dgm:pt>
    <dgm:pt modelId="{2620B664-45C5-4A68-9BFC-AF1E79A8FFBD}" type="sibTrans" cxnId="{000E5EFF-E1E7-42B1-981D-A5E9523D4DF7}">
      <dgm:prSet custT="1"/>
      <dgm:spPr/>
      <dgm:t>
        <a:bodyPr/>
        <a:lstStyle/>
        <a:p>
          <a:endParaRPr lang="ru-RU" sz="1200" b="1">
            <a:solidFill>
              <a:srgbClr val="7030A0"/>
            </a:solidFill>
            <a:latin typeface="Montserrat Medium" pitchFamily="2" charset="-52"/>
          </a:endParaRPr>
        </a:p>
      </dgm:t>
    </dgm:pt>
    <dgm:pt modelId="{97883495-2796-4941-95FF-AC582A33A49B}">
      <dgm:prSet custT="1"/>
      <dgm:spPr>
        <a:solidFill>
          <a:srgbClr val="115FAD"/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bg1"/>
              </a:solidFill>
              <a:latin typeface="Montserrat Medium" pitchFamily="2" charset="-52"/>
            </a:rPr>
            <a:t>«ПРОФИЛАКТИКА ОТКАЗОВ ОТ НОВОРОЖДЕННЫХ» (программа)</a:t>
          </a:r>
          <a:endParaRPr lang="ru-RU" sz="1000" b="1" dirty="0">
            <a:solidFill>
              <a:schemeClr val="bg1"/>
            </a:solidFill>
            <a:latin typeface="Montserrat Medium" pitchFamily="2" charset="-52"/>
          </a:endParaRPr>
        </a:p>
      </dgm:t>
    </dgm:pt>
    <dgm:pt modelId="{D425443F-9CC8-4DC4-9FB3-0EA747B338C7}" type="parTrans" cxnId="{57FFFB7A-6150-4525-A6E6-60C101978F50}">
      <dgm:prSet/>
      <dgm:spPr/>
      <dgm:t>
        <a:bodyPr/>
        <a:lstStyle/>
        <a:p>
          <a:endParaRPr lang="ru-RU" sz="1200" b="1">
            <a:solidFill>
              <a:srgbClr val="7030A0"/>
            </a:solidFill>
            <a:latin typeface="Montserrat Medium" pitchFamily="2" charset="-52"/>
          </a:endParaRPr>
        </a:p>
      </dgm:t>
    </dgm:pt>
    <dgm:pt modelId="{9F817CD7-A2F6-4EB8-A463-609386B04875}" type="sibTrans" cxnId="{57FFFB7A-6150-4525-A6E6-60C101978F50}">
      <dgm:prSet/>
      <dgm:spPr/>
      <dgm:t>
        <a:bodyPr/>
        <a:lstStyle/>
        <a:p>
          <a:endParaRPr lang="ru-RU" sz="1200" b="1">
            <a:solidFill>
              <a:srgbClr val="7030A0"/>
            </a:solidFill>
            <a:latin typeface="Montserrat Medium" pitchFamily="2" charset="-52"/>
          </a:endParaRPr>
        </a:p>
      </dgm:t>
    </dgm:pt>
    <dgm:pt modelId="{7AC5A7DC-D499-4934-92AB-568E9F9FFF48}">
      <dgm:prSet custT="1"/>
      <dgm:spPr>
        <a:solidFill>
          <a:srgbClr val="115FAD"/>
        </a:solidFill>
      </dgm:spPr>
      <dgm:t>
        <a:bodyPr/>
        <a:lstStyle/>
        <a:p>
          <a:pPr rtl="0"/>
          <a:r>
            <a:rPr lang="ru-RU" sz="1100" b="1" dirty="0" smtClean="0">
              <a:solidFill>
                <a:schemeClr val="bg1"/>
              </a:solidFill>
              <a:latin typeface="Montserrat Medium" pitchFamily="2" charset="-52"/>
            </a:rPr>
            <a:t>«НЕ ОДНА!» (социальный проект)</a:t>
          </a:r>
          <a:endParaRPr lang="ru-RU" sz="1100" b="1" dirty="0">
            <a:solidFill>
              <a:schemeClr val="bg1"/>
            </a:solidFill>
            <a:latin typeface="Montserrat Medium" pitchFamily="2" charset="-52"/>
          </a:endParaRPr>
        </a:p>
      </dgm:t>
    </dgm:pt>
    <dgm:pt modelId="{3BB3DE22-E42D-4A2E-9B70-BF801E4C3EC4}" type="parTrans" cxnId="{797C16DD-B83F-4A37-938A-B045D1069D0A}">
      <dgm:prSet/>
      <dgm:spPr/>
      <dgm:t>
        <a:bodyPr/>
        <a:lstStyle/>
        <a:p>
          <a:endParaRPr lang="ru-RU"/>
        </a:p>
      </dgm:t>
    </dgm:pt>
    <dgm:pt modelId="{227E4936-0B23-477A-BCC6-9EE1030C5350}" type="sibTrans" cxnId="{797C16DD-B83F-4A37-938A-B045D1069D0A}">
      <dgm:prSet/>
      <dgm:spPr/>
      <dgm:t>
        <a:bodyPr/>
        <a:lstStyle/>
        <a:p>
          <a:endParaRPr lang="ru-RU"/>
        </a:p>
      </dgm:t>
    </dgm:pt>
    <dgm:pt modelId="{1DED9308-7022-4E69-9AB9-99C31177132F}" type="pres">
      <dgm:prSet presAssocID="{66ECC6FA-BDEF-4C84-BEE4-D269190F26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295B58-775E-4703-B7F9-D460984DE5CD}" type="pres">
      <dgm:prSet presAssocID="{923D1D24-F4B9-4B40-9EE7-0D4CC0B110CB}" presName="node" presStyleLbl="node1" presStyleIdx="0" presStyleCnt="5" custScaleX="181525" custScaleY="113065" custLinFactX="145767" custLinFactNeighborX="200000" custLinFactNeighborY="-18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FFFE7-1705-4B87-8920-7D8DFB50FC93}" type="pres">
      <dgm:prSet presAssocID="{1D622534-E3E0-40F4-9A68-204EFA78DACA}" presName="sibTrans" presStyleLbl="sibTrans2D1" presStyleIdx="0" presStyleCnt="4" custLinFactY="142914" custLinFactNeighborX="-66837" custLinFactNeighborY="200000"/>
      <dgm:spPr/>
      <dgm:t>
        <a:bodyPr/>
        <a:lstStyle/>
        <a:p>
          <a:endParaRPr lang="ru-RU"/>
        </a:p>
      </dgm:t>
    </dgm:pt>
    <dgm:pt modelId="{401B9EEC-F06C-41D5-8688-3DAC0D68DC67}" type="pres">
      <dgm:prSet presAssocID="{1D622534-E3E0-40F4-9A68-204EFA78DAC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1091488-1CFC-423E-8243-91E3822D8453}" type="pres">
      <dgm:prSet presAssocID="{9FCD17D6-70AA-4EC1-BE83-F0463D1E66F8}" presName="node" presStyleLbl="node1" presStyleIdx="1" presStyleCnt="5" custScaleX="189333" custScaleY="113684" custLinFactX="-133031" custLinFactNeighborX="-200000" custLinFactNeighborY="-18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DA8DF-0AC0-433D-A5B2-1E4D7AEC6E79}" type="pres">
      <dgm:prSet presAssocID="{F10AB24B-C1BF-42E4-962A-3841A02061F3}" presName="sibTrans" presStyleLbl="sibTrans2D1" presStyleIdx="1" presStyleCnt="4" custLinFactX="-63404" custLinFactY="140838" custLinFactNeighborX="-100000" custLinFactNeighborY="200000"/>
      <dgm:spPr/>
      <dgm:t>
        <a:bodyPr/>
        <a:lstStyle/>
        <a:p>
          <a:endParaRPr lang="ru-RU"/>
        </a:p>
      </dgm:t>
    </dgm:pt>
    <dgm:pt modelId="{AED70178-85E9-4883-A976-753C3274D0B8}" type="pres">
      <dgm:prSet presAssocID="{F10AB24B-C1BF-42E4-962A-3841A02061F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5B68834-E5F0-4F1B-A54E-23D5558C1966}" type="pres">
      <dgm:prSet presAssocID="{F07F46FE-25FE-4ED8-9DAF-40A3D04961BD}" presName="node" presStyleLbl="node1" presStyleIdx="2" presStyleCnt="5" custScaleX="187648" custScaleY="109632" custLinFactNeighborX="-32555" custLinFactNeighborY="-18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04886-E7F8-4292-9C12-13C17C48E9DD}" type="pres">
      <dgm:prSet presAssocID="{2620B664-45C5-4A68-9BFC-AF1E79A8FFBD}" presName="sibTrans" presStyleLbl="sibTrans2D1" presStyleIdx="2" presStyleCnt="4" custLinFactX="600000" custLinFactY="200000" custLinFactNeighborX="617859" custLinFactNeighborY="246925"/>
      <dgm:spPr/>
      <dgm:t>
        <a:bodyPr/>
        <a:lstStyle/>
        <a:p>
          <a:endParaRPr lang="ru-RU"/>
        </a:p>
      </dgm:t>
    </dgm:pt>
    <dgm:pt modelId="{F84A9062-3E1D-4A07-80AC-5A2E326ACA97}" type="pres">
      <dgm:prSet presAssocID="{2620B664-45C5-4A68-9BFC-AF1E79A8FFB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BED7A2-5E6D-4D84-B067-BF2148E89405}" type="pres">
      <dgm:prSet presAssocID="{97883495-2796-4941-95FF-AC582A33A49B}" presName="node" presStyleLbl="node1" presStyleIdx="3" presStyleCnt="5" custScaleX="199078" custScaleY="111422" custLinFactNeighborX="-23125" custLinFactNeighborY="-20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9DC99-A378-45BB-8858-252D45630589}" type="pres">
      <dgm:prSet presAssocID="{9F817CD7-A2F6-4EB8-A463-609386B04875}" presName="sibTrans" presStyleLbl="sibTrans2D1" presStyleIdx="3" presStyleCnt="4"/>
      <dgm:spPr/>
      <dgm:t>
        <a:bodyPr/>
        <a:lstStyle/>
        <a:p>
          <a:endParaRPr lang="ru-RU"/>
        </a:p>
      </dgm:t>
    </dgm:pt>
    <dgm:pt modelId="{63EC5AE6-89CD-4F70-9033-5B38E7A9E76D}" type="pres">
      <dgm:prSet presAssocID="{9F817CD7-A2F6-4EB8-A463-609386B0487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BF75FFD-BD95-4831-81BC-B04F269F4068}" type="pres">
      <dgm:prSet presAssocID="{7AC5A7DC-D499-4934-92AB-568E9F9FFF48}" presName="node" presStyleLbl="node1" presStyleIdx="4" presStyleCnt="5" custScaleX="187127" custScaleY="117193" custLinFactNeighborX="-5869" custLinFactNeighborY="-18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7B9B4E-8BE8-4D29-93DB-06DBB0534243}" type="presOf" srcId="{1D622534-E3E0-40F4-9A68-204EFA78DACA}" destId="{401B9EEC-F06C-41D5-8688-3DAC0D68DC67}" srcOrd="1" destOrd="0" presId="urn:microsoft.com/office/officeart/2005/8/layout/process1"/>
    <dgm:cxn modelId="{025353F3-8735-4769-950B-032389905444}" type="presOf" srcId="{9F817CD7-A2F6-4EB8-A463-609386B04875}" destId="{63EC5AE6-89CD-4F70-9033-5B38E7A9E76D}" srcOrd="1" destOrd="0" presId="urn:microsoft.com/office/officeart/2005/8/layout/process1"/>
    <dgm:cxn modelId="{797C16DD-B83F-4A37-938A-B045D1069D0A}" srcId="{66ECC6FA-BDEF-4C84-BEE4-D269190F260E}" destId="{7AC5A7DC-D499-4934-92AB-568E9F9FFF48}" srcOrd="4" destOrd="0" parTransId="{3BB3DE22-E42D-4A2E-9B70-BF801E4C3EC4}" sibTransId="{227E4936-0B23-477A-BCC6-9EE1030C5350}"/>
    <dgm:cxn modelId="{59D9E93E-8BAE-40FC-850A-D6A930DA8E7A}" srcId="{66ECC6FA-BDEF-4C84-BEE4-D269190F260E}" destId="{9FCD17D6-70AA-4EC1-BE83-F0463D1E66F8}" srcOrd="1" destOrd="0" parTransId="{D0575615-9BE6-4202-9251-FC8584A34F27}" sibTransId="{F10AB24B-C1BF-42E4-962A-3841A02061F3}"/>
    <dgm:cxn modelId="{179E075D-3D7E-4FB8-AC5E-941292A1C112}" type="presOf" srcId="{97883495-2796-4941-95FF-AC582A33A49B}" destId="{61BED7A2-5E6D-4D84-B067-BF2148E89405}" srcOrd="0" destOrd="0" presId="urn:microsoft.com/office/officeart/2005/8/layout/process1"/>
    <dgm:cxn modelId="{3A978157-11A9-42F5-AF82-00515B8A9750}" srcId="{66ECC6FA-BDEF-4C84-BEE4-D269190F260E}" destId="{923D1D24-F4B9-4B40-9EE7-0D4CC0B110CB}" srcOrd="0" destOrd="0" parTransId="{FF33A091-D586-48CE-8657-725BEEF05780}" sibTransId="{1D622534-E3E0-40F4-9A68-204EFA78DACA}"/>
    <dgm:cxn modelId="{2EBEBD81-E31E-4860-AA26-8F1545144917}" type="presOf" srcId="{1D622534-E3E0-40F4-9A68-204EFA78DACA}" destId="{744FFFE7-1705-4B87-8920-7D8DFB50FC93}" srcOrd="0" destOrd="0" presId="urn:microsoft.com/office/officeart/2005/8/layout/process1"/>
    <dgm:cxn modelId="{6EF9546D-B522-456C-91DF-4568233306CB}" type="presOf" srcId="{7AC5A7DC-D499-4934-92AB-568E9F9FFF48}" destId="{EBF75FFD-BD95-4831-81BC-B04F269F4068}" srcOrd="0" destOrd="0" presId="urn:microsoft.com/office/officeart/2005/8/layout/process1"/>
    <dgm:cxn modelId="{59C016D9-4DC3-497C-9930-8F073340F924}" type="presOf" srcId="{923D1D24-F4B9-4B40-9EE7-0D4CC0B110CB}" destId="{63295B58-775E-4703-B7F9-D460984DE5CD}" srcOrd="0" destOrd="0" presId="urn:microsoft.com/office/officeart/2005/8/layout/process1"/>
    <dgm:cxn modelId="{A7909EBD-1CF5-4380-853A-15AEC972367F}" type="presOf" srcId="{F10AB24B-C1BF-42E4-962A-3841A02061F3}" destId="{69FDA8DF-0AC0-433D-A5B2-1E4D7AEC6E79}" srcOrd="0" destOrd="0" presId="urn:microsoft.com/office/officeart/2005/8/layout/process1"/>
    <dgm:cxn modelId="{86D69B1D-3672-4CDA-92E9-D086BC75796B}" type="presOf" srcId="{9F817CD7-A2F6-4EB8-A463-609386B04875}" destId="{B7C9DC99-A378-45BB-8858-252D45630589}" srcOrd="0" destOrd="0" presId="urn:microsoft.com/office/officeart/2005/8/layout/process1"/>
    <dgm:cxn modelId="{78FDD1D8-28AF-4F46-B5CC-49C7700CAE42}" type="presOf" srcId="{F07F46FE-25FE-4ED8-9DAF-40A3D04961BD}" destId="{35B68834-E5F0-4F1B-A54E-23D5558C1966}" srcOrd="0" destOrd="0" presId="urn:microsoft.com/office/officeart/2005/8/layout/process1"/>
    <dgm:cxn modelId="{8E26E890-382A-47D4-A838-4CA36905EAEF}" type="presOf" srcId="{9FCD17D6-70AA-4EC1-BE83-F0463D1E66F8}" destId="{D1091488-1CFC-423E-8243-91E3822D8453}" srcOrd="0" destOrd="0" presId="urn:microsoft.com/office/officeart/2005/8/layout/process1"/>
    <dgm:cxn modelId="{9B4B44CA-3B7D-48BF-9249-C08633E7EE91}" type="presOf" srcId="{F10AB24B-C1BF-42E4-962A-3841A02061F3}" destId="{AED70178-85E9-4883-A976-753C3274D0B8}" srcOrd="1" destOrd="0" presId="urn:microsoft.com/office/officeart/2005/8/layout/process1"/>
    <dgm:cxn modelId="{57FFFB7A-6150-4525-A6E6-60C101978F50}" srcId="{66ECC6FA-BDEF-4C84-BEE4-D269190F260E}" destId="{97883495-2796-4941-95FF-AC582A33A49B}" srcOrd="3" destOrd="0" parTransId="{D425443F-9CC8-4DC4-9FB3-0EA747B338C7}" sibTransId="{9F817CD7-A2F6-4EB8-A463-609386B04875}"/>
    <dgm:cxn modelId="{A8200D1C-EAE7-4BC8-A565-EDF0D2CF9E8F}" type="presOf" srcId="{2620B664-45C5-4A68-9BFC-AF1E79A8FFBD}" destId="{F84A9062-3E1D-4A07-80AC-5A2E326ACA97}" srcOrd="1" destOrd="0" presId="urn:microsoft.com/office/officeart/2005/8/layout/process1"/>
    <dgm:cxn modelId="{BBA8C836-FB89-472E-B2DD-CDF4EC7F605E}" type="presOf" srcId="{66ECC6FA-BDEF-4C84-BEE4-D269190F260E}" destId="{1DED9308-7022-4E69-9AB9-99C31177132F}" srcOrd="0" destOrd="0" presId="urn:microsoft.com/office/officeart/2005/8/layout/process1"/>
    <dgm:cxn modelId="{000E5EFF-E1E7-42B1-981D-A5E9523D4DF7}" srcId="{66ECC6FA-BDEF-4C84-BEE4-D269190F260E}" destId="{F07F46FE-25FE-4ED8-9DAF-40A3D04961BD}" srcOrd="2" destOrd="0" parTransId="{D785C25E-DFC0-4633-84A3-B9E5937A4908}" sibTransId="{2620B664-45C5-4A68-9BFC-AF1E79A8FFBD}"/>
    <dgm:cxn modelId="{03469753-9D32-47AD-8E0F-FC0F67755508}" type="presOf" srcId="{2620B664-45C5-4A68-9BFC-AF1E79A8FFBD}" destId="{C5F04886-E7F8-4292-9C12-13C17C48E9DD}" srcOrd="0" destOrd="0" presId="urn:microsoft.com/office/officeart/2005/8/layout/process1"/>
    <dgm:cxn modelId="{4FCD3FBA-A27D-45CD-AF2E-1AEF644A193B}" type="presParOf" srcId="{1DED9308-7022-4E69-9AB9-99C31177132F}" destId="{63295B58-775E-4703-B7F9-D460984DE5CD}" srcOrd="0" destOrd="0" presId="urn:microsoft.com/office/officeart/2005/8/layout/process1"/>
    <dgm:cxn modelId="{2875CD03-1940-42F4-9004-16FE992DA371}" type="presParOf" srcId="{1DED9308-7022-4E69-9AB9-99C31177132F}" destId="{744FFFE7-1705-4B87-8920-7D8DFB50FC93}" srcOrd="1" destOrd="0" presId="urn:microsoft.com/office/officeart/2005/8/layout/process1"/>
    <dgm:cxn modelId="{0C2F6BEE-597D-4C7C-86E2-E4999592FDC8}" type="presParOf" srcId="{744FFFE7-1705-4B87-8920-7D8DFB50FC93}" destId="{401B9EEC-F06C-41D5-8688-3DAC0D68DC67}" srcOrd="0" destOrd="0" presId="urn:microsoft.com/office/officeart/2005/8/layout/process1"/>
    <dgm:cxn modelId="{8C1AC3FC-3C87-4791-AF02-CE30213C524D}" type="presParOf" srcId="{1DED9308-7022-4E69-9AB9-99C31177132F}" destId="{D1091488-1CFC-423E-8243-91E3822D8453}" srcOrd="2" destOrd="0" presId="urn:microsoft.com/office/officeart/2005/8/layout/process1"/>
    <dgm:cxn modelId="{79B75C39-2021-4E01-87CE-19D1B366A076}" type="presParOf" srcId="{1DED9308-7022-4E69-9AB9-99C31177132F}" destId="{69FDA8DF-0AC0-433D-A5B2-1E4D7AEC6E79}" srcOrd="3" destOrd="0" presId="urn:microsoft.com/office/officeart/2005/8/layout/process1"/>
    <dgm:cxn modelId="{00AC85D6-D494-4DDA-8D6D-DD3A271ABF47}" type="presParOf" srcId="{69FDA8DF-0AC0-433D-A5B2-1E4D7AEC6E79}" destId="{AED70178-85E9-4883-A976-753C3274D0B8}" srcOrd="0" destOrd="0" presId="urn:microsoft.com/office/officeart/2005/8/layout/process1"/>
    <dgm:cxn modelId="{096B016D-2F15-45FB-9051-B300515D7E6E}" type="presParOf" srcId="{1DED9308-7022-4E69-9AB9-99C31177132F}" destId="{35B68834-E5F0-4F1B-A54E-23D5558C1966}" srcOrd="4" destOrd="0" presId="urn:microsoft.com/office/officeart/2005/8/layout/process1"/>
    <dgm:cxn modelId="{24987411-C33A-4D0F-8303-06CC8813E954}" type="presParOf" srcId="{1DED9308-7022-4E69-9AB9-99C31177132F}" destId="{C5F04886-E7F8-4292-9C12-13C17C48E9DD}" srcOrd="5" destOrd="0" presId="urn:microsoft.com/office/officeart/2005/8/layout/process1"/>
    <dgm:cxn modelId="{574B78F2-3A2A-4F3C-AEE4-16542A694BAC}" type="presParOf" srcId="{C5F04886-E7F8-4292-9C12-13C17C48E9DD}" destId="{F84A9062-3E1D-4A07-80AC-5A2E326ACA97}" srcOrd="0" destOrd="0" presId="urn:microsoft.com/office/officeart/2005/8/layout/process1"/>
    <dgm:cxn modelId="{F8DA8C76-E0F4-4840-8216-7FF48CEB8C5E}" type="presParOf" srcId="{1DED9308-7022-4E69-9AB9-99C31177132F}" destId="{61BED7A2-5E6D-4D84-B067-BF2148E89405}" srcOrd="6" destOrd="0" presId="urn:microsoft.com/office/officeart/2005/8/layout/process1"/>
    <dgm:cxn modelId="{4AD8346B-A90A-4B23-AB02-43305622B20C}" type="presParOf" srcId="{1DED9308-7022-4E69-9AB9-99C31177132F}" destId="{B7C9DC99-A378-45BB-8858-252D45630589}" srcOrd="7" destOrd="0" presId="urn:microsoft.com/office/officeart/2005/8/layout/process1"/>
    <dgm:cxn modelId="{1A0C7A5A-C8F2-4C0D-AADE-270FC0E0DB15}" type="presParOf" srcId="{B7C9DC99-A378-45BB-8858-252D45630589}" destId="{63EC5AE6-89CD-4F70-9033-5B38E7A9E76D}" srcOrd="0" destOrd="0" presId="urn:microsoft.com/office/officeart/2005/8/layout/process1"/>
    <dgm:cxn modelId="{9A283196-EB00-4E2A-AA77-25963A6125AC}" type="presParOf" srcId="{1DED9308-7022-4E69-9AB9-99C31177132F}" destId="{EBF75FFD-BD95-4831-81BC-B04F269F406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95B58-775E-4703-B7F9-D460984DE5CD}">
      <dsp:nvSpPr>
        <dsp:cNvPr id="0" name=""/>
        <dsp:cNvSpPr/>
      </dsp:nvSpPr>
      <dsp:spPr>
        <a:xfrm>
          <a:off x="1836215" y="1054535"/>
          <a:ext cx="1470189" cy="851929"/>
        </a:xfrm>
        <a:prstGeom prst="roundRect">
          <a:avLst>
            <a:gd name="adj" fmla="val 10000"/>
          </a:avLst>
        </a:prstGeom>
        <a:solidFill>
          <a:srgbClr val="115FAD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Montserrat Medium" pitchFamily="2" charset="-52"/>
            </a:rPr>
            <a:t>«НИКОМУ НЕ ОТДАМ»  </a:t>
          </a:r>
          <a:r>
            <a:rPr lang="ru-RU" sz="1050" b="1" kern="1200" dirty="0" smtClean="0">
              <a:solidFill>
                <a:schemeClr val="bg1"/>
              </a:solidFill>
              <a:latin typeface="Montserrat Medium" pitchFamily="2" charset="-52"/>
            </a:rPr>
            <a:t>(подпрограмма)</a:t>
          </a:r>
          <a:endParaRPr lang="ru-RU" sz="1050" b="1" kern="1200" dirty="0">
            <a:solidFill>
              <a:schemeClr val="bg1"/>
            </a:solidFill>
            <a:latin typeface="Montserrat Medium" pitchFamily="2" charset="-52"/>
          </a:endParaRPr>
        </a:p>
      </dsp:txBody>
      <dsp:txXfrm>
        <a:off x="1861167" y="1079487"/>
        <a:ext cx="1420285" cy="802025"/>
      </dsp:txXfrm>
    </dsp:sp>
    <dsp:sp modelId="{744FFFE7-1705-4B87-8920-7D8DFB50FC93}">
      <dsp:nvSpPr>
        <dsp:cNvPr id="0" name=""/>
        <dsp:cNvSpPr/>
      </dsp:nvSpPr>
      <dsp:spPr>
        <a:xfrm rot="10802069">
          <a:off x="1579550" y="2068327"/>
          <a:ext cx="119933" cy="200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rgbClr val="7030A0"/>
            </a:solidFill>
            <a:latin typeface="Montserrat Medium" pitchFamily="2" charset="-52"/>
          </a:endParaRPr>
        </a:p>
      </dsp:txBody>
      <dsp:txXfrm rot="10800000">
        <a:off x="1615530" y="2108509"/>
        <a:ext cx="83953" cy="120515"/>
      </dsp:txXfrm>
    </dsp:sp>
    <dsp:sp modelId="{D1091488-1CFC-423E-8243-91E3822D8453}">
      <dsp:nvSpPr>
        <dsp:cNvPr id="0" name=""/>
        <dsp:cNvSpPr/>
      </dsp:nvSpPr>
      <dsp:spPr>
        <a:xfrm>
          <a:off x="76499" y="1051163"/>
          <a:ext cx="1533427" cy="856593"/>
        </a:xfrm>
        <a:prstGeom prst="roundRect">
          <a:avLst>
            <a:gd name="adj" fmla="val 10000"/>
          </a:avLst>
        </a:prstGeom>
        <a:solidFill>
          <a:srgbClr val="115FAD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Montserrat Medium" pitchFamily="2" charset="-52"/>
            </a:rPr>
            <a:t>«ДОЧКИ-МАТЕРИ» (программа) </a:t>
          </a:r>
          <a:endParaRPr lang="ru-RU" sz="1100" b="1" kern="1200" dirty="0">
            <a:solidFill>
              <a:schemeClr val="bg1"/>
            </a:solidFill>
            <a:latin typeface="Montserrat Medium" pitchFamily="2" charset="-52"/>
          </a:endParaRPr>
        </a:p>
      </dsp:txBody>
      <dsp:txXfrm>
        <a:off x="101588" y="1076252"/>
        <a:ext cx="1483249" cy="806415"/>
      </dsp:txXfrm>
    </dsp:sp>
    <dsp:sp modelId="{69FDA8DF-0AC0-433D-A5B2-1E4D7AEC6E79}">
      <dsp:nvSpPr>
        <dsp:cNvPr id="0" name=""/>
        <dsp:cNvSpPr/>
      </dsp:nvSpPr>
      <dsp:spPr>
        <a:xfrm rot="1030">
          <a:off x="412429" y="2064160"/>
          <a:ext cx="1030244" cy="200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7030A0"/>
            </a:solidFill>
            <a:latin typeface="Montserrat Medium" pitchFamily="2" charset="-52"/>
          </a:endParaRPr>
        </a:p>
      </dsp:txBody>
      <dsp:txXfrm>
        <a:off x="412429" y="2104322"/>
        <a:ext cx="969987" cy="120515"/>
      </dsp:txXfrm>
    </dsp:sp>
    <dsp:sp modelId="{35B68834-E5F0-4F1B-A54E-23D5558C1966}">
      <dsp:nvSpPr>
        <dsp:cNvPr id="0" name=""/>
        <dsp:cNvSpPr/>
      </dsp:nvSpPr>
      <dsp:spPr>
        <a:xfrm>
          <a:off x="3553783" y="1067468"/>
          <a:ext cx="1519780" cy="826062"/>
        </a:xfrm>
        <a:prstGeom prst="roundRect">
          <a:avLst>
            <a:gd name="adj" fmla="val 10000"/>
          </a:avLst>
        </a:prstGeom>
        <a:solidFill>
          <a:srgbClr val="115FAD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Montserrat Medium" pitchFamily="2" charset="-52"/>
            </a:rPr>
            <a:t>«ПРОФИЛАКТИКА АБОРТОВ» (программа)</a:t>
          </a:r>
          <a:endParaRPr lang="ru-RU" sz="1000" b="1" kern="1200" dirty="0">
            <a:solidFill>
              <a:schemeClr val="bg1"/>
            </a:solidFill>
            <a:latin typeface="Montserrat Medium" pitchFamily="2" charset="-52"/>
          </a:endParaRPr>
        </a:p>
      </dsp:txBody>
      <dsp:txXfrm>
        <a:off x="3577978" y="1091663"/>
        <a:ext cx="1471390" cy="777672"/>
      </dsp:txXfrm>
    </dsp:sp>
    <dsp:sp modelId="{C5F04886-E7F8-4292-9C12-13C17C48E9DD}">
      <dsp:nvSpPr>
        <dsp:cNvPr id="0" name=""/>
        <dsp:cNvSpPr/>
      </dsp:nvSpPr>
      <dsp:spPr>
        <a:xfrm rot="21571597">
          <a:off x="7450531" y="2269967"/>
          <a:ext cx="187898" cy="200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rgbClr val="7030A0"/>
            </a:solidFill>
            <a:latin typeface="Montserrat Medium" pitchFamily="2" charset="-52"/>
          </a:endParaRPr>
        </a:p>
      </dsp:txBody>
      <dsp:txXfrm>
        <a:off x="7450532" y="2310371"/>
        <a:ext cx="131529" cy="120515"/>
      </dsp:txXfrm>
    </dsp:sp>
    <dsp:sp modelId="{61BED7A2-5E6D-4D84-B067-BF2148E89405}">
      <dsp:nvSpPr>
        <dsp:cNvPr id="0" name=""/>
        <dsp:cNvSpPr/>
      </dsp:nvSpPr>
      <dsp:spPr>
        <a:xfrm>
          <a:off x="5428078" y="1044856"/>
          <a:ext cx="1612353" cy="839549"/>
        </a:xfrm>
        <a:prstGeom prst="roundRect">
          <a:avLst>
            <a:gd name="adj" fmla="val 10000"/>
          </a:avLst>
        </a:prstGeom>
        <a:solidFill>
          <a:srgbClr val="115FAD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Montserrat Medium" pitchFamily="2" charset="-52"/>
            </a:rPr>
            <a:t>«ПРОФИЛАКТИКА ОТКАЗОВ ОТ НОВОРОЖДЕННЫХ» (программа)</a:t>
          </a:r>
          <a:endParaRPr lang="ru-RU" sz="1000" b="1" kern="1200" dirty="0">
            <a:solidFill>
              <a:schemeClr val="bg1"/>
            </a:solidFill>
            <a:latin typeface="Montserrat Medium" pitchFamily="2" charset="-52"/>
          </a:endParaRPr>
        </a:p>
      </dsp:txBody>
      <dsp:txXfrm>
        <a:off x="5452668" y="1069446"/>
        <a:ext cx="1563173" cy="790369"/>
      </dsp:txXfrm>
    </dsp:sp>
    <dsp:sp modelId="{B7C9DC99-A378-45BB-8858-252D45630589}">
      <dsp:nvSpPr>
        <dsp:cNvPr id="0" name=""/>
        <dsp:cNvSpPr/>
      </dsp:nvSpPr>
      <dsp:spPr>
        <a:xfrm rot="24799">
          <a:off x="7135395" y="1371429"/>
          <a:ext cx="201334" cy="200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7030A0"/>
            </a:solidFill>
            <a:latin typeface="Montserrat Medium" pitchFamily="2" charset="-52"/>
          </a:endParaRPr>
        </a:p>
      </dsp:txBody>
      <dsp:txXfrm>
        <a:off x="7135396" y="1411383"/>
        <a:ext cx="141077" cy="120515"/>
      </dsp:txXfrm>
    </dsp:sp>
    <dsp:sp modelId="{EBF75FFD-BD95-4831-81BC-B04F269F4068}">
      <dsp:nvSpPr>
        <dsp:cNvPr id="0" name=""/>
        <dsp:cNvSpPr/>
      </dsp:nvSpPr>
      <dsp:spPr>
        <a:xfrm>
          <a:off x="7420298" y="1037137"/>
          <a:ext cx="1515560" cy="883033"/>
        </a:xfrm>
        <a:prstGeom prst="roundRect">
          <a:avLst>
            <a:gd name="adj" fmla="val 10000"/>
          </a:avLst>
        </a:prstGeom>
        <a:solidFill>
          <a:srgbClr val="115FAD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Montserrat Medium" pitchFamily="2" charset="-52"/>
            </a:rPr>
            <a:t>«НЕ ОДНА!» (социальный проект)</a:t>
          </a:r>
          <a:endParaRPr lang="ru-RU" sz="1100" b="1" kern="1200" dirty="0">
            <a:solidFill>
              <a:schemeClr val="bg1"/>
            </a:solidFill>
            <a:latin typeface="Montserrat Medium" pitchFamily="2" charset="-52"/>
          </a:endParaRPr>
        </a:p>
      </dsp:txBody>
      <dsp:txXfrm>
        <a:off x="7446161" y="1063000"/>
        <a:ext cx="1463834" cy="831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03D6A-0BAD-4D86-805C-6F32D4778420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BD6B-8120-46BB-8143-0547A5D4E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3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BD6B-8120-46BB-8143-0547A5D4E1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6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BD6B-8120-46BB-8143-0547A5D4E14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4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BD6B-8120-46BB-8143-0547A5D4E1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66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4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1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7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4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3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6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2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1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7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6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D19A-9E6A-4C50-B8CD-B7CE346BFE7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8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755709"/>
            <a:ext cx="9149603" cy="1555709"/>
          </a:xfrm>
          <a:prstGeom prst="rect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D95DE0-4731-9D55-8A9B-9CA304CA0BAA}"/>
              </a:ext>
            </a:extLst>
          </p:cNvPr>
          <p:cNvSpPr txBox="1"/>
          <p:nvPr/>
        </p:nvSpPr>
        <p:spPr>
          <a:xfrm>
            <a:off x="78213" y="1834090"/>
            <a:ext cx="6690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cap="all" spc="-1" dirty="0" smtClean="0">
                <a:solidFill>
                  <a:schemeClr val="bg1"/>
                </a:solidFill>
                <a:latin typeface="Actay Wide Bd" pitchFamily="50" charset="-52"/>
                <a:ea typeface="DejaVu Sans"/>
                <a:cs typeface="Times New Roman" panose="02020603050405020304" pitchFamily="18" charset="0"/>
              </a:rPr>
              <a:t>Региональная межведомственная </a:t>
            </a:r>
            <a:endParaRPr lang="ru-RU" sz="2000" b="1" cap="all" spc="-1" dirty="0" smtClean="0">
              <a:solidFill>
                <a:schemeClr val="bg1"/>
              </a:solidFill>
              <a:latin typeface="Actay Wide Bd" pitchFamily="50" charset="-52"/>
              <a:ea typeface="DejaVu Sans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cap="all" spc="-1" dirty="0" smtClean="0">
                <a:solidFill>
                  <a:schemeClr val="bg1"/>
                </a:solidFill>
                <a:latin typeface="Actay Wide Bd" pitchFamily="50" charset="-52"/>
                <a:ea typeface="DejaVu Sans"/>
                <a:cs typeface="Times New Roman" panose="02020603050405020304" pitchFamily="18" charset="0"/>
              </a:rPr>
              <a:t>модель </a:t>
            </a:r>
            <a:r>
              <a:rPr lang="ru-RU" sz="2000" b="1" cap="all" spc="-1" dirty="0" smtClean="0">
                <a:solidFill>
                  <a:schemeClr val="bg1"/>
                </a:solidFill>
                <a:latin typeface="Actay Wide Bd" pitchFamily="50" charset="-52"/>
                <a:ea typeface="DejaVu Sans"/>
                <a:cs typeface="Times New Roman" panose="02020603050405020304" pitchFamily="18" charset="0"/>
              </a:rPr>
              <a:t>комплексной социальной </a:t>
            </a:r>
            <a:endParaRPr lang="ru-RU" sz="2000" b="1" cap="all" spc="-1" dirty="0" smtClean="0">
              <a:solidFill>
                <a:schemeClr val="bg1"/>
              </a:solidFill>
              <a:latin typeface="Actay Wide Bd" pitchFamily="50" charset="-52"/>
              <a:ea typeface="DejaVu Sans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cap="all" spc="-1" dirty="0" smtClean="0">
                <a:solidFill>
                  <a:schemeClr val="bg1"/>
                </a:solidFill>
                <a:latin typeface="Actay Wide Bd" pitchFamily="50" charset="-52"/>
                <a:ea typeface="DejaVu Sans"/>
                <a:cs typeface="Times New Roman" panose="02020603050405020304" pitchFamily="18" charset="0"/>
              </a:rPr>
              <a:t>помощи </a:t>
            </a:r>
            <a:r>
              <a:rPr lang="ru-RU" sz="2000" b="1" cap="all" spc="-1" dirty="0" smtClean="0">
                <a:solidFill>
                  <a:schemeClr val="bg1"/>
                </a:solidFill>
                <a:latin typeface="Actay Wide Bd" pitchFamily="50" charset="-52"/>
                <a:ea typeface="DejaVu Sans"/>
                <a:cs typeface="Times New Roman" panose="02020603050405020304" pitchFamily="18" charset="0"/>
              </a:rPr>
              <a:t>несовершеннолетним </a:t>
            </a:r>
          </a:p>
          <a:p>
            <a:pPr>
              <a:lnSpc>
                <a:spcPct val="90000"/>
              </a:lnSpc>
            </a:pPr>
            <a:r>
              <a:rPr lang="ru-RU" sz="2000" b="1" cap="all" spc="-1" dirty="0" smtClean="0">
                <a:solidFill>
                  <a:schemeClr val="bg1"/>
                </a:solidFill>
                <a:latin typeface="Actay Wide Bd" pitchFamily="50" charset="-52"/>
                <a:ea typeface="DejaVu Sans"/>
                <a:cs typeface="Times New Roman" panose="02020603050405020304" pitchFamily="18" charset="0"/>
              </a:rPr>
              <a:t>и юным матерям в возрасте </a:t>
            </a:r>
          </a:p>
          <a:p>
            <a:pPr>
              <a:lnSpc>
                <a:spcPct val="90000"/>
              </a:lnSpc>
            </a:pPr>
            <a:r>
              <a:rPr lang="ru-RU" sz="2000" b="1" cap="all" spc="-1" dirty="0" smtClean="0">
                <a:solidFill>
                  <a:schemeClr val="bg1"/>
                </a:solidFill>
                <a:latin typeface="Actay Wide Bd" pitchFamily="50" charset="-52"/>
                <a:ea typeface="DejaVu Sans"/>
                <a:cs typeface="Times New Roman" panose="02020603050405020304" pitchFamily="18" charset="0"/>
              </a:rPr>
              <a:t>до 23-х лет</a:t>
            </a:r>
            <a:endParaRPr lang="ru-RU" sz="2000" spc="-1" dirty="0">
              <a:solidFill>
                <a:schemeClr val="bg1"/>
              </a:solidFill>
              <a:latin typeface="Actay Wide Bd" pitchFamily="50" charset="-5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8D676F-4845-6253-FFC1-2A4E6AFAAAA4}"/>
              </a:ext>
            </a:extLst>
          </p:cNvPr>
          <p:cNvSpPr txBox="1"/>
          <p:nvPr/>
        </p:nvSpPr>
        <p:spPr>
          <a:xfrm>
            <a:off x="548481" y="3855032"/>
            <a:ext cx="4161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Шубинская Эвелина Борисовна</a:t>
            </a:r>
            <a:endParaRPr lang="ru-RU" sz="1600" b="1" dirty="0">
              <a:solidFill>
                <a:srgbClr val="5D317D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г.Тула</a:t>
            </a:r>
            <a:endParaRPr lang="ru-RU" sz="1600" b="1" dirty="0">
              <a:solidFill>
                <a:srgbClr val="5D317D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30"/>
          <p:cNvPicPr/>
          <p:nvPr/>
        </p:nvPicPr>
        <p:blipFill>
          <a:blip r:embed="rId2"/>
          <a:stretch/>
        </p:blipFill>
        <p:spPr>
          <a:xfrm>
            <a:off x="0" y="64446"/>
            <a:ext cx="2080800" cy="78480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1" t="12020" r="59603" b="50900"/>
          <a:stretch/>
        </p:blipFill>
        <p:spPr>
          <a:xfrm>
            <a:off x="6035040" y="1352612"/>
            <a:ext cx="2717075" cy="23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0E6800-6767-4BA9-A5E0-853295438C68}"/>
              </a:ext>
            </a:extLst>
          </p:cNvPr>
          <p:cNvSpPr txBox="1"/>
          <p:nvPr/>
        </p:nvSpPr>
        <p:spPr>
          <a:xfrm>
            <a:off x="1271269" y="2820510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">
              <a:latin typeface="Montserrat Medium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32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Montserrat Medium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64394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Montserrat Medium" pitchFamily="2" charset="-52"/>
            </a:endParaRPr>
          </a:p>
        </p:txBody>
      </p:sp>
      <p:pic>
        <p:nvPicPr>
          <p:cNvPr id="11" name="Рисунок 30"/>
          <p:cNvPicPr/>
          <p:nvPr/>
        </p:nvPicPr>
        <p:blipFill>
          <a:blip r:embed="rId2"/>
          <a:stretch/>
        </p:blipFill>
        <p:spPr>
          <a:xfrm>
            <a:off x="-3232" y="-24712"/>
            <a:ext cx="1859252" cy="652000"/>
          </a:xfrm>
          <a:prstGeom prst="rect">
            <a:avLst/>
          </a:prstGeom>
          <a:ln w="0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16379" y="689662"/>
            <a:ext cx="8048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7B3DA8"/>
                </a:solidFill>
                <a:latin typeface="Actay Wide Bd" pitchFamily="50" charset="-52"/>
              </a:rPr>
              <a:t>РЕГИОНАЛЬНАЯ МОДЕЛЬ  </a:t>
            </a:r>
            <a:r>
              <a:rPr lang="ru-RU" sz="1400" dirty="0">
                <a:solidFill>
                  <a:srgbClr val="7B3DA8"/>
                </a:solidFill>
                <a:latin typeface="Actay Wide Bd" pitchFamily="50" charset="-52"/>
              </a:rPr>
              <a:t>МЕЖВЕДОМСТВЕННОГО </a:t>
            </a:r>
            <a:r>
              <a:rPr lang="ru-RU" sz="1400" dirty="0" smtClean="0">
                <a:solidFill>
                  <a:srgbClr val="7B3DA8"/>
                </a:solidFill>
                <a:latin typeface="Actay Wide Bd" pitchFamily="50" charset="-52"/>
              </a:rPr>
              <a:t>ВЗАИМОДЕЙСТВИЯ </a:t>
            </a:r>
            <a:endParaRPr lang="ru-RU" sz="1400" dirty="0">
              <a:solidFill>
                <a:srgbClr val="7B3DA8"/>
              </a:solidFill>
              <a:latin typeface="Actay Wide Bd" pitchFamily="50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62709" y="1614805"/>
            <a:ext cx="3022171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ФЕДЕРАЛЬНЫЕ</a:t>
            </a:r>
          </a:p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И РЕГИОНАЛЬНЫЕ ОРГАНЫ ИСПОЛНИТЕЛЬНОЙ ВЛАСТИ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1962" y="2414779"/>
            <a:ext cx="2665592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АППАРАТ </a:t>
            </a:r>
          </a:p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УПОЛНОМОЧЕННЫХ </a:t>
            </a:r>
            <a:b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</a:br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В ТУЛЬСКОЙ ОБЛАСТИ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62708" y="1067839"/>
            <a:ext cx="302217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УЧРЕЖДЕНИЯ ЗДРАВООХРАНЕНИЯ, </a:t>
            </a:r>
            <a:r>
              <a:rPr lang="ru-RU" sz="1000" b="1" dirty="0" smtClean="0">
                <a:solidFill>
                  <a:srgbClr val="002060"/>
                </a:solidFill>
                <a:latin typeface="Montserrat Medium" pitchFamily="2" charset="-52"/>
              </a:rPr>
              <a:t>ОБРАЗОВАНИЯ</a:t>
            </a:r>
            <a:endParaRPr lang="ru-RU" sz="1000" b="1" dirty="0">
              <a:solidFill>
                <a:srgbClr val="002060"/>
              </a:solidFill>
              <a:latin typeface="Montserrat Medium" pitchFamily="2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08620" y="1888523"/>
            <a:ext cx="2630579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  <a:latin typeface="Montserrat Medium" pitchFamily="2" charset="-52"/>
              </a:rPr>
              <a:t>ТУЛЬСКАЯ ОБЛАСТНАЯ</a:t>
            </a:r>
            <a:endParaRPr lang="ru-RU" sz="1000" b="1" dirty="0">
              <a:solidFill>
                <a:srgbClr val="002060"/>
              </a:solidFill>
              <a:latin typeface="Montserrat Medium" pitchFamily="2" charset="-52"/>
            </a:endParaRPr>
          </a:p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АДВОКАТСКАЯ ПАЛАТА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5082" y="4443369"/>
            <a:ext cx="2664575" cy="415498"/>
          </a:xfrm>
          <a:prstGeom prst="rect">
            <a:avLst/>
          </a:prstGeom>
          <a:solidFill>
            <a:schemeClr val="bg1"/>
          </a:solidFill>
          <a:ln w="28575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002060"/>
                </a:solidFill>
                <a:latin typeface="Montserrat Medium" pitchFamily="2" charset="-52"/>
              </a:rPr>
              <a:t>СО </a:t>
            </a:r>
            <a:r>
              <a:rPr lang="ru-RU" sz="1050" b="1" dirty="0">
                <a:solidFill>
                  <a:srgbClr val="002060"/>
                </a:solidFill>
                <a:latin typeface="Montserrat Medium" pitchFamily="2" charset="-52"/>
              </a:rPr>
              <a:t>НКО</a:t>
            </a:r>
          </a:p>
          <a:p>
            <a:pPr algn="ctr"/>
            <a:endParaRPr lang="ru-RU" sz="1050" b="1" dirty="0">
              <a:solidFill>
                <a:srgbClr val="002060"/>
              </a:solidFill>
              <a:latin typeface="Montserrat Medium" pitchFamily="2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26321" y="2426849"/>
            <a:ext cx="2612877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ТУЛЬСКАЯ</a:t>
            </a:r>
          </a:p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ЕПАРХИЯ РПЦ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41725" y="2989497"/>
            <a:ext cx="258794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002060"/>
                </a:solidFill>
                <a:latin typeface="Montserrat Medium" pitchFamily="2" charset="-52"/>
              </a:rPr>
              <a:t>ОТДЕЛЕНИЯ </a:t>
            </a:r>
            <a:r>
              <a:rPr lang="ru-RU" sz="900" b="1" dirty="0">
                <a:solidFill>
                  <a:srgbClr val="002060"/>
                </a:solidFill>
                <a:latin typeface="Montserrat Medium" pitchFamily="2" charset="-52"/>
              </a:rPr>
              <a:t>ПОМОЩИ </a:t>
            </a:r>
          </a:p>
          <a:p>
            <a:r>
              <a:rPr lang="ru-RU" sz="900" b="1" dirty="0">
                <a:solidFill>
                  <a:srgbClr val="002060"/>
                </a:solidFill>
                <a:latin typeface="Montserrat Medium" pitchFamily="2" charset="-52"/>
              </a:rPr>
              <a:t>СЕМЬЕ И ДЕТЯМ ГОСУДАРСТВЕННЫХ УЧРЕЖДЕНИЙ </a:t>
            </a:r>
          </a:p>
          <a:p>
            <a:r>
              <a:rPr lang="ru-RU" sz="900" b="1" dirty="0">
                <a:solidFill>
                  <a:srgbClr val="002060"/>
                </a:solidFill>
                <a:latin typeface="Montserrat Medium" pitchFamily="2" charset="-52"/>
              </a:rPr>
              <a:t>СОЦИАЛЬНОГО ОБСЛУЖИВАНИЯ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13636" y="1062326"/>
            <a:ext cx="2625564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АДМИНИСТРАЦИИ МУНИЦИПАЛЬНЫХ </a:t>
            </a:r>
            <a:endParaRPr lang="ru-RU" sz="1000" b="1" dirty="0" smtClean="0">
              <a:solidFill>
                <a:srgbClr val="002060"/>
              </a:solidFill>
              <a:latin typeface="Montserrat Medium" pitchFamily="2" charset="-52"/>
            </a:endParaRPr>
          </a:p>
          <a:p>
            <a:r>
              <a:rPr lang="ru-RU" sz="1000" b="1" dirty="0" smtClean="0">
                <a:solidFill>
                  <a:srgbClr val="002060"/>
                </a:solidFill>
                <a:latin typeface="Montserrat Medium" pitchFamily="2" charset="-52"/>
              </a:rPr>
              <a:t>ОБРАЗОВАНИЙ</a:t>
            </a:r>
          </a:p>
          <a:p>
            <a:endParaRPr lang="ru-RU" sz="1000" b="1" dirty="0">
              <a:solidFill>
                <a:srgbClr val="002060"/>
              </a:solidFill>
              <a:latin typeface="Montserrat Medium" pitchFamily="2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1962" y="1068780"/>
            <a:ext cx="2611766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УПРАВЛЕНИЕ</a:t>
            </a:r>
          </a:p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СОЦИАЛЬНОЙ</a:t>
            </a:r>
          </a:p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ЗАЩИТЫ НАСЕЛЕНИЯ</a:t>
            </a:r>
          </a:p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ТУЛЬСКОЙ ОБЛАСТИ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8115" y="1914887"/>
            <a:ext cx="266154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ЦЕНТР ЗАНЯТОСТИ НАСЕЛЕНИЯ </a:t>
            </a:r>
          </a:p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ТУЛЬСКОЙ ОБЛАСТИ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51249" y="3798836"/>
            <a:ext cx="2578423" cy="1077218"/>
          </a:xfrm>
          <a:prstGeom prst="rect">
            <a:avLst/>
          </a:prstGeom>
          <a:noFill/>
          <a:ln w="28575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ontserrat Medium" pitchFamily="2" charset="-52"/>
              </a:rPr>
              <a:t>ЗАКЛЮЧЕНО</a:t>
            </a:r>
            <a:r>
              <a:rPr lang="ru-RU" sz="1200" b="1" dirty="0">
                <a:solidFill>
                  <a:srgbClr val="002060"/>
                </a:solidFill>
                <a:latin typeface="Montserrat Medium" pitchFamily="2" charset="-52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Montserrat Medium" pitchFamily="2" charset="-52"/>
              </a:rPr>
            </a:br>
            <a:r>
              <a:rPr lang="ru-RU" sz="1200" b="1" dirty="0">
                <a:solidFill>
                  <a:srgbClr val="002060"/>
                </a:solidFill>
                <a:latin typeface="Montserrat Medium" pitchFamily="2" charset="-52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Montserrat Medium" pitchFamily="2" charset="-52"/>
              </a:rPr>
              <a:t>155</a:t>
            </a:r>
            <a:r>
              <a:rPr lang="ru-RU" sz="1400" b="1" dirty="0" smtClean="0">
                <a:solidFill>
                  <a:srgbClr val="002060"/>
                </a:solidFill>
                <a:latin typeface="Montserrat Medium" pitchFamily="2" charset="-52"/>
              </a:rPr>
              <a:t> </a:t>
            </a:r>
            <a:r>
              <a:rPr lang="ru-RU" sz="1200" b="1" dirty="0" smtClean="0">
                <a:solidFill>
                  <a:srgbClr val="3BB07C"/>
                </a:solidFill>
                <a:latin typeface="Montserrat Medium" pitchFamily="2" charset="-52"/>
              </a:rPr>
              <a:t>СОГЛАШЕНИЙ </a:t>
            </a:r>
            <a:r>
              <a:rPr lang="ru-RU" sz="1200" b="1" dirty="0">
                <a:solidFill>
                  <a:srgbClr val="3BB07C"/>
                </a:solidFill>
                <a:latin typeface="Montserrat Medium" pitchFamily="2" charset="-52"/>
              </a:rPr>
              <a:t/>
            </a:r>
            <a:br>
              <a:rPr lang="ru-RU" sz="1200" b="1" dirty="0">
                <a:solidFill>
                  <a:srgbClr val="3BB07C"/>
                </a:solidFill>
                <a:latin typeface="Montserrat Medium" pitchFamily="2" charset="-52"/>
              </a:rPr>
            </a:br>
            <a:r>
              <a:rPr lang="ru-RU" sz="1200" b="1" dirty="0">
                <a:solidFill>
                  <a:srgbClr val="3BB07C"/>
                </a:solidFill>
                <a:latin typeface="Montserrat Medium" pitchFamily="2" charset="-52"/>
              </a:rPr>
              <a:t>О ВЗАИМОДЕЙСТВИИ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7640" y="3093525"/>
            <a:ext cx="2665592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ПРАВООХРАНИТЕЛЬНЫЕ ОРГАНЫ:</a:t>
            </a:r>
          </a:p>
          <a:p>
            <a:endParaRPr lang="ru-RU" sz="1000" b="1" dirty="0">
              <a:solidFill>
                <a:srgbClr val="002060"/>
              </a:solidFill>
              <a:latin typeface="Montserrat Medium" pitchFamily="2" charset="-52"/>
            </a:endParaRPr>
          </a:p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УМВД России по </a:t>
            </a:r>
            <a:r>
              <a:rPr lang="ru-RU" sz="1000" b="1" dirty="0" smtClean="0">
                <a:solidFill>
                  <a:srgbClr val="002060"/>
                </a:solidFill>
                <a:latin typeface="Montserrat Medium" pitchFamily="2" charset="-52"/>
              </a:rPr>
              <a:t>ТО</a:t>
            </a:r>
            <a:endParaRPr lang="ru-RU" sz="1000" b="1" dirty="0">
              <a:solidFill>
                <a:srgbClr val="002060"/>
              </a:solidFill>
              <a:latin typeface="Montserrat Medium" pitchFamily="2" charset="-52"/>
            </a:endParaRPr>
          </a:p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Служба судебных </a:t>
            </a:r>
            <a:r>
              <a:rPr lang="ru-RU" sz="1000" b="1" dirty="0" smtClean="0">
                <a:solidFill>
                  <a:srgbClr val="002060"/>
                </a:solidFill>
                <a:latin typeface="Montserrat Medium" pitchFamily="2" charset="-52"/>
              </a:rPr>
              <a:t>приставов</a:t>
            </a:r>
            <a:endParaRPr lang="ru-RU" sz="1000" b="1" dirty="0">
              <a:solidFill>
                <a:srgbClr val="002060"/>
              </a:solidFill>
              <a:latin typeface="Montserrat Medium" pitchFamily="2" charset="-52"/>
            </a:endParaRPr>
          </a:p>
          <a:p>
            <a:r>
              <a:rPr lang="ru-RU" sz="1000" b="1" dirty="0">
                <a:solidFill>
                  <a:srgbClr val="002060"/>
                </a:solidFill>
                <a:latin typeface="Montserrat Medium" pitchFamily="2" charset="-52"/>
              </a:rPr>
              <a:t>Учреждения исполнения наказания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t="2696" r="19048" b="6701"/>
          <a:stretch/>
        </p:blipFill>
        <p:spPr>
          <a:xfrm>
            <a:off x="2224906" y="1221503"/>
            <a:ext cx="524529" cy="46399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1296" r="10106" b="22141"/>
          <a:stretch/>
        </p:blipFill>
        <p:spPr>
          <a:xfrm>
            <a:off x="2180832" y="2053631"/>
            <a:ext cx="644804" cy="29310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9" y="2491247"/>
            <a:ext cx="433111" cy="4010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t="4440" r="17180"/>
          <a:stretch/>
        </p:blipFill>
        <p:spPr>
          <a:xfrm>
            <a:off x="2454728" y="3550208"/>
            <a:ext cx="275937" cy="38947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32" y="4478033"/>
            <a:ext cx="404931" cy="398426"/>
          </a:xfrm>
          <a:prstGeom prst="rect">
            <a:avLst/>
          </a:prstGeom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1" t="38637" r="62604" b="46681"/>
          <a:stretch/>
        </p:blipFill>
        <p:spPr bwMode="auto">
          <a:xfrm>
            <a:off x="5602465" y="1659052"/>
            <a:ext cx="403514" cy="43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31" y="1191560"/>
            <a:ext cx="386498" cy="44941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2" t="1238" r="20454"/>
          <a:stretch/>
        </p:blipFill>
        <p:spPr>
          <a:xfrm>
            <a:off x="8457413" y="1915374"/>
            <a:ext cx="301509" cy="351989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8042" r="6730" b="11975"/>
          <a:stretch/>
        </p:blipFill>
        <p:spPr>
          <a:xfrm>
            <a:off x="5648494" y="1122340"/>
            <a:ext cx="311456" cy="29110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52" y="2423913"/>
            <a:ext cx="386623" cy="41741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20" y="3286988"/>
            <a:ext cx="335131" cy="33420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09" y="2264658"/>
            <a:ext cx="3017366" cy="262495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18" y="3359348"/>
            <a:ext cx="1111007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0E6800-6767-4BA9-A5E0-853295438C68}"/>
              </a:ext>
            </a:extLst>
          </p:cNvPr>
          <p:cNvSpPr txBox="1"/>
          <p:nvPr/>
        </p:nvSpPr>
        <p:spPr>
          <a:xfrm>
            <a:off x="1438224" y="263001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13"/>
          </a:p>
        </p:txBody>
      </p:sp>
      <p:sp>
        <p:nvSpPr>
          <p:cNvPr id="3" name="Прямоугольник 2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3092" y="848863"/>
            <a:ext cx="8617789" cy="6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300" b="1" dirty="0">
                <a:solidFill>
                  <a:srgbClr val="7030A0"/>
                </a:solidFill>
                <a:latin typeface="Actay Wide Bd" pitchFamily="50" charset="-52"/>
              </a:rPr>
              <a:t>АЛГОРИТМ РАБОТЫ </a:t>
            </a:r>
            <a:r>
              <a:rPr lang="ru-RU" sz="1300" b="1" cap="all" spc="-1" dirty="0">
                <a:solidFill>
                  <a:srgbClr val="5D317D"/>
                </a:solidFill>
                <a:latin typeface="Actay Wide Bd" pitchFamily="50" charset="-52"/>
                <a:ea typeface="DejaVu Sans"/>
                <a:cs typeface="Times New Roman" panose="02020603050405020304" pitchFamily="18" charset="0"/>
              </a:rPr>
              <a:t>комплексной социальной помощи несовершеннолетним </a:t>
            </a:r>
          </a:p>
          <a:p>
            <a:pPr algn="ctr">
              <a:lnSpc>
                <a:spcPct val="90000"/>
              </a:lnSpc>
            </a:pPr>
            <a:r>
              <a:rPr lang="ru-RU" sz="1300" b="1" cap="all" spc="-1" dirty="0">
                <a:solidFill>
                  <a:srgbClr val="5D317D"/>
                </a:solidFill>
                <a:latin typeface="Actay Wide Bd" pitchFamily="50" charset="-52"/>
                <a:ea typeface="DejaVu Sans"/>
                <a:cs typeface="Times New Roman" panose="02020603050405020304" pitchFamily="18" charset="0"/>
              </a:rPr>
              <a:t>и юным матерям в возрасте </a:t>
            </a:r>
            <a:r>
              <a:rPr lang="ru-RU" sz="1300" b="1" cap="all" spc="-1" dirty="0" smtClean="0">
                <a:solidFill>
                  <a:srgbClr val="5D317D"/>
                </a:solidFill>
                <a:latin typeface="Actay Wide Bd" pitchFamily="50" charset="-52"/>
                <a:ea typeface="DejaVu Sans"/>
                <a:cs typeface="Times New Roman" panose="02020603050405020304" pitchFamily="18" charset="0"/>
              </a:rPr>
              <a:t>до </a:t>
            </a:r>
            <a:r>
              <a:rPr lang="ru-RU" sz="1300" b="1" cap="all" spc="-1" dirty="0">
                <a:solidFill>
                  <a:srgbClr val="5D317D"/>
                </a:solidFill>
                <a:latin typeface="Actay Wide Bd" pitchFamily="50" charset="-52"/>
                <a:ea typeface="DejaVu Sans"/>
                <a:cs typeface="Times New Roman" panose="02020603050405020304" pitchFamily="18" charset="0"/>
              </a:rPr>
              <a:t>23-х лет</a:t>
            </a:r>
            <a:endParaRPr lang="ru-RU" sz="1300" spc="-1" dirty="0">
              <a:solidFill>
                <a:srgbClr val="5D317D"/>
              </a:solidFill>
              <a:latin typeface="Actay Wide Bd" pitchFamily="50" charset="-52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21B57B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42348" y="2304689"/>
            <a:ext cx="4572000" cy="9865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/>
          <p:cNvSpPr txBox="1"/>
          <p:nvPr/>
        </p:nvSpPr>
        <p:spPr>
          <a:xfrm>
            <a:off x="208542" y="1930007"/>
            <a:ext cx="1334418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Поступление обращения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1375996" y="1418536"/>
            <a:ext cx="779667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344296" y="1920482"/>
            <a:ext cx="2854522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Сбор информации</a:t>
            </a:r>
            <a:r>
              <a:rPr lang="ru-RU" sz="1399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1399" b="1" dirty="0" smtClean="0">
                <a:solidFill>
                  <a:srgbClr val="002060"/>
                </a:solidFill>
              </a:rPr>
              <a:t> </a:t>
            </a:r>
            <a:r>
              <a:rPr lang="ru-RU" sz="1399" b="1" dirty="0">
                <a:solidFill>
                  <a:srgbClr val="002060"/>
                </a:solidFill>
              </a:rPr>
              <a:t>заполнение карточки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1552" y="1956377"/>
            <a:ext cx="2854522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Разработка индивидуального маршрута оказания помощи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90" y="3549789"/>
            <a:ext cx="765542" cy="63770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02822" y="4229265"/>
            <a:ext cx="1790748" cy="73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Направление карты профильным специалистам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42138" y="4401262"/>
            <a:ext cx="2019742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Оказание комплексной социальной помощи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7573" y="1976301"/>
            <a:ext cx="2854522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Онлайн </a:t>
            </a:r>
            <a:r>
              <a:rPr lang="ru-RU" sz="1399" b="1" dirty="0" smtClean="0">
                <a:solidFill>
                  <a:srgbClr val="002060"/>
                </a:solidFill>
              </a:rPr>
              <a:t>консультация</a:t>
            </a:r>
            <a:endParaRPr lang="ru-RU" sz="1399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61880" y="4435164"/>
            <a:ext cx="2854522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Офлайн консультация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7" y="1335376"/>
            <a:ext cx="408053" cy="443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961" y="1318406"/>
            <a:ext cx="640786" cy="51635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087" y="1262235"/>
            <a:ext cx="609950" cy="6660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7419" y="1316017"/>
            <a:ext cx="681261" cy="59273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7986" y="3775946"/>
            <a:ext cx="1172967" cy="69644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2314" y="3590065"/>
            <a:ext cx="970370" cy="10025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542" y="3264153"/>
            <a:ext cx="1429663" cy="142966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179365" y="2562523"/>
            <a:ext cx="2485359" cy="892552"/>
          </a:xfrm>
          <a:prstGeom prst="rect">
            <a:avLst/>
          </a:prstGeom>
          <a:solidFill>
            <a:srgbClr val="21B57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НОМЕР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129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3592779" y="1494372"/>
            <a:ext cx="779667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5921899" y="1502274"/>
            <a:ext cx="779667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5400000">
            <a:off x="7722242" y="2815423"/>
            <a:ext cx="779667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flipH="1">
            <a:off x="6520066" y="3896984"/>
            <a:ext cx="840272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flipH="1">
            <a:off x="3816782" y="3908975"/>
            <a:ext cx="840272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flipH="1">
            <a:off x="1708176" y="3918500"/>
            <a:ext cx="840272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0"/>
          <p:cNvPicPr/>
          <p:nvPr/>
        </p:nvPicPr>
        <p:blipFill>
          <a:blip r:embed="rId11"/>
          <a:stretch/>
        </p:blipFill>
        <p:spPr>
          <a:xfrm>
            <a:off x="-3232" y="-24712"/>
            <a:ext cx="1859252" cy="652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80885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0E6800-6767-4BA9-A5E0-853295438C68}"/>
              </a:ext>
            </a:extLst>
          </p:cNvPr>
          <p:cNvSpPr txBox="1"/>
          <p:nvPr/>
        </p:nvSpPr>
        <p:spPr>
          <a:xfrm>
            <a:off x="1762951" y="2319474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13">
              <a:solidFill>
                <a:prstClr val="black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364374" y="2630010"/>
            <a:ext cx="4572000" cy="9865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54151520"/>
              </p:ext>
            </p:extLst>
          </p:nvPr>
        </p:nvGraphicFramePr>
        <p:xfrm>
          <a:off x="0" y="788843"/>
          <a:ext cx="8962578" cy="323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828191" y="3314967"/>
            <a:ext cx="5200213" cy="1389050"/>
          </a:xfrm>
          <a:prstGeom prst="roundRect">
            <a:avLst/>
          </a:prstGeom>
          <a:solidFill>
            <a:srgbClr val="115F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  <a:latin typeface="Montserrat Medium"/>
              </a:rPr>
              <a:t>С 2014 по 2023 более </a:t>
            </a:r>
            <a:r>
              <a:rPr lang="ru-RU" sz="1200" b="1" dirty="0">
                <a:solidFill>
                  <a:srgbClr val="FF0000"/>
                </a:solidFill>
                <a:latin typeface="Montserrat Medium"/>
              </a:rPr>
              <a:t>240</a:t>
            </a:r>
            <a:r>
              <a:rPr lang="ru-RU" sz="1000" dirty="0">
                <a:solidFill>
                  <a:prstClr val="white"/>
                </a:solidFill>
                <a:latin typeface="Montserrat Medium"/>
              </a:rPr>
              <a:t> несовершеннолетних беременных и юных матерей получили социальную помощь, </a:t>
            </a:r>
            <a:r>
              <a:rPr lang="ru-RU" sz="1100" b="1" dirty="0">
                <a:solidFill>
                  <a:srgbClr val="FF0000"/>
                </a:solidFill>
                <a:latin typeface="Montserrat Medium"/>
              </a:rPr>
              <a:t>46</a:t>
            </a:r>
            <a:r>
              <a:rPr lang="ru-RU" sz="1000" dirty="0">
                <a:solidFill>
                  <a:prstClr val="white"/>
                </a:solidFill>
                <a:latin typeface="Montserrat Medium"/>
              </a:rPr>
              <a:t> из них – временное проживание в стационарном отделении центра. Более </a:t>
            </a:r>
            <a:r>
              <a:rPr lang="ru-RU" sz="1100" b="1" dirty="0">
                <a:solidFill>
                  <a:srgbClr val="FF0000"/>
                </a:solidFill>
                <a:latin typeface="Montserrat Medium"/>
              </a:rPr>
              <a:t>70</a:t>
            </a:r>
            <a:r>
              <a:rPr lang="ru-RU" sz="1000" dirty="0">
                <a:solidFill>
                  <a:prstClr val="white"/>
                </a:solidFill>
                <a:latin typeface="Montserrat Medium"/>
              </a:rPr>
              <a:t> из них получили социально-правовое сопровождение в целях улучшения жилищных условий. Все получили социально-педагогическое и психологическое сопровождение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7656" y="802603"/>
            <a:ext cx="5995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B3DA8"/>
                </a:solidFill>
                <a:latin typeface="Actay Wide Bd" pitchFamily="50" charset="-52"/>
              </a:rPr>
              <a:t>РЕГИОНАЛЬНАЯ МОДЕЛЬ КОМПЛЕКСНОЙ СОЦИАЛЬНОЙ ПОМОЩИ НЕСОВЕРШЕННОЛЕТНИМ И ЮНЫМ МАТЕРЯМ ДО 23 ЛЕТ</a:t>
            </a:r>
            <a:endParaRPr lang="ru-RU" sz="1600" b="1" dirty="0">
              <a:solidFill>
                <a:srgbClr val="7B3DA8"/>
              </a:solidFill>
              <a:latin typeface="Actay Wide Bd" pitchFamily="50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07656" y="2969743"/>
            <a:ext cx="5995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B3DA8"/>
                </a:solidFill>
                <a:latin typeface="Actay Wide Bd" pitchFamily="50" charset="-52"/>
              </a:rPr>
              <a:t>     РЕЗУЛЬТАТЫ</a:t>
            </a:r>
            <a:endParaRPr lang="ru-RU" sz="1600" b="1" dirty="0">
              <a:solidFill>
                <a:srgbClr val="7B3DA8"/>
              </a:solidFill>
              <a:latin typeface="Actay Wide Bd" pitchFamily="50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490" y="2798859"/>
            <a:ext cx="1701192" cy="421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Montserrat Medium" pitchFamily="2" charset="-52"/>
              </a:rPr>
              <a:t>«ДОЧКИ-МАТЕРИ» (программа)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56934" y="2035534"/>
            <a:ext cx="282120" cy="469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86762" y="2969743"/>
            <a:ext cx="280864" cy="400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742" y="2969743"/>
            <a:ext cx="1549594" cy="806520"/>
          </a:xfrm>
          <a:prstGeom prst="roundRect">
            <a:avLst/>
          </a:prstGeom>
          <a:solidFill>
            <a:srgbClr val="115FAD"/>
          </a:solidFill>
          <a:ln>
            <a:solidFill>
              <a:srgbClr val="115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Montserrat Medium"/>
              </a:rPr>
              <a:t>«ХРАНИ, ГОСПОДЬ, ОЧАГ СЕМЕЙНЫЙ»</a:t>
            </a:r>
          </a:p>
          <a:p>
            <a:pPr algn="ctr"/>
            <a:r>
              <a:rPr lang="ru-RU" sz="1100" b="1" dirty="0" smtClean="0">
                <a:latin typeface="Montserrat Medium"/>
              </a:rPr>
              <a:t>(проект)</a:t>
            </a:r>
            <a:endParaRPr lang="ru-RU" sz="1100" b="1" dirty="0">
              <a:latin typeface="Montserrat Medium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19820" y="2748815"/>
            <a:ext cx="45719" cy="181484"/>
          </a:xfrm>
          <a:prstGeom prst="downArrow">
            <a:avLst/>
          </a:prstGeom>
          <a:solidFill>
            <a:srgbClr val="E7F2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75744" y="3009568"/>
            <a:ext cx="1458851" cy="766695"/>
          </a:xfrm>
          <a:prstGeom prst="roundRect">
            <a:avLst/>
          </a:prstGeom>
          <a:solidFill>
            <a:srgbClr val="115F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Montserrat Medium"/>
              </a:rPr>
              <a:t>«Я – ВАША БАБУШКА»</a:t>
            </a:r>
          </a:p>
          <a:p>
            <a:pPr lvl="0" algn="ctr"/>
            <a:r>
              <a:rPr lang="ru-RU" sz="1100" b="1" dirty="0" smtClean="0">
                <a:latin typeface="Montserrat Medium"/>
              </a:rPr>
              <a:t>(</a:t>
            </a:r>
            <a:r>
              <a:rPr lang="ru-RU" sz="1100" b="1" dirty="0">
                <a:solidFill>
                  <a:schemeClr val="bg1"/>
                </a:solidFill>
                <a:latin typeface="Montserrat Medium" pitchFamily="2" charset="-52"/>
              </a:rPr>
              <a:t>социальный </a:t>
            </a:r>
            <a:r>
              <a:rPr lang="ru-RU" sz="1100" b="1" dirty="0" smtClean="0">
                <a:solidFill>
                  <a:schemeClr val="bg1"/>
                </a:solidFill>
                <a:latin typeface="Montserrat Medium" pitchFamily="2" charset="-52"/>
              </a:rPr>
              <a:t>проект</a:t>
            </a:r>
            <a:r>
              <a:rPr lang="ru-RU" sz="1100" b="1" dirty="0" smtClean="0">
                <a:latin typeface="Montserrat Medium"/>
              </a:rPr>
              <a:t>)</a:t>
            </a:r>
            <a:endParaRPr lang="ru-RU" sz="1100" b="1" dirty="0">
              <a:latin typeface="Montserrat Medium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229701" y="2759925"/>
            <a:ext cx="45719" cy="209817"/>
          </a:xfrm>
          <a:prstGeom prst="downArrow">
            <a:avLst/>
          </a:prstGeom>
          <a:solidFill>
            <a:schemeClr val="bg1"/>
          </a:solidFill>
          <a:ln>
            <a:solidFill>
              <a:srgbClr val="115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30"/>
          <p:cNvPicPr/>
          <p:nvPr/>
        </p:nvPicPr>
        <p:blipFill>
          <a:blip r:embed="rId8"/>
          <a:stretch/>
        </p:blipFill>
        <p:spPr>
          <a:xfrm>
            <a:off x="-3232" y="-24712"/>
            <a:ext cx="1859252" cy="652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036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CE0009B-483C-34D1-BE78-676798BC4852}"/>
              </a:ext>
            </a:extLst>
          </p:cNvPr>
          <p:cNvSpPr txBox="1"/>
          <p:nvPr/>
        </p:nvSpPr>
        <p:spPr>
          <a:xfrm>
            <a:off x="1465252" y="2977515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13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10516" r="5416" b="4967"/>
          <a:stretch/>
        </p:blipFill>
        <p:spPr bwMode="auto">
          <a:xfrm>
            <a:off x="5187457" y="923109"/>
            <a:ext cx="3102764" cy="197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Надежда\Desktop\фото июль\20180711_1155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t="3779" r="10494" b="3779"/>
          <a:stretch/>
        </p:blipFill>
        <p:spPr bwMode="auto">
          <a:xfrm>
            <a:off x="5187457" y="2974187"/>
            <a:ext cx="3109912" cy="19403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6485" r="3461" b="4524"/>
          <a:stretch/>
        </p:blipFill>
        <p:spPr bwMode="auto">
          <a:xfrm>
            <a:off x="565138" y="2967990"/>
            <a:ext cx="3437925" cy="19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t="4872" r="8934" b="6996"/>
          <a:stretch/>
        </p:blipFill>
        <p:spPr bwMode="auto">
          <a:xfrm>
            <a:off x="565138" y="906791"/>
            <a:ext cx="3445733" cy="196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0"/>
          <p:cNvPicPr/>
          <p:nvPr/>
        </p:nvPicPr>
        <p:blipFill>
          <a:blip r:embed="rId7"/>
          <a:stretch/>
        </p:blipFill>
        <p:spPr>
          <a:xfrm>
            <a:off x="-3232" y="-24712"/>
            <a:ext cx="1859252" cy="652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384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30"/>
          <p:cNvPicPr/>
          <p:nvPr/>
        </p:nvPicPr>
        <p:blipFill>
          <a:blip r:embed="rId2"/>
          <a:stretch/>
        </p:blipFill>
        <p:spPr>
          <a:xfrm>
            <a:off x="-3232" y="-24712"/>
            <a:ext cx="1859252" cy="65200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1" y="977508"/>
            <a:ext cx="8187638" cy="31884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1806</TotalTime>
  <Words>249</Words>
  <Application>Microsoft Office PowerPoint</Application>
  <PresentationFormat>Экран (16:9)</PresentationFormat>
  <Paragraphs>63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Actay Wide Bd</vt:lpstr>
      <vt:lpstr>Arial</vt:lpstr>
      <vt:lpstr>Calibri</vt:lpstr>
      <vt:lpstr>Calibri Light</vt:lpstr>
      <vt:lpstr>DejaVu Sans</vt:lpstr>
      <vt:lpstr>Montserrat Medium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Yarynkina</cp:lastModifiedBy>
  <cp:revision>186</cp:revision>
  <dcterms:created xsi:type="dcterms:W3CDTF">2022-08-21T12:36:01Z</dcterms:created>
  <dcterms:modified xsi:type="dcterms:W3CDTF">2023-11-02T09:00:16Z</dcterms:modified>
</cp:coreProperties>
</file>