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439" r:id="rId3"/>
    <p:sldId id="440" r:id="rId4"/>
    <p:sldId id="441" r:id="rId5"/>
    <p:sldId id="442" r:id="rId6"/>
    <p:sldId id="443" r:id="rId7"/>
    <p:sldId id="444" r:id="rId8"/>
    <p:sldId id="437" r:id="rId9"/>
  </p:sldIdLst>
  <p:sldSz cx="12192000" cy="6858000"/>
  <p:notesSz cx="6794500" cy="9931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54">
          <p15:clr>
            <a:srgbClr val="A4A3A4"/>
          </p15:clr>
        </p15:guide>
        <p15:guide id="2" pos="722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D3E4"/>
    <a:srgbClr val="800000"/>
    <a:srgbClr val="A1E3E0"/>
    <a:srgbClr val="7BDBB4"/>
    <a:srgbClr val="5DB795"/>
    <a:srgbClr val="4D7366"/>
    <a:srgbClr val="8CCAB2"/>
    <a:srgbClr val="33CCCC"/>
    <a:srgbClr val="00FF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257" autoAdjust="0"/>
  </p:normalViewPr>
  <p:slideViewPr>
    <p:cSldViewPr snapToGrid="0" snapToObjects="1">
      <p:cViewPr varScale="1">
        <p:scale>
          <a:sx n="81" d="100"/>
          <a:sy n="81" d="100"/>
        </p:scale>
        <p:origin x="725" y="67"/>
      </p:cViewPr>
      <p:guideLst>
        <p:guide orient="horz" pos="3754"/>
        <p:guide pos="72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7890" y="0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DBDB7-88BF-43BD-B4E5-4B3D1B088670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133" y="4717137"/>
            <a:ext cx="5436235" cy="446936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2687"/>
            <a:ext cx="2945024" cy="497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7890" y="9432687"/>
            <a:ext cx="2945024" cy="497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99390-9E31-4A37-BA3F-8E0649560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125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99390-9E31-4A37-BA3F-8E06495600D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303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08C87-A8D8-68FC-547E-C00937D433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DC00A6-6C0B-8F75-98C4-85B0200F3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CE3A96-C202-A2E1-BE6D-DC30D7720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39758A-4647-7BFF-1870-AF822E94A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1C4897-E7B8-1274-50B0-AD5744E8D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681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3BB50-554F-B869-C03E-29742263A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2A2E5B-8C07-BF4E-0C2D-ADF053E8D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D23F5-3382-62DA-0848-D75269FE6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5C68D8-21ED-B4C9-3D91-74FD236FC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5F6513-B93B-DA16-7FB7-2C15682BE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841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1B986B3-3A52-EE9E-BEEF-F55D94F3A8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0FF02F7-55E3-80BF-2211-9CA0D2D98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B0E158-369A-2191-118E-3B4A2603E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1129EE-FE23-92F4-BEE2-37510450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98AA51-3BBE-1087-9858-A73B9DBD4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54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F8E61-7E0E-C337-761E-85B3962D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2D82C8-DF5D-C2F2-23F0-CAF1B479B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2AB069-A835-D87D-61B2-68959D7D0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90C8C7-519C-5C39-70CE-9D860E589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9BD96-1EC4-750D-85BA-99EF8AA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43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8C2FE1-86C9-3677-6961-51D8EE7A0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F64C4A-6BFB-276D-F9C3-442F6B70A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771BB9-BDD2-3B4C-2649-057EF8820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3F7DD2-DB61-2773-7351-BBE448E6A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11CD4D-B96B-A796-DCA4-77BFE0C0A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59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1469A-6085-BE0F-ED5B-A3FF80610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71EA4E-7C41-B492-88EE-883BA9DE3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0485BD-903C-BBC8-652E-DCA6471F4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6FE0DD-C006-558A-C7F0-D666BA853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D7FB16-C569-0A2E-C488-D5EA70E8E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CAD2AE-B5CF-15A7-5D5E-979C4DD9C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28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4C184-33BE-9F05-635B-B1C96435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F29DE0-4B6A-C29D-C9A4-C73F2F507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CD41F6-34C2-BE3C-4A66-16421233B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CB6100D-0604-F3A8-9972-6FB022D58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18D0CE4-384C-DF6F-F1F8-50F660E4B9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C28ACBB-1CC8-59F4-F816-83848A6F7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E6A564F-EE17-6DD4-C417-03BED6B1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CA994DF-CBF7-FB80-77F9-01DE8F37F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064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BDF18D-D993-A5C5-36F2-E70D983F3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2D3A68-20DF-A8F7-28CE-788A55F69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4E9834D-F582-5758-C98E-DC2EFB498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117706-FBF9-B438-9EF2-6CBD42637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66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598CFCB-0778-6920-CB89-C74EB53C0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D27231-B564-5A9F-3BBD-4DE71DA9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16E6E8-270B-1636-FDBF-56A33F255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24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9901B-F2E6-42ED-B8EB-612A7F8A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F38F16-8CE5-AF3C-660D-54B131D28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754B9C-935B-8CF2-6A1E-48AAAE582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0BD326-7CDA-497F-EBFD-3123D67F5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05CD0A-72E0-5BD3-1F92-FFF754AC0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5FEAF7-54B0-A2AC-E4C1-117EE32A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24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CA5881-E920-606B-19C5-9711C94FC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FF51A67-495B-BE5E-6826-AE7730959E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094434-04D5-E91D-3B7D-B778C73BE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9E6159-5F1A-E480-9540-B35981E0B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325A5F-BCE5-36C3-47F6-6C2E2B9B2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9DFF83-428F-E2D0-C18B-0B304003F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36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4A5E01-CFDF-B548-39D7-6F83A947D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C9A5FC-E3CF-635F-87C0-FAD93274C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58A87E-1B2C-4AE0-2CB4-CCB8FA8F15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1532A-9397-0046-9E00-25C70066BA0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38C25B-A899-0E71-E322-444A5E775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18BA67-9791-D491-2E8A-89B9A1C34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11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.gif"/><Relationship Id="rId4" Type="http://schemas.microsoft.com/office/2007/relationships/hdphoto" Target="../media/hdphoto1.wdp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5.png"/><Relationship Id="rId7" Type="http://schemas.openxmlformats.org/officeDocument/2006/relationships/image" Target="../media/image1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6.gif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5.png"/><Relationship Id="rId7" Type="http://schemas.openxmlformats.org/officeDocument/2006/relationships/image" Target="../media/image1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.gi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jp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image" Target="../media/image22.jpg"/><Relationship Id="rId5" Type="http://schemas.openxmlformats.org/officeDocument/2006/relationships/image" Target="../media/image6.gif"/><Relationship Id="rId10" Type="http://schemas.openxmlformats.org/officeDocument/2006/relationships/image" Target="../media/image21.jpg"/><Relationship Id="rId4" Type="http://schemas.microsoft.com/office/2007/relationships/hdphoto" Target="../media/hdphoto1.wdp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microsoft.com/office/2007/relationships/hdphoto" Target="../media/hdphoto1.wdp"/><Relationship Id="rId10" Type="http://schemas.openxmlformats.org/officeDocument/2006/relationships/image" Target="../media/image28.jpg"/><Relationship Id="rId4" Type="http://schemas.openxmlformats.org/officeDocument/2006/relationships/image" Target="../media/image5.png"/><Relationship Id="rId9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002" y="188718"/>
            <a:ext cx="925452" cy="92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F0ADC5-5193-4A0A-B142-C5591B0690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157" y="188718"/>
            <a:ext cx="2620176" cy="9889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9697" y="2636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46333" y="1378722"/>
            <a:ext cx="763550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1AF69"/>
                </a:solidFill>
              </a:rPr>
              <a:t>ФИЛИАЛ «СЕМЕЙНЫЙ МНОГОФУНКЦИОНАЛЬНЫЙ ЦЕНТР»</a:t>
            </a:r>
          </a:p>
          <a:p>
            <a:pPr algn="ctr"/>
            <a:r>
              <a:rPr lang="ru-RU" sz="4000" b="1" dirty="0">
                <a:solidFill>
                  <a:srgbClr val="01AF69"/>
                </a:solidFill>
              </a:rPr>
              <a:t>областного автономного учреждения социального обслуживания «Боровичский комплексный центр социального обслуживания»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531" y="255458"/>
            <a:ext cx="720080" cy="78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993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551940"/>
            <a:ext cx="874096" cy="8939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648" l="3125" r="97969">
                        <a14:foregroundMark x1="12812" y1="69565" x2="12812" y2="69565"/>
                        <a14:foregroundMark x1="20859" y1="31677" x2="20859" y2="31677"/>
                        <a14:foregroundMark x1="28828" y1="36025" x2="28828" y2="36025"/>
                        <a14:foregroundMark x1="29063" y1="67495" x2="29063" y2="67495"/>
                        <a14:foregroundMark x1="36641" y1="68944" x2="36641" y2="68944"/>
                        <a14:foregroundMark x1="46563" y1="40166" x2="46563" y2="40166"/>
                        <a14:foregroundMark x1="47734" y1="63147" x2="47734" y2="63147"/>
                        <a14:foregroundMark x1="52500" y1="63354" x2="52500" y2="63354"/>
                        <a14:foregroundMark x1="53203" y1="49275" x2="53203" y2="49275"/>
                        <a14:foregroundMark x1="56094" y1="42029" x2="56094" y2="42029"/>
                        <a14:foregroundMark x1="60078" y1="65217" x2="60078" y2="65217"/>
                        <a14:foregroundMark x1="65391" y1="43685" x2="65391" y2="43685"/>
                        <a14:foregroundMark x1="67734" y1="44306" x2="67734" y2="44306"/>
                        <a14:foregroundMark x1="69766" y1="36025" x2="69766" y2="36025"/>
                        <a14:foregroundMark x1="73281" y1="44099" x2="73281" y2="44099"/>
                        <a14:foregroundMark x1="79609" y1="43271" x2="79609" y2="43271"/>
                        <a14:foregroundMark x1="84141" y1="42443" x2="84141" y2="42443"/>
                        <a14:foregroundMark x1="86250" y1="42236" x2="86250" y2="42236"/>
                        <a14:foregroundMark x1="88125" y1="36025" x2="88125" y2="36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929" y="342848"/>
            <a:ext cx="3077458" cy="1161259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2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2092751" y="1411273"/>
            <a:ext cx="7795967" cy="705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Перечень локальных актов ОАУСО «Боровичский КЦСО» </a:t>
            </a:r>
          </a:p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(при открытии филиала «Семейный МФЦ»)</a:t>
            </a:r>
          </a:p>
        </p:txBody>
      </p:sp>
      <p:pic>
        <p:nvPicPr>
          <p:cNvPr id="1026" name="Picture 2" descr="https://prgu66.ru/uploads/posts/2019-12/1576127699_kartink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18" y="620862"/>
            <a:ext cx="866293" cy="8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605510" y="3869921"/>
            <a:ext cx="20384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5 функциональных зон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Служба «Семейная диспетчерская»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41B29F-D756-4EAF-8776-243E9DE9C087}"/>
              </a:ext>
            </a:extLst>
          </p:cNvPr>
          <p:cNvSpPr txBox="1"/>
          <p:nvPr/>
        </p:nvSpPr>
        <p:spPr>
          <a:xfrm>
            <a:off x="527901" y="2368677"/>
            <a:ext cx="1152269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4D7366"/>
                </a:solidFill>
              </a:rPr>
              <a:t>1. Изменения в Устав ОАУСО «Боровичский КЦСО»</a:t>
            </a:r>
          </a:p>
          <a:p>
            <a:r>
              <a:rPr lang="ru-RU" sz="2000" b="1" dirty="0">
                <a:solidFill>
                  <a:srgbClr val="4D7366"/>
                </a:solidFill>
              </a:rPr>
              <a:t>2. Приказ об открытии филиала  «Семейный многофункциональный центр»</a:t>
            </a:r>
          </a:p>
          <a:p>
            <a:r>
              <a:rPr lang="ru-RU" sz="2000" b="1" dirty="0">
                <a:solidFill>
                  <a:srgbClr val="4D7366"/>
                </a:solidFill>
              </a:rPr>
              <a:t>3. Приказ об утверждении должностных инструкций</a:t>
            </a:r>
          </a:p>
          <a:p>
            <a:r>
              <a:rPr lang="ru-RU" sz="2000" b="1" dirty="0">
                <a:solidFill>
                  <a:srgbClr val="4D7366"/>
                </a:solidFill>
              </a:rPr>
              <a:t>4. Приказ о реализации технологий и программ филиала «Семейный многофункциональный центр»</a:t>
            </a:r>
          </a:p>
          <a:p>
            <a:r>
              <a:rPr lang="ru-RU" sz="2000" b="1" dirty="0">
                <a:solidFill>
                  <a:srgbClr val="4D7366"/>
                </a:solidFill>
              </a:rPr>
              <a:t>5. Положение о филиале «Семейный многофункциональный центр»</a:t>
            </a:r>
          </a:p>
          <a:p>
            <a:r>
              <a:rPr lang="ru-RU" sz="2000" b="1" dirty="0">
                <a:solidFill>
                  <a:srgbClr val="4D7366"/>
                </a:solidFill>
              </a:rPr>
              <a:t>6. Положение об отделении первичного приема семей с детьми</a:t>
            </a:r>
          </a:p>
          <a:p>
            <a:r>
              <a:rPr lang="ru-RU" sz="2000" b="1" dirty="0">
                <a:solidFill>
                  <a:srgbClr val="4D7366"/>
                </a:solidFill>
              </a:rPr>
              <a:t>7. Положение об отделении экстренной психологической помощи и экстренного реагирования</a:t>
            </a:r>
          </a:p>
          <a:p>
            <a:r>
              <a:rPr lang="ru-RU" sz="2000" b="1" dirty="0">
                <a:solidFill>
                  <a:srgbClr val="4D7366"/>
                </a:solidFill>
              </a:rPr>
              <a:t>8. Положение об отделении оказания социальных услуг и социального сопровождения</a:t>
            </a:r>
          </a:p>
          <a:p>
            <a:r>
              <a:rPr lang="ru-RU" sz="2000" b="1" dirty="0">
                <a:solidFill>
                  <a:srgbClr val="4D7366"/>
                </a:solidFill>
              </a:rPr>
              <a:t>9. Положение о информационно-методическом отделении</a:t>
            </a:r>
          </a:p>
          <a:p>
            <a:r>
              <a:rPr lang="ru-RU" sz="2000" b="1" dirty="0">
                <a:solidFill>
                  <a:srgbClr val="4D7366"/>
                </a:solidFill>
              </a:rPr>
              <a:t>10. Должностные инструкции специалистов</a:t>
            </a:r>
          </a:p>
          <a:p>
            <a:r>
              <a:rPr lang="ru-RU" sz="2000" b="1" dirty="0">
                <a:solidFill>
                  <a:srgbClr val="4D7366"/>
                </a:solidFill>
              </a:rPr>
              <a:t>11. Штатное расписание </a:t>
            </a:r>
          </a:p>
          <a:p>
            <a:r>
              <a:rPr lang="ru-RU" sz="2000" b="1" dirty="0">
                <a:solidFill>
                  <a:srgbClr val="4D7366"/>
                </a:solidFill>
              </a:rPr>
              <a:t>12. Соглашения о сотрудничестве</a:t>
            </a:r>
          </a:p>
          <a:p>
            <a:endParaRPr lang="ru-RU" sz="2000" b="1" dirty="0">
              <a:solidFill>
                <a:srgbClr val="4D7366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31E52D2-C419-4F4C-9849-C5DCB3FC5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442" y="5259076"/>
            <a:ext cx="1704254" cy="133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243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551940"/>
            <a:ext cx="874096" cy="8939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648" l="3125" r="97969">
                        <a14:foregroundMark x1="12812" y1="69565" x2="12812" y2="69565"/>
                        <a14:foregroundMark x1="20859" y1="31677" x2="20859" y2="31677"/>
                        <a14:foregroundMark x1="28828" y1="36025" x2="28828" y2="36025"/>
                        <a14:foregroundMark x1="29063" y1="67495" x2="29063" y2="67495"/>
                        <a14:foregroundMark x1="36641" y1="68944" x2="36641" y2="68944"/>
                        <a14:foregroundMark x1="46563" y1="40166" x2="46563" y2="40166"/>
                        <a14:foregroundMark x1="47734" y1="63147" x2="47734" y2="63147"/>
                        <a14:foregroundMark x1="52500" y1="63354" x2="52500" y2="63354"/>
                        <a14:foregroundMark x1="53203" y1="49275" x2="53203" y2="49275"/>
                        <a14:foregroundMark x1="56094" y1="42029" x2="56094" y2="42029"/>
                        <a14:foregroundMark x1="60078" y1="65217" x2="60078" y2="65217"/>
                        <a14:foregroundMark x1="65391" y1="43685" x2="65391" y2="43685"/>
                        <a14:foregroundMark x1="67734" y1="44306" x2="67734" y2="44306"/>
                        <a14:foregroundMark x1="69766" y1="36025" x2="69766" y2="36025"/>
                        <a14:foregroundMark x1="73281" y1="44099" x2="73281" y2="44099"/>
                        <a14:foregroundMark x1="79609" y1="43271" x2="79609" y2="43271"/>
                        <a14:foregroundMark x1="84141" y1="42443" x2="84141" y2="42443"/>
                        <a14:foregroundMark x1="86250" y1="42236" x2="86250" y2="42236"/>
                        <a14:foregroundMark x1="88125" y1="36025" x2="88125" y2="36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406" y="415707"/>
            <a:ext cx="2907521" cy="109713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3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3434408" y="1008828"/>
            <a:ext cx="6198574" cy="26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Отделения филиала «Семейный МФЦ»</a:t>
            </a:r>
          </a:p>
        </p:txBody>
      </p:sp>
      <p:pic>
        <p:nvPicPr>
          <p:cNvPr id="1026" name="Picture 2" descr="https://prgu66.ru/uploads/posts/2019-12/1576127699_kartink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18" y="620862"/>
            <a:ext cx="866293" cy="8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10980" y="1825912"/>
            <a:ext cx="2851815" cy="1487104"/>
          </a:xfrm>
          <a:prstGeom prst="rect">
            <a:avLst/>
          </a:prstGeom>
          <a:solidFill>
            <a:srgbClr val="5DB79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Отделение первичного приема семей с детьми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264717" y="1816649"/>
            <a:ext cx="2712139" cy="149636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Отделение экстренной психологической помощи и экстренного реагирования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164628" y="1829028"/>
            <a:ext cx="2760857" cy="14686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Информационно-методическое отделение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214673" y="1833384"/>
            <a:ext cx="2712138" cy="1464276"/>
          </a:xfrm>
          <a:prstGeom prst="rect">
            <a:avLst/>
          </a:prstGeom>
          <a:solidFill>
            <a:srgbClr val="5DB795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Отделение оказания социальных услуг и социального сопровождения</a:t>
            </a:r>
          </a:p>
        </p:txBody>
      </p:sp>
      <p:sp>
        <p:nvSpPr>
          <p:cNvPr id="34" name="Блок-схема: ссылка на другую страницу 33"/>
          <p:cNvSpPr/>
          <p:nvPr/>
        </p:nvSpPr>
        <p:spPr>
          <a:xfrm rot="10800000">
            <a:off x="210979" y="3313016"/>
            <a:ext cx="2827517" cy="1350994"/>
          </a:xfrm>
          <a:prstGeom prst="flowChartOffpageConnector">
            <a:avLst/>
          </a:prstGeom>
          <a:solidFill>
            <a:srgbClr val="5DB7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Блок-схема: ссылка на другую страницу 34"/>
          <p:cNvSpPr/>
          <p:nvPr/>
        </p:nvSpPr>
        <p:spPr>
          <a:xfrm rot="10800000">
            <a:off x="3242649" y="3297660"/>
            <a:ext cx="2712139" cy="133806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ссылка на другую страницу 35"/>
          <p:cNvSpPr/>
          <p:nvPr/>
        </p:nvSpPr>
        <p:spPr>
          <a:xfrm rot="10800000">
            <a:off x="6214673" y="3276267"/>
            <a:ext cx="2712138" cy="1332317"/>
          </a:xfrm>
          <a:prstGeom prst="flowChartOffpageConnector">
            <a:avLst/>
          </a:prstGeom>
          <a:solidFill>
            <a:srgbClr val="5DB7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Блок-схема: ссылка на другую страницу 36"/>
          <p:cNvSpPr/>
          <p:nvPr/>
        </p:nvSpPr>
        <p:spPr>
          <a:xfrm rot="10800000">
            <a:off x="9164628" y="3323443"/>
            <a:ext cx="2760856" cy="1312283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605510" y="3869921"/>
            <a:ext cx="20384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5 функциональных зон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Служба «Семейная диспетчерская»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648723" y="3926479"/>
            <a:ext cx="193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Служба «Скорая семейная помощь»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93780" y="3435399"/>
            <a:ext cx="2407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b="1" dirty="0">
                <a:solidFill>
                  <a:schemeClr val="bg1"/>
                </a:solidFill>
              </a:rPr>
              <a:t>Технология «Игровой автобус»</a:t>
            </a:r>
          </a:p>
          <a:p>
            <a:pPr lvl="0" algn="ctr"/>
            <a:r>
              <a:rPr lang="ru-RU" sz="1200" b="1" dirty="0">
                <a:solidFill>
                  <a:schemeClr val="bg1"/>
                </a:solidFill>
              </a:rPr>
              <a:t>Семейный клуб «Остров сокровищ»</a:t>
            </a:r>
          </a:p>
          <a:p>
            <a:pPr lvl="0" algn="ctr"/>
            <a:r>
              <a:rPr lang="ru-RU" sz="1200" b="1" dirty="0">
                <a:solidFill>
                  <a:schemeClr val="bg1"/>
                </a:solidFill>
              </a:rPr>
              <a:t>Семейная творческая мастерская</a:t>
            </a:r>
          </a:p>
          <a:p>
            <a:pPr lvl="0" algn="ctr"/>
            <a:r>
              <a:rPr lang="ru-RU" sz="1200" b="1" dirty="0">
                <a:solidFill>
                  <a:schemeClr val="bg1"/>
                </a:solidFill>
              </a:rPr>
              <a:t>Кабинет психологической помощи «Со-Действие»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600206" y="3837972"/>
            <a:ext cx="2016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/>
              <a:t>Технология «Игровой автобус»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1DDD094-1FB4-4475-AFB6-D3938F47F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907" y="4698817"/>
            <a:ext cx="2712139" cy="2034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31EF3F-FE32-48E3-84A9-1338E8A41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6355" y="4769882"/>
            <a:ext cx="2607162" cy="196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037ACC-EF7E-4789-B877-B7E1D7D647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675" y="4727179"/>
            <a:ext cx="2674323" cy="2005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206A8E-9F25-44F1-A892-2F04EE0C64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7162" y="4654129"/>
            <a:ext cx="2702480" cy="2026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1288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551940"/>
            <a:ext cx="874096" cy="8939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648" l="3125" r="97969">
                        <a14:foregroundMark x1="12812" y1="69565" x2="12812" y2="69565"/>
                        <a14:foregroundMark x1="20859" y1="31677" x2="20859" y2="31677"/>
                        <a14:foregroundMark x1="28828" y1="36025" x2="28828" y2="36025"/>
                        <a14:foregroundMark x1="29063" y1="67495" x2="29063" y2="67495"/>
                        <a14:foregroundMark x1="36641" y1="68944" x2="36641" y2="68944"/>
                        <a14:foregroundMark x1="46563" y1="40166" x2="46563" y2="40166"/>
                        <a14:foregroundMark x1="47734" y1="63147" x2="47734" y2="63147"/>
                        <a14:foregroundMark x1="52500" y1="63354" x2="52500" y2="63354"/>
                        <a14:foregroundMark x1="53203" y1="49275" x2="53203" y2="49275"/>
                        <a14:foregroundMark x1="56094" y1="42029" x2="56094" y2="42029"/>
                        <a14:foregroundMark x1="60078" y1="65217" x2="60078" y2="65217"/>
                        <a14:foregroundMark x1="65391" y1="43685" x2="65391" y2="43685"/>
                        <a14:foregroundMark x1="67734" y1="44306" x2="67734" y2="44306"/>
                        <a14:foregroundMark x1="69766" y1="36025" x2="69766" y2="36025"/>
                        <a14:foregroundMark x1="73281" y1="44099" x2="73281" y2="44099"/>
                        <a14:foregroundMark x1="79609" y1="43271" x2="79609" y2="43271"/>
                        <a14:foregroundMark x1="84141" y1="42443" x2="84141" y2="42443"/>
                        <a14:foregroundMark x1="86250" y1="42236" x2="86250" y2="42236"/>
                        <a14:foregroundMark x1="88125" y1="36025" x2="88125" y2="36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82" y="338885"/>
            <a:ext cx="2773771" cy="104666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4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2296377" y="1138984"/>
            <a:ext cx="6964199" cy="26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Отделение первичного приема семей с детьми</a:t>
            </a:r>
          </a:p>
        </p:txBody>
      </p:sp>
      <p:pic>
        <p:nvPicPr>
          <p:cNvPr id="1026" name="Picture 2" descr="https://prgu66.ru/uploads/posts/2019-12/1576127699_kartink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18" y="620862"/>
            <a:ext cx="866293" cy="8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blob:https://web.whatsapp.com/9e53df1f-460e-41b6-9bb5-ac3cfd1a46b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web.whatsapp.com/9e53df1f-460e-41b6-9bb5-ac3cfd1a46b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7" descr="blob:https://web.whatsapp.com/a4cea6bd-585f-4d79-90c7-10806b86b5b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9" descr="blob:https://web.whatsapp.com/a4cea6bd-585f-4d79-90c7-10806b86b5b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3" descr="blob:https://web.whatsapp.com/8c2dc349-2bff-474d-9594-8acb978ee3a7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29770AA-18F7-4D0E-8DB7-6192DC810755}"/>
              </a:ext>
            </a:extLst>
          </p:cNvPr>
          <p:cNvSpPr/>
          <p:nvPr/>
        </p:nvSpPr>
        <p:spPr>
          <a:xfrm>
            <a:off x="6411782" y="2186638"/>
            <a:ext cx="5434662" cy="4569564"/>
          </a:xfrm>
          <a:prstGeom prst="rect">
            <a:avLst/>
          </a:prstGeom>
          <a:solidFill>
            <a:srgbClr val="5DB79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✓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консультационной помощи на месте с использованием электронных сервисов: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мобильное приложение «Социальный паспорт Новгородской области»;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ресурсная карта территории Боровичского муниципального района;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предоставление помощи в подаче заявления через Портал «Госуслуги»;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помощи в получении мер социальной поддержки;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помощи в трудоустройстве;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в оказании помощи в решении проблемы другими ведомствами (специалист разрабатывает индивидуальный план).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содействие  в оказании помощи профильными специалистами Семейный МФЦ (оказание  срочных социальных услуг)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в признании гражданина нуждающимся в социальном обслуживании и составление индивидуальной программы предоставления социальных услуг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F4BE80-0D59-41A9-A8A5-0C52D64EFB5C}"/>
              </a:ext>
            </a:extLst>
          </p:cNvPr>
          <p:cNvSpPr txBox="1"/>
          <p:nvPr/>
        </p:nvSpPr>
        <p:spPr>
          <a:xfrm>
            <a:off x="5164809" y="2654001"/>
            <a:ext cx="6913880" cy="318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</a:pPr>
            <a:endParaRPr lang="ru-RU" sz="1400" kern="100" dirty="0">
              <a:effectLst/>
              <a:latin typeface="Arial" panose="020B0604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21" name="Блок-схема: ссылка на другую страницу 20">
            <a:extLst>
              <a:ext uri="{FF2B5EF4-FFF2-40B4-BE49-F238E27FC236}">
                <a16:creationId xmlns:a16="http://schemas.microsoft.com/office/drawing/2014/main" id="{E669BF6E-88C4-4E34-BE03-1B16955C8CBF}"/>
              </a:ext>
            </a:extLst>
          </p:cNvPr>
          <p:cNvSpPr/>
          <p:nvPr/>
        </p:nvSpPr>
        <p:spPr>
          <a:xfrm rot="10800000">
            <a:off x="214761" y="1467159"/>
            <a:ext cx="5388769" cy="1543621"/>
          </a:xfrm>
          <a:prstGeom prst="flowChartOffpageConnector">
            <a:avLst/>
          </a:prstGeom>
          <a:solidFill>
            <a:srgbClr val="5DB7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580" algn="just">
              <a:lnSpc>
                <a:spcPct val="115000"/>
              </a:lnSpc>
            </a:pPr>
            <a:endParaRPr lang="ru-RU" sz="1400" kern="100" dirty="0">
              <a:effectLst/>
              <a:latin typeface="Arial" panose="020B0604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7BC835-E83B-4F5F-9FD6-B7C5091AE316}"/>
              </a:ext>
            </a:extLst>
          </p:cNvPr>
          <p:cNvSpPr txBox="1"/>
          <p:nvPr/>
        </p:nvSpPr>
        <p:spPr>
          <a:xfrm>
            <a:off x="295520" y="1727561"/>
            <a:ext cx="5079291" cy="127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ctr">
              <a:lnSpc>
                <a:spcPct val="115000"/>
              </a:lnSpc>
            </a:pPr>
            <a:r>
              <a:rPr lang="ru-RU" sz="1600" b="1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Государственное задание: </a:t>
            </a:r>
          </a:p>
          <a:p>
            <a:pPr indent="449580" algn="ctr">
              <a:lnSpc>
                <a:spcPct val="115000"/>
              </a:lnSpc>
            </a:pPr>
            <a:r>
              <a:rPr lang="ru-RU" sz="12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работа «Организация комплексного решения вопросов семей с детьми в режиме «одного окна -</a:t>
            </a:r>
            <a:r>
              <a:rPr lang="ru-RU" sz="1200" b="1" kern="100" dirty="0">
                <a:solidFill>
                  <a:srgbClr val="C0D3E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sz="1400" b="1" kern="1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1200</a:t>
            </a:r>
            <a:r>
              <a:rPr lang="ru-RU" sz="12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человек</a:t>
            </a:r>
            <a:r>
              <a:rPr lang="ru-RU" sz="1200" b="1" kern="1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indent="449580" algn="ctr">
              <a:lnSpc>
                <a:spcPct val="115000"/>
              </a:lnSpc>
            </a:pPr>
            <a:r>
              <a:rPr lang="ru-RU" sz="1200" b="1" kern="1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(на </a:t>
            </a:r>
            <a:r>
              <a:rPr lang="ru-RU" sz="1200" b="1" kern="1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01.10.2023 год </a:t>
            </a:r>
            <a:r>
              <a:rPr lang="ru-RU" sz="1200" b="1" kern="100" dirty="0">
                <a:solidFill>
                  <a:srgbClr val="8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– </a:t>
            </a:r>
            <a:r>
              <a:rPr lang="ru-RU" sz="1400" b="1" kern="100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961 </a:t>
            </a:r>
            <a:r>
              <a:rPr lang="ru-RU" sz="1200" b="1" kern="100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человек</a:t>
            </a:r>
            <a:r>
              <a:rPr lang="ru-RU" sz="1400" b="1" kern="100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</a:t>
            </a:r>
            <a:r>
              <a:rPr lang="ru-RU" sz="1200" b="1" kern="1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обратился и получил помощь)</a:t>
            </a:r>
            <a:endParaRPr lang="ru-RU" sz="1200" b="1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78CE267-3A03-472B-803D-0537CB8B7F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543" b="32109"/>
          <a:stretch/>
        </p:blipFill>
        <p:spPr>
          <a:xfrm>
            <a:off x="3001494" y="3045233"/>
            <a:ext cx="2602036" cy="1843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F627535-46C0-469C-AD67-3972F8E926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6" b="10086"/>
          <a:stretch/>
        </p:blipFill>
        <p:spPr>
          <a:xfrm>
            <a:off x="233128" y="3025257"/>
            <a:ext cx="2710357" cy="1863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65CF91F-D99E-4004-9C84-8902F577DE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129" y="4849071"/>
            <a:ext cx="2602036" cy="1951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301D8A1C-DD6C-49EA-A0E8-A1FDAE042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52"/>
          <a:stretch/>
        </p:blipFill>
        <p:spPr bwMode="auto">
          <a:xfrm>
            <a:off x="2835165" y="4888836"/>
            <a:ext cx="2841457" cy="1906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60C0864-7C4C-491B-BC0A-B39792267568}"/>
              </a:ext>
            </a:extLst>
          </p:cNvPr>
          <p:cNvSpPr/>
          <p:nvPr/>
        </p:nvSpPr>
        <p:spPr>
          <a:xfrm>
            <a:off x="4856007" y="1688734"/>
            <a:ext cx="8166753" cy="255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Направления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71773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551940"/>
            <a:ext cx="874096" cy="8939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648" l="3125" r="97969">
                        <a14:foregroundMark x1="12812" y1="69565" x2="12812" y2="69565"/>
                        <a14:foregroundMark x1="20859" y1="31677" x2="20859" y2="31677"/>
                        <a14:foregroundMark x1="28828" y1="36025" x2="28828" y2="36025"/>
                        <a14:foregroundMark x1="29063" y1="67495" x2="29063" y2="67495"/>
                        <a14:foregroundMark x1="36641" y1="68944" x2="36641" y2="68944"/>
                        <a14:foregroundMark x1="46563" y1="40166" x2="46563" y2="40166"/>
                        <a14:foregroundMark x1="47734" y1="63147" x2="47734" y2="63147"/>
                        <a14:foregroundMark x1="52500" y1="63354" x2="52500" y2="63354"/>
                        <a14:foregroundMark x1="53203" y1="49275" x2="53203" y2="49275"/>
                        <a14:foregroundMark x1="56094" y1="42029" x2="56094" y2="42029"/>
                        <a14:foregroundMark x1="60078" y1="65217" x2="60078" y2="65217"/>
                        <a14:foregroundMark x1="65391" y1="43685" x2="65391" y2="43685"/>
                        <a14:foregroundMark x1="67734" y1="44306" x2="67734" y2="44306"/>
                        <a14:foregroundMark x1="69766" y1="36025" x2="69766" y2="36025"/>
                        <a14:foregroundMark x1="73281" y1="44099" x2="73281" y2="44099"/>
                        <a14:foregroundMark x1="79609" y1="43271" x2="79609" y2="43271"/>
                        <a14:foregroundMark x1="84141" y1="42443" x2="84141" y2="42443"/>
                        <a14:foregroundMark x1="86250" y1="42236" x2="86250" y2="42236"/>
                        <a14:foregroundMark x1="88125" y1="36025" x2="88125" y2="36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603" y="406082"/>
            <a:ext cx="2717210" cy="102532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5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2017095" y="1050193"/>
            <a:ext cx="6964199" cy="422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Отделение экстренной психологической помощи и экстренного реагирования</a:t>
            </a:r>
          </a:p>
        </p:txBody>
      </p:sp>
      <p:pic>
        <p:nvPicPr>
          <p:cNvPr id="1026" name="Picture 2" descr="https://prgu66.ru/uploads/posts/2019-12/1576127699_kartink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18" y="620862"/>
            <a:ext cx="866293" cy="8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blob:https://web.whatsapp.com/9e53df1f-460e-41b6-9bb5-ac3cfd1a46b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web.whatsapp.com/9e53df1f-460e-41b6-9bb5-ac3cfd1a46b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7" descr="blob:https://web.whatsapp.com/a4cea6bd-585f-4d79-90c7-10806b86b5b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9" descr="blob:https://web.whatsapp.com/a4cea6bd-585f-4d79-90c7-10806b86b5b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3" descr="blob:https://web.whatsapp.com/8c2dc349-2bff-474d-9594-8acb978ee3a7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29770AA-18F7-4D0E-8DB7-6192DC810755}"/>
              </a:ext>
            </a:extLst>
          </p:cNvPr>
          <p:cNvSpPr/>
          <p:nvPr/>
        </p:nvSpPr>
        <p:spPr>
          <a:xfrm>
            <a:off x="917575" y="2009416"/>
            <a:ext cx="5461802" cy="1797356"/>
          </a:xfrm>
          <a:prstGeom prst="rect">
            <a:avLst/>
          </a:prstGeom>
          <a:solidFill>
            <a:srgbClr val="5DB79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✓ </a:t>
            </a:r>
            <a:r>
              <a:rPr lang="ru-RU" sz="1600" b="1" dirty="0">
                <a:solidFill>
                  <a:schemeClr val="bg1"/>
                </a:solidFill>
              </a:rPr>
              <a:t>предоставление социально-психологических услуг, в том числе по телефону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✓ предоставление срочных социальных услуг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✓ экстренные выезды службы «Скорая семейная помощь»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F4BE80-0D59-41A9-A8A5-0C52D64EFB5C}"/>
              </a:ext>
            </a:extLst>
          </p:cNvPr>
          <p:cNvSpPr txBox="1"/>
          <p:nvPr/>
        </p:nvSpPr>
        <p:spPr>
          <a:xfrm>
            <a:off x="5164809" y="2654001"/>
            <a:ext cx="6913880" cy="318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</a:pPr>
            <a:endParaRPr lang="ru-RU" sz="1400" kern="100" dirty="0">
              <a:effectLst/>
              <a:latin typeface="Arial" panose="020B0604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CFB91A7-8774-441C-B10C-67961D04ED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396" y="3027381"/>
            <a:ext cx="3841569" cy="2881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857E3E7-DFC2-4D05-9A25-0BBC7B735771}"/>
              </a:ext>
            </a:extLst>
          </p:cNvPr>
          <p:cNvSpPr txBox="1"/>
          <p:nvPr/>
        </p:nvSpPr>
        <p:spPr>
          <a:xfrm>
            <a:off x="7261427" y="1953512"/>
            <a:ext cx="4638353" cy="584775"/>
          </a:xfrm>
          <a:prstGeom prst="rect">
            <a:avLst/>
          </a:prstGeom>
          <a:solidFill>
            <a:srgbClr val="5DB795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Служба «Скорая семейная помощь»</a:t>
            </a:r>
          </a:p>
          <a:p>
            <a:pPr lvl="0" algn="ctr"/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C9904B-31AE-4F7F-8045-64ED11DB8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843" y="3833486"/>
            <a:ext cx="3412503" cy="2559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95C304-DDBC-4714-9B00-2F37997DC3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045" b="16426"/>
          <a:stretch/>
        </p:blipFill>
        <p:spPr>
          <a:xfrm>
            <a:off x="4079285" y="3848883"/>
            <a:ext cx="3156003" cy="2543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1C73095-E391-4671-9E0B-85BEF15A5271}"/>
              </a:ext>
            </a:extLst>
          </p:cNvPr>
          <p:cNvSpPr/>
          <p:nvPr/>
        </p:nvSpPr>
        <p:spPr>
          <a:xfrm>
            <a:off x="-360031" y="1708660"/>
            <a:ext cx="8166753" cy="255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Направления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431391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551940"/>
            <a:ext cx="874096" cy="8939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648" l="3125" r="97969">
                        <a14:foregroundMark x1="12812" y1="69565" x2="12812" y2="69565"/>
                        <a14:foregroundMark x1="20859" y1="31677" x2="20859" y2="31677"/>
                        <a14:foregroundMark x1="28828" y1="36025" x2="28828" y2="36025"/>
                        <a14:foregroundMark x1="29063" y1="67495" x2="29063" y2="67495"/>
                        <a14:foregroundMark x1="36641" y1="68944" x2="36641" y2="68944"/>
                        <a14:foregroundMark x1="46563" y1="40166" x2="46563" y2="40166"/>
                        <a14:foregroundMark x1="47734" y1="63147" x2="47734" y2="63147"/>
                        <a14:foregroundMark x1="52500" y1="63354" x2="52500" y2="63354"/>
                        <a14:foregroundMark x1="53203" y1="49275" x2="53203" y2="49275"/>
                        <a14:foregroundMark x1="56094" y1="42029" x2="56094" y2="42029"/>
                        <a14:foregroundMark x1="60078" y1="65217" x2="60078" y2="65217"/>
                        <a14:foregroundMark x1="65391" y1="43685" x2="65391" y2="43685"/>
                        <a14:foregroundMark x1="67734" y1="44306" x2="67734" y2="44306"/>
                        <a14:foregroundMark x1="69766" y1="36025" x2="69766" y2="36025"/>
                        <a14:foregroundMark x1="73281" y1="44099" x2="73281" y2="44099"/>
                        <a14:foregroundMark x1="79609" y1="43271" x2="79609" y2="43271"/>
                        <a14:foregroundMark x1="84141" y1="42443" x2="84141" y2="42443"/>
                        <a14:foregroundMark x1="86250" y1="42236" x2="86250" y2="42236"/>
                        <a14:foregroundMark x1="88125" y1="36025" x2="88125" y2="36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749" y="240692"/>
            <a:ext cx="3880484" cy="1464276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6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2643963" y="882119"/>
            <a:ext cx="6198574" cy="422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Отделение оказания социальных услуг и социального сопровождения</a:t>
            </a:r>
          </a:p>
        </p:txBody>
      </p:sp>
      <p:pic>
        <p:nvPicPr>
          <p:cNvPr id="1026" name="Picture 2" descr="https://prgu66.ru/uploads/posts/2019-12/1576127699_kartink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18" y="620862"/>
            <a:ext cx="866293" cy="8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605510" y="3869921"/>
            <a:ext cx="20384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5 функциональных зон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Служба «Семейная диспетчерская»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BF39C4-2E2B-4B73-8096-24A6A44DC4AE}"/>
              </a:ext>
            </a:extLst>
          </p:cNvPr>
          <p:cNvSpPr txBox="1"/>
          <p:nvPr/>
        </p:nvSpPr>
        <p:spPr>
          <a:xfrm>
            <a:off x="4117945" y="2675868"/>
            <a:ext cx="6249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✓оказание социальных услуг согласно ИППСУ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</a:rPr>
              <a:t>✓ организация социального сопровождения семей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</a:rPr>
              <a:t>✓ организация семейного досуга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</a:rPr>
              <a:t>✓ мониторинг реализации ИППСУ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7659A67-E1BC-40CE-92B2-D8C14EBECA41}"/>
              </a:ext>
            </a:extLst>
          </p:cNvPr>
          <p:cNvSpPr/>
          <p:nvPr/>
        </p:nvSpPr>
        <p:spPr>
          <a:xfrm>
            <a:off x="268517" y="1704968"/>
            <a:ext cx="5668315" cy="1356876"/>
          </a:xfrm>
          <a:prstGeom prst="rect">
            <a:avLst/>
          </a:prstGeom>
          <a:solidFill>
            <a:srgbClr val="5DB79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✓оказание социальных услуг согласно ИППСУ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✓ организация социального сопровождения семей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✓ организация семейного досуга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✓ мониторинг реализации ИППСУ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83FAAE-79AC-4B73-9157-ACDD70B23ED1}"/>
              </a:ext>
            </a:extLst>
          </p:cNvPr>
          <p:cNvSpPr txBox="1"/>
          <p:nvPr/>
        </p:nvSpPr>
        <p:spPr>
          <a:xfrm>
            <a:off x="6339918" y="1725706"/>
            <a:ext cx="5583565" cy="1292662"/>
          </a:xfrm>
          <a:prstGeom prst="rect">
            <a:avLst/>
          </a:prstGeom>
          <a:solidFill>
            <a:srgbClr val="5DB795"/>
          </a:solidFill>
        </p:spPr>
        <p:txBody>
          <a:bodyPr wrap="square" rtlCol="0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«Игровой автобус»</a:t>
            </a:r>
          </a:p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Семейный клуб «Остров семейных сокровищ»</a:t>
            </a:r>
          </a:p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Семейная творческая мастерская</a:t>
            </a:r>
          </a:p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 психологической помощи «Со-Действие»</a:t>
            </a:r>
          </a:p>
          <a:p>
            <a:pPr lvl="0" algn="ctr"/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EE1027-AF4C-4F82-8FAF-628094188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937" y="3102172"/>
            <a:ext cx="2603958" cy="1952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B38FC5-64D5-4EE3-8126-237BB504B5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936" y="4977860"/>
            <a:ext cx="2535283" cy="1896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C96826B-77D9-4B7E-9134-4F5A54CAF3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6787" y="5131897"/>
            <a:ext cx="3199213" cy="1624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D26ADDB-E088-4AC2-BCF8-3EFDC7A705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5463" y="3104804"/>
            <a:ext cx="3040045" cy="2027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1B7AA45-D4BB-45F0-9B9E-80D7CA55DD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8370" y="3155647"/>
            <a:ext cx="2844348" cy="1807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2BE771D-93EE-49A0-99B9-27890031BA7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11459"/>
          <a:stretch/>
        </p:blipFill>
        <p:spPr>
          <a:xfrm>
            <a:off x="6378862" y="4965978"/>
            <a:ext cx="2696372" cy="1790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D88C70-FB44-409A-BAE4-2F4A344C1A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2096" y="3216217"/>
            <a:ext cx="2711387" cy="3468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86E55BF-9411-4572-939C-7B9893BD7EFD}"/>
              </a:ext>
            </a:extLst>
          </p:cNvPr>
          <p:cNvSpPr/>
          <p:nvPr/>
        </p:nvSpPr>
        <p:spPr>
          <a:xfrm>
            <a:off x="-980703" y="1443940"/>
            <a:ext cx="8166753" cy="255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Направления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180629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551940"/>
            <a:ext cx="874096" cy="8939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8" b="89648" l="3125" r="97969">
                        <a14:foregroundMark x1="12812" y1="69565" x2="12812" y2="69565"/>
                        <a14:foregroundMark x1="20859" y1="31677" x2="20859" y2="31677"/>
                        <a14:foregroundMark x1="28828" y1="36025" x2="28828" y2="36025"/>
                        <a14:foregroundMark x1="29063" y1="67495" x2="29063" y2="67495"/>
                        <a14:foregroundMark x1="36641" y1="68944" x2="36641" y2="68944"/>
                        <a14:foregroundMark x1="46563" y1="40166" x2="46563" y2="40166"/>
                        <a14:foregroundMark x1="47734" y1="63147" x2="47734" y2="63147"/>
                        <a14:foregroundMark x1="52500" y1="63354" x2="52500" y2="63354"/>
                        <a14:foregroundMark x1="53203" y1="49275" x2="53203" y2="49275"/>
                        <a14:foregroundMark x1="56094" y1="42029" x2="56094" y2="42029"/>
                        <a14:foregroundMark x1="60078" y1="65217" x2="60078" y2="65217"/>
                        <a14:foregroundMark x1="65391" y1="43685" x2="65391" y2="43685"/>
                        <a14:foregroundMark x1="67734" y1="44306" x2="67734" y2="44306"/>
                        <a14:foregroundMark x1="69766" y1="36025" x2="69766" y2="36025"/>
                        <a14:foregroundMark x1="73281" y1="44099" x2="73281" y2="44099"/>
                        <a14:foregroundMark x1="79609" y1="43271" x2="79609" y2="43271"/>
                        <a14:foregroundMark x1="84141" y1="42443" x2="84141" y2="42443"/>
                        <a14:foregroundMark x1="86250" y1="42236" x2="86250" y2="42236"/>
                        <a14:foregroundMark x1="88125" y1="36025" x2="88125" y2="36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749" y="240692"/>
            <a:ext cx="3880484" cy="1464276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7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2643963" y="902777"/>
            <a:ext cx="6198574" cy="26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Информационно-методическое отделение</a:t>
            </a:r>
          </a:p>
        </p:txBody>
      </p:sp>
      <p:pic>
        <p:nvPicPr>
          <p:cNvPr id="1026" name="Picture 2" descr="https://prgu66.ru/uploads/posts/2019-12/1576127699_kartink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18" y="620862"/>
            <a:ext cx="866293" cy="8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605510" y="3869921"/>
            <a:ext cx="20384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5 функциональных зон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Служба «Семейная диспетчерская»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BF39C4-2E2B-4B73-8096-24A6A44DC4AE}"/>
              </a:ext>
            </a:extLst>
          </p:cNvPr>
          <p:cNvSpPr txBox="1"/>
          <p:nvPr/>
        </p:nvSpPr>
        <p:spPr>
          <a:xfrm>
            <a:off x="4117945" y="3027466"/>
            <a:ext cx="6249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✓оказание социальных услуг согласно ИППСУ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</a:rPr>
              <a:t>✓ организация социального сопровождения семей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</a:rPr>
              <a:t>✓ организация семейного досуга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</a:rPr>
              <a:t>✓ мониторинг реализации ИППСУ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7659A67-E1BC-40CE-92B2-D8C14EBECA41}"/>
              </a:ext>
            </a:extLst>
          </p:cNvPr>
          <p:cNvSpPr/>
          <p:nvPr/>
        </p:nvSpPr>
        <p:spPr>
          <a:xfrm>
            <a:off x="701664" y="2016884"/>
            <a:ext cx="5668315" cy="1565076"/>
          </a:xfrm>
          <a:prstGeom prst="rect">
            <a:avLst/>
          </a:prstGeom>
          <a:solidFill>
            <a:srgbClr val="5DB79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✓ информационно-разъяснительная и профилактическая работа с населением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ru-RU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супервизия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работы специалистов и повышение уровня их компетентности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✓ обобщение эффективных практик работы помощи семьям с детьми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EE001E-5A18-4F4F-B463-4A849685D6AD}"/>
              </a:ext>
            </a:extLst>
          </p:cNvPr>
          <p:cNvSpPr txBox="1"/>
          <p:nvPr/>
        </p:nvSpPr>
        <p:spPr>
          <a:xfrm>
            <a:off x="6788505" y="1988894"/>
            <a:ext cx="5228134" cy="1815882"/>
          </a:xfrm>
          <a:prstGeom prst="rect">
            <a:avLst/>
          </a:prstGeom>
          <a:solidFill>
            <a:srgbClr val="5DB795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раздел «Семейный МФЦ» на официальном сайте учреждения</a:t>
            </a:r>
          </a:p>
          <a:p>
            <a:pPr marL="285750" lvl="0" indent="-285750" algn="ctr">
              <a:buFontTx/>
              <a:buChar char="-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публикации в СМИ</a:t>
            </a:r>
          </a:p>
          <a:p>
            <a:pPr marL="285750" lvl="0" indent="-285750" algn="ctr">
              <a:buFontTx/>
              <a:buChar char="-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видеоролики на телевидении</a:t>
            </a:r>
          </a:p>
          <a:p>
            <a:pPr marL="285750" lvl="0" indent="-285750" algn="ctr">
              <a:buFontTx/>
              <a:buChar char="-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информационные буклеты</a:t>
            </a:r>
          </a:p>
          <a:p>
            <a:pPr marL="285750" lvl="0" indent="-285750" algn="ctr">
              <a:buFontTx/>
              <a:buChar char="-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сборник для специалистов</a:t>
            </a:r>
          </a:p>
          <a:p>
            <a:pPr marL="285750" lvl="0" indent="-285750" algn="ctr">
              <a:buFontTx/>
              <a:buChar char="-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конкурсы семейного творчества</a:t>
            </a:r>
          </a:p>
          <a:p>
            <a:pPr lvl="0" algn="ctr"/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A0C219-F958-4454-847D-0D1E453F32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545" t="5186" r="14961" b="-2667"/>
          <a:stretch/>
        </p:blipFill>
        <p:spPr>
          <a:xfrm>
            <a:off x="236601" y="3869921"/>
            <a:ext cx="3144353" cy="2517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04343B1-A507-4F44-8800-8A2FCC700172}"/>
              </a:ext>
            </a:extLst>
          </p:cNvPr>
          <p:cNvSpPr/>
          <p:nvPr/>
        </p:nvSpPr>
        <p:spPr>
          <a:xfrm>
            <a:off x="2201162" y="1584066"/>
            <a:ext cx="8166753" cy="255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Направления деятельности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6338A4A-1AC3-4B7E-9B5C-2164C177D7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643" t="42314" r="54490" b="8787"/>
          <a:stretch/>
        </p:blipFill>
        <p:spPr>
          <a:xfrm rot="5400000">
            <a:off x="3945500" y="3384333"/>
            <a:ext cx="2262513" cy="3423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CFC710-EEFD-4944-AC5D-D5B759B57B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3599" y="4239253"/>
            <a:ext cx="2366930" cy="1901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417F19-C12E-4449-8FFA-6879E687B77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813" r="7613" b="3509"/>
          <a:stretch/>
        </p:blipFill>
        <p:spPr>
          <a:xfrm>
            <a:off x="9349306" y="4239253"/>
            <a:ext cx="2711323" cy="1850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9236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786" y="222955"/>
            <a:ext cx="925452" cy="92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F0ADC5-5193-4A0A-B142-C5591B0690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069" y="260648"/>
            <a:ext cx="2620176" cy="9889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9697" y="2636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19711" y="2293122"/>
            <a:ext cx="76355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1AF69"/>
                </a:solidFill>
              </a:rPr>
              <a:t>СПАСИБО </a:t>
            </a:r>
          </a:p>
          <a:p>
            <a:pPr algn="ctr"/>
            <a:r>
              <a:rPr lang="ru-RU" sz="4000" b="1" dirty="0">
                <a:solidFill>
                  <a:srgbClr val="01AF69"/>
                </a:solidFill>
              </a:rPr>
              <a:t>ЗА ВНИМАНИЕ!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65" y="289694"/>
            <a:ext cx="720080" cy="78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3686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2509</TotalTime>
  <Words>559</Words>
  <Application>Microsoft Office PowerPoint</Application>
  <PresentationFormat>Широкоэкранный</PresentationFormat>
  <Paragraphs>93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Helvetica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ПК31</cp:lastModifiedBy>
  <cp:revision>105</cp:revision>
  <cp:lastPrinted>2023-08-14T05:37:16Z</cp:lastPrinted>
  <dcterms:created xsi:type="dcterms:W3CDTF">2022-06-28T08:05:40Z</dcterms:created>
  <dcterms:modified xsi:type="dcterms:W3CDTF">2023-11-02T05:17:32Z</dcterms:modified>
</cp:coreProperties>
</file>