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99" r:id="rId3"/>
    <p:sldId id="364" r:id="rId4"/>
    <p:sldId id="300" r:id="rId5"/>
    <p:sldId id="365" r:id="rId6"/>
    <p:sldId id="339" r:id="rId7"/>
    <p:sldId id="340" r:id="rId8"/>
    <p:sldId id="341" r:id="rId9"/>
    <p:sldId id="342" r:id="rId10"/>
    <p:sldId id="343" r:id="rId11"/>
    <p:sldId id="367" r:id="rId12"/>
    <p:sldId id="368" r:id="rId13"/>
    <p:sldId id="370" r:id="rId14"/>
    <p:sldId id="344" r:id="rId15"/>
    <p:sldId id="357" r:id="rId16"/>
    <p:sldId id="345" r:id="rId17"/>
    <p:sldId id="346" r:id="rId18"/>
    <p:sldId id="347" r:id="rId19"/>
    <p:sldId id="355" r:id="rId20"/>
    <p:sldId id="371" r:id="rId21"/>
    <p:sldId id="354" r:id="rId22"/>
    <p:sldId id="356" r:id="rId23"/>
    <p:sldId id="350" r:id="rId24"/>
    <p:sldId id="348" r:id="rId25"/>
    <p:sldId id="351" r:id="rId26"/>
    <p:sldId id="352" r:id="rId27"/>
    <p:sldId id="353" r:id="rId28"/>
    <p:sldId id="363" r:id="rId29"/>
    <p:sldId id="362" r:id="rId30"/>
    <p:sldId id="359" r:id="rId31"/>
    <p:sldId id="360" r:id="rId32"/>
    <p:sldId id="358" r:id="rId33"/>
    <p:sldId id="361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2" autoAdjust="0"/>
    <p:restoredTop sz="94660"/>
  </p:normalViewPr>
  <p:slideViewPr>
    <p:cSldViewPr>
      <p:cViewPr>
        <p:scale>
          <a:sx n="80" d="100"/>
          <a:sy n="80" d="100"/>
        </p:scale>
        <p:origin x="-1493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3D342F-D5C7-47AF-B7E9-8C4A51552CCA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EFC23-A3CF-4669-821D-B1EAF879E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439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EFC23-A3CF-4669-821D-B1EAF879E83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094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089A-F92F-4B4E-BE22-6E82A25B245B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1231-AE7A-461B-B0E2-F5E522798B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247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089A-F92F-4B4E-BE22-6E82A25B245B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1231-AE7A-461B-B0E2-F5E522798B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570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089A-F92F-4B4E-BE22-6E82A25B245B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1231-AE7A-461B-B0E2-F5E522798B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322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089A-F92F-4B4E-BE22-6E82A25B245B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1231-AE7A-461B-B0E2-F5E522798B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522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089A-F92F-4B4E-BE22-6E82A25B245B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1231-AE7A-461B-B0E2-F5E522798B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341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089A-F92F-4B4E-BE22-6E82A25B245B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1231-AE7A-461B-B0E2-F5E522798B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800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089A-F92F-4B4E-BE22-6E82A25B245B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1231-AE7A-461B-B0E2-F5E522798B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393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089A-F92F-4B4E-BE22-6E82A25B245B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1231-AE7A-461B-B0E2-F5E522798B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383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089A-F92F-4B4E-BE22-6E82A25B245B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1231-AE7A-461B-B0E2-F5E522798B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452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089A-F92F-4B4E-BE22-6E82A25B245B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1231-AE7A-461B-B0E2-F5E522798B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056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089A-F92F-4B4E-BE22-6E82A25B245B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1231-AE7A-461B-B0E2-F5E522798B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651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5089A-F92F-4B4E-BE22-6E82A25B245B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B1231-AE7A-461B-B0E2-F5E522798B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016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q=http://ru.wikipedia.org/wiki/1852&amp;sa=D&amp;ust=1463091790107000&amp;usg=AFQjCNH992zjjS2I4oh0FcLsMcREgJNHvA" TargetMode="External"/><Relationship Id="rId3" Type="http://schemas.microsoft.com/office/2007/relationships/hdphoto" Target="../media/hdphoto1.wdp"/><Relationship Id="rId7" Type="http://schemas.openxmlformats.org/officeDocument/2006/relationships/hyperlink" Target="https://www.google.com/url?q=http://ru.wikipedia.org/wiki/21_%D0%B8%D1%8E%D0%BD%D1%8F&amp;sa=D&amp;ust=1463091790107000&amp;usg=AFQjCNHqrVNhplsYgUweMiKYyEEUzgec6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oogle.com/url?q=http://ru.wikipedia.org/wiki/1782&amp;sa=D&amp;ust=1463091790106000&amp;usg=AFQjCNEzO4aUAP4v2qoqW68v4QgS9t8vYQ" TargetMode="External"/><Relationship Id="rId5" Type="http://schemas.openxmlformats.org/officeDocument/2006/relationships/hyperlink" Target="https://www.google.com/url?q=http://ru.wikipedia.org/wiki/21_%D0%B0%D0%BF%D1%80%D0%B5%D0%BB%D1%8F&amp;sa=D&amp;ust=1463091790105000&amp;usg=AFQjCNHIqIZf7xuHbfvcKUM5F8S4nPF-2Q" TargetMode="External"/><Relationship Id="rId10" Type="http://schemas.openxmlformats.org/officeDocument/2006/relationships/hyperlink" Target="https://www.google.com/url?q=http://ru.wikipedia.org/wiki/%D0%A2%D0%B5%D0%BE%D1%80%D0%B5%D1%82%D0%B8%D0%BA&amp;sa=D&amp;ust=1463091790109000&amp;usg=AFQjCNHu54wqDXBv3MszYlhFpSHEwKQcig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google.com/url?q=http://ru.wikipedia.org/wiki/%D0%9F%D0%B5%D0%B4%D0%B0%D0%B3%D0%BE%D0%B3%D0%B8%D0%BA%D0%B0&amp;sa=D&amp;ust=1463091790108000&amp;usg=AFQjCNHbE_jKCBVWzOpi9mkXWConSH7nG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loydalumni.org/sitebuilder/images/WFAA_yellow_background_7682-1014x7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" y="-51510"/>
            <a:ext cx="9138616" cy="687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1381" y="692696"/>
            <a:ext cx="7473027" cy="1584176"/>
          </a:xfrm>
        </p:spPr>
        <p:txBody>
          <a:bodyPr>
            <a:normAutofit/>
          </a:bodyPr>
          <a:lstStyle/>
          <a:p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3568" y="1484784"/>
            <a:ext cx="7848872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ru-RU" sz="2800" b="1" dirty="0">
                <a:solidFill>
                  <a:srgbClr val="C00000"/>
                </a:solidFill>
                <a:ea typeface="+mn-ea"/>
                <a:cs typeface="+mn-cs"/>
              </a:rPr>
              <a:t>«Использование дидактического набора «Дары </a:t>
            </a:r>
            <a:r>
              <a:rPr lang="ru-RU" sz="2800" b="1" dirty="0" err="1">
                <a:solidFill>
                  <a:srgbClr val="C00000"/>
                </a:solidFill>
                <a:ea typeface="+mn-ea"/>
                <a:cs typeface="+mn-cs"/>
              </a:rPr>
              <a:t>Фрёбеля</a:t>
            </a:r>
            <a:r>
              <a:rPr lang="ru-RU" sz="2800" b="1" dirty="0">
                <a:solidFill>
                  <a:srgbClr val="C00000"/>
                </a:solidFill>
                <a:ea typeface="+mn-ea"/>
                <a:cs typeface="+mn-cs"/>
              </a:rPr>
              <a:t>» в </a:t>
            </a:r>
            <a:r>
              <a:rPr lang="ru-RU" sz="2800" b="1" dirty="0" smtClean="0">
                <a:solidFill>
                  <a:srgbClr val="C00000"/>
                </a:solidFill>
                <a:ea typeface="+mn-ea"/>
                <a:cs typeface="+mn-cs"/>
              </a:rPr>
              <a:t>коррекционной- работе»</a:t>
            </a:r>
          </a:p>
          <a:p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83790"/>
            <a:ext cx="8784976" cy="1440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6536" y="116632"/>
            <a:ext cx="175777" cy="56886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673961" y="355798"/>
            <a:ext cx="144016" cy="442849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30942" y="6449844"/>
            <a:ext cx="4896544" cy="1440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1" y="2582223"/>
            <a:ext cx="6107685" cy="3440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131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loydalumni.org/sitebuilder/images/WFAA_yellow_background_7682-1014x7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6" y="-27459"/>
            <a:ext cx="9138616" cy="687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8163" y="548681"/>
            <a:ext cx="7854185" cy="576064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3200" b="1" dirty="0" smtClean="0">
                <a:solidFill>
                  <a:srgbClr val="C00000"/>
                </a:solidFill>
                <a:ea typeface="Times New Roman"/>
                <a:cs typeface="Times New Roman"/>
              </a:rPr>
              <a:t>Модуль 6 </a:t>
            </a:r>
            <a:r>
              <a:rPr lang="ru-RU" sz="3200" b="1" dirty="0">
                <a:solidFill>
                  <a:srgbClr val="C00000"/>
                </a:solidFill>
                <a:ea typeface="Times New Roman"/>
                <a:cs typeface="Times New Roman"/>
              </a:rPr>
              <a:t>«Кубики, столбики, кирпичики»</a:t>
            </a:r>
            <a:endParaRPr lang="ru-RU" sz="2800" b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3568" y="1484784"/>
            <a:ext cx="7848872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83790"/>
            <a:ext cx="8784976" cy="1440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6536" y="116632"/>
            <a:ext cx="175777" cy="56886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742348" y="2292806"/>
            <a:ext cx="144016" cy="442849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130942" y="6449844"/>
            <a:ext cx="4896544" cy="1440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45" y="1268760"/>
            <a:ext cx="3779912" cy="3750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30942" y="429309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Шестой дар:</a:t>
            </a:r>
            <a:r>
              <a:rPr 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куб, разделенный на 27 кубиков, многие из которых разделены на другие фигуры </a:t>
            </a:r>
            <a:endParaRPr lang="ru-RU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Цель игры: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   знакомство </a:t>
            </a:r>
            <a:r>
              <a:rPr 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 понятиями полуцилиндра;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   развитие</a:t>
            </a:r>
            <a:r>
              <a:rPr 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  пространственного  мышления;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   развитие </a:t>
            </a:r>
            <a:r>
              <a:rPr 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воображения.</a:t>
            </a:r>
            <a:endParaRPr lang="ru-RU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98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loydalumni.org/sitebuilder/images/WFAA_yellow_background_7682-1014x7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6" y="-20628"/>
            <a:ext cx="9138616" cy="687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83568" y="1484784"/>
            <a:ext cx="7848872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83790"/>
            <a:ext cx="8784976" cy="1440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6536" y="116632"/>
            <a:ext cx="175777" cy="56886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742348" y="2292806"/>
            <a:ext cx="144016" cy="442849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130942" y="6449844"/>
            <a:ext cx="4896544" cy="1440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98450"/>
            <a:ext cx="8351837" cy="626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926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loydalumni.org/sitebuilder/images/WFAA_yellow_background_7682-1014x7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6" y="-20628"/>
            <a:ext cx="9138616" cy="687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83568" y="1484784"/>
            <a:ext cx="7848872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83790"/>
            <a:ext cx="8784976" cy="1440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6536" y="116632"/>
            <a:ext cx="175777" cy="56886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742348" y="2292806"/>
            <a:ext cx="144016" cy="442849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130942" y="6449844"/>
            <a:ext cx="4896544" cy="1440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36007"/>
            <a:ext cx="7948706" cy="591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263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loydalumni.org/sitebuilder/images/WFAA_yellow_background_7682-1014x7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6" y="-20628"/>
            <a:ext cx="9138616" cy="687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83568" y="1484784"/>
            <a:ext cx="7848872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83790"/>
            <a:ext cx="8784976" cy="1440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6536" y="116632"/>
            <a:ext cx="175777" cy="56886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742348" y="2292806"/>
            <a:ext cx="144016" cy="442849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130942" y="6449844"/>
            <a:ext cx="4896544" cy="1440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/>
            </a:extLst>
          </p:cNvPr>
          <p:cNvSpPr txBox="1"/>
          <p:nvPr/>
        </p:nvSpPr>
        <p:spPr>
          <a:xfrm>
            <a:off x="752475" y="873125"/>
            <a:ext cx="7620000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Кроме этих шести даров, Ф. </a:t>
            </a:r>
            <a:r>
              <a:rPr lang="ru-RU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Фребель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предлагал такие материалы для игр как: 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ласкательные песни; 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игры с плоскостями (складывание); 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игры с линиями (палочки, бумажные полоски); 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игры с точками(горох) выкалывание; 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вышивание; 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подвижные игры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endParaRPr lang="ru-RU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8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loydalumni.org/sitebuilder/images/WFAA_yellow_background_7682-1014x7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90"/>
            <a:ext cx="9138616" cy="687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8163" y="548681"/>
            <a:ext cx="7854185" cy="576064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3200" b="1" dirty="0">
                <a:solidFill>
                  <a:srgbClr val="C00000"/>
                </a:solidFill>
                <a:ea typeface="Times New Roman"/>
                <a:cs typeface="Times New Roman"/>
              </a:rPr>
              <a:t>Модуль  </a:t>
            </a:r>
            <a:r>
              <a:rPr lang="ru-RU" sz="3200" b="1" dirty="0" smtClean="0">
                <a:solidFill>
                  <a:srgbClr val="C00000"/>
                </a:solidFill>
                <a:ea typeface="Times New Roman"/>
                <a:cs typeface="Times New Roman"/>
              </a:rPr>
              <a:t>7 «Цветные </a:t>
            </a:r>
            <a:r>
              <a:rPr lang="ru-RU" sz="3200" b="1" dirty="0">
                <a:solidFill>
                  <a:srgbClr val="C00000"/>
                </a:solidFill>
                <a:ea typeface="Times New Roman"/>
                <a:cs typeface="Times New Roman"/>
              </a:rPr>
              <a:t>фигуры</a:t>
            </a:r>
            <a:r>
              <a:rPr lang="ru-RU" sz="3200" b="1" dirty="0" smtClean="0">
                <a:solidFill>
                  <a:srgbClr val="C00000"/>
                </a:solidFill>
                <a:ea typeface="Times New Roman"/>
                <a:cs typeface="Times New Roman"/>
              </a:rPr>
              <a:t>»</a:t>
            </a:r>
            <a:endParaRPr lang="ru-RU" sz="2800" b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3568" y="1484784"/>
            <a:ext cx="7848872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83790"/>
            <a:ext cx="8784976" cy="1440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6536" y="116632"/>
            <a:ext cx="175777" cy="56886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742348" y="2292806"/>
            <a:ext cx="144016" cy="442849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130942" y="6449844"/>
            <a:ext cx="4896544" cy="1440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3332229" cy="2784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4130942" y="3068960"/>
            <a:ext cx="451661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Седьмой дар: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цветные плоские геометрические фигуры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Демонстрирует абстракцию, подготавливает ребёнка к рисованию. Используется для демонстрации изображения как заместителя реальных объектов.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развивает воображение.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630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loydalumni.org/sitebuilder/images/WFAA_yellow_background_7682-1014x7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36" y="149"/>
            <a:ext cx="9138616" cy="687862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8163" y="548681"/>
            <a:ext cx="7854185" cy="576064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3200" b="1" dirty="0">
                <a:solidFill>
                  <a:srgbClr val="C00000"/>
                </a:solidFill>
                <a:ea typeface="Times New Roman"/>
                <a:cs typeface="Times New Roman"/>
              </a:rPr>
              <a:t>		</a:t>
            </a:r>
            <a:endParaRPr lang="ru-RU" sz="2800" b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3568" y="1484784"/>
            <a:ext cx="7848872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83790"/>
            <a:ext cx="8784976" cy="1440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6536" y="116632"/>
            <a:ext cx="175777" cy="56886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742348" y="2292806"/>
            <a:ext cx="144016" cy="442849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130942" y="6449844"/>
            <a:ext cx="4896544" cy="1440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92696"/>
            <a:ext cx="5784503" cy="5638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565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loydalumni.org/sitebuilder/images/WFAA_yellow_background_7682-1014x7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4" y="-21050"/>
            <a:ext cx="9138616" cy="687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8163" y="548681"/>
            <a:ext cx="7854185" cy="576064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3200" b="1" dirty="0">
                <a:solidFill>
                  <a:srgbClr val="C00000"/>
                </a:solidFill>
                <a:ea typeface="Times New Roman"/>
                <a:cs typeface="Times New Roman"/>
              </a:rPr>
              <a:t>Модуль  8</a:t>
            </a:r>
            <a:r>
              <a:rPr lang="ru-RU" sz="3200" b="1" dirty="0" smtClean="0">
                <a:solidFill>
                  <a:srgbClr val="C00000"/>
                </a:solidFill>
                <a:ea typeface="Times New Roman"/>
                <a:cs typeface="Times New Roman"/>
              </a:rPr>
              <a:t> «Палочки»</a:t>
            </a:r>
            <a:endParaRPr lang="ru-RU" sz="2800" b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3568" y="1484784"/>
            <a:ext cx="7848872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83790"/>
            <a:ext cx="8784976" cy="1440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6536" y="116632"/>
            <a:ext cx="175777" cy="56886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742348" y="2292806"/>
            <a:ext cx="144016" cy="442849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130942" y="6449844"/>
            <a:ext cx="4896544" cy="1440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t="3309" r="8786" b="6482"/>
          <a:stretch/>
        </p:blipFill>
        <p:spPr bwMode="auto">
          <a:xfrm>
            <a:off x="683568" y="1124744"/>
            <a:ext cx="3845868" cy="297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4130942" y="4005064"/>
            <a:ext cx="459878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Восьмой дар: цветные палочки.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Демонстрирует линию и вводит понятие длины. Используется для введения идеи периметра.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развивает моторные навыки, координацию, переводит математические способности на новый уровень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357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loydalumni.org/sitebuilder/images/WFAA_yellow_background_7682-1014x7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681"/>
            <a:ext cx="9144000" cy="688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8163" y="548681"/>
            <a:ext cx="7854185" cy="576064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3200" b="1" dirty="0">
                <a:solidFill>
                  <a:srgbClr val="C00000"/>
                </a:solidFill>
                <a:ea typeface="Times New Roman"/>
                <a:cs typeface="Times New Roman"/>
              </a:rPr>
              <a:t>Модуль  </a:t>
            </a:r>
            <a:r>
              <a:rPr lang="ru-RU" sz="3200" b="1" dirty="0" smtClean="0">
                <a:solidFill>
                  <a:srgbClr val="C00000"/>
                </a:solidFill>
                <a:ea typeface="Times New Roman"/>
                <a:cs typeface="Times New Roman"/>
              </a:rPr>
              <a:t>9 «</a:t>
            </a:r>
            <a:r>
              <a:rPr lang="ru-RU" sz="3200" b="1" dirty="0">
                <a:solidFill>
                  <a:srgbClr val="C00000"/>
                </a:solidFill>
                <a:ea typeface="Times New Roman"/>
                <a:cs typeface="Times New Roman"/>
              </a:rPr>
              <a:t>Кольца и полукольца</a:t>
            </a:r>
            <a:r>
              <a:rPr lang="ru-RU" sz="3200" b="1" dirty="0" smtClean="0">
                <a:solidFill>
                  <a:srgbClr val="C00000"/>
                </a:solidFill>
                <a:ea typeface="Times New Roman"/>
                <a:cs typeface="Times New Roman"/>
              </a:rPr>
              <a:t>»</a:t>
            </a:r>
            <a:endParaRPr lang="ru-RU" sz="2800" b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3568" y="1484784"/>
            <a:ext cx="7848872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83790"/>
            <a:ext cx="8784976" cy="1440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6536" y="116632"/>
            <a:ext cx="175777" cy="56886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742348" y="2292806"/>
            <a:ext cx="144016" cy="442849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130942" y="6449844"/>
            <a:ext cx="4896544" cy="1440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67" y="1484785"/>
            <a:ext cx="3512602" cy="258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91880" y="4077072"/>
            <a:ext cx="50405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Девятый дар: цветные кольца и полукольца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Представляет идею кривой. Используется для введения идеи края цилиндра.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развивает моторные навыки, координацию, переводит математические способности на новый уровень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35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loydalumni.org/sitebuilder/images/WFAA_yellow_background_7682-1014x7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" y="-5755"/>
            <a:ext cx="9138616" cy="687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8163" y="548681"/>
            <a:ext cx="7854185" cy="576064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3200" b="1" dirty="0">
                <a:solidFill>
                  <a:srgbClr val="C00000"/>
                </a:solidFill>
                <a:ea typeface="Times New Roman"/>
                <a:cs typeface="Times New Roman"/>
              </a:rPr>
              <a:t>Модуль  </a:t>
            </a:r>
            <a:r>
              <a:rPr lang="ru-RU" sz="3200" b="1" dirty="0" smtClean="0">
                <a:solidFill>
                  <a:srgbClr val="C00000"/>
                </a:solidFill>
                <a:ea typeface="Times New Roman"/>
                <a:cs typeface="Times New Roman"/>
              </a:rPr>
              <a:t>10 «Фишки»</a:t>
            </a:r>
            <a:endParaRPr lang="ru-RU" sz="2800" b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3568" y="1484784"/>
            <a:ext cx="7848872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83790"/>
            <a:ext cx="8784976" cy="1440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6536" y="116632"/>
            <a:ext cx="175777" cy="56886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742348" y="2292806"/>
            <a:ext cx="144016" cy="442849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130942" y="6449844"/>
            <a:ext cx="4896544" cy="1440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95" y="1220936"/>
            <a:ext cx="3480023" cy="3480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3995936" y="3645023"/>
            <a:ext cx="4659139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Десятый дар: цветные точки (горошины).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Демонстрирует, что линия состоит из точек. Используется для конструирования континуума из конечных объектов.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развивает моторные навыки, координацию, переводит математические способности на новый уровень. Теперь ребёнок может переходить к изобразительной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217331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loydalumni.org/sitebuilder/images/WFAA_yellow_background_7682-1014x777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" y="-31651"/>
            <a:ext cx="9138616" cy="687862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8163" y="548681"/>
            <a:ext cx="7854185" cy="576064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3200" b="1" dirty="0">
                <a:solidFill>
                  <a:srgbClr val="C00000"/>
                </a:solidFill>
                <a:ea typeface="Times New Roman"/>
                <a:cs typeface="Times New Roman"/>
              </a:rPr>
              <a:t>		</a:t>
            </a:r>
            <a:endParaRPr lang="ru-RU" sz="2800" b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3568" y="1484784"/>
            <a:ext cx="7848872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83790"/>
            <a:ext cx="8784976" cy="1440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7110" y="116632"/>
            <a:ext cx="175777" cy="56886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742348" y="2292806"/>
            <a:ext cx="144016" cy="442849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130942" y="6449844"/>
            <a:ext cx="4896544" cy="1440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8"/>
          <p:cNvSpPr>
            <a:spLocks noChangeArrowheads="1"/>
          </p:cNvSpPr>
          <p:nvPr/>
        </p:nvSpPr>
        <p:spPr bwMode="auto">
          <a:xfrm>
            <a:off x="653492" y="699765"/>
            <a:ext cx="7950955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Заслуга 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Ф.Фребеля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заключается также в том, что он выстроил и обосновал последовательность использования игр, определив для каждой игры свое место и время, в результате чего детские игры стали представлять собой не хаотичную массу, а стройную и связную систему.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Все игры сопровождались песенкой или стишком воспитателя, многие из которых сочинил он сам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685800" y="762000"/>
            <a:ext cx="7696200" cy="437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</a:p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kern="0" dirty="0">
              <a:solidFill>
                <a:srgbClr val="000000"/>
              </a:solidFill>
            </a:endParaRPr>
          </a:p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600" b="1" kern="0" dirty="0">
              <a:solidFill>
                <a:srgbClr val="000000"/>
              </a:solidFill>
            </a:endParaRPr>
          </a:p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600" b="1" kern="0" dirty="0">
              <a:solidFill>
                <a:srgbClr val="000000"/>
              </a:solidFill>
            </a:endParaRPr>
          </a:p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Это интересно!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Интересным фактом в жизни </a:t>
            </a: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Фребеля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является то, что в 1844 году он предложил и ввел 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пальчиковые игры,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так популярные сейчас. </a:t>
            </a:r>
          </a:p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	Кроме того, именно </a:t>
            </a: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Фребель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изобрел первую 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детскую мозаику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а также многие другие детские развивающие игры, хорошо известные всем нам. Например, он считал очень полезным нанизывание на тесьму бусин разного цвета из керамики, стекла, дерева. Ф. </a:t>
            </a: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Фребель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придумал задания для детей по плетению из бумаги, а по оригами – складыванию из бумаги, а также  много других интересных детских занятий.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115481"/>
            <a:ext cx="1850141" cy="1498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683" y="4941168"/>
            <a:ext cx="1775001" cy="137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620" y="4981525"/>
            <a:ext cx="2168698" cy="144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577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loydalumni.org/sitebuilder/images/WFAA_yellow_background_7682-1014x7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6" y="21095"/>
            <a:ext cx="9138616" cy="687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83568" y="1484784"/>
            <a:ext cx="7848872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83790"/>
            <a:ext cx="8784976" cy="1440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6536" y="116632"/>
            <a:ext cx="175777" cy="56886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742348" y="2292806"/>
            <a:ext cx="144016" cy="442849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130942" y="6449844"/>
            <a:ext cx="4896544" cy="1440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4440535" cy="4722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5445224"/>
            <a:ext cx="78793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tx2"/>
                </a:solidFill>
                <a:latin typeface="Times New Roman"/>
              </a:rPr>
              <a:t>(</a:t>
            </a:r>
            <a:r>
              <a:rPr lang="ru-RU" b="1" i="1" dirty="0">
                <a:solidFill>
                  <a:schemeClr val="tx2"/>
                </a:solidFill>
                <a:latin typeface="Times New Roman"/>
                <a:hlinkClick r:id="rId5"/>
              </a:rPr>
              <a:t>21 апреля</a:t>
            </a:r>
            <a:r>
              <a:rPr lang="ru-RU" b="1" i="1" dirty="0">
                <a:solidFill>
                  <a:schemeClr val="tx2"/>
                </a:solidFill>
                <a:latin typeface="Times New Roman"/>
              </a:rPr>
              <a:t> </a:t>
            </a:r>
            <a:r>
              <a:rPr lang="ru-RU" b="1" i="1" dirty="0">
                <a:solidFill>
                  <a:schemeClr val="tx2"/>
                </a:solidFill>
                <a:latin typeface="Times New Roman"/>
                <a:hlinkClick r:id="rId6"/>
              </a:rPr>
              <a:t>1782</a:t>
            </a:r>
            <a:r>
              <a:rPr lang="ru-RU" b="1" i="1" dirty="0">
                <a:solidFill>
                  <a:schemeClr val="tx2"/>
                </a:solidFill>
                <a:latin typeface="Times New Roman"/>
              </a:rPr>
              <a:t> — </a:t>
            </a:r>
            <a:r>
              <a:rPr lang="ru-RU" b="1" i="1" dirty="0">
                <a:solidFill>
                  <a:schemeClr val="tx2"/>
                </a:solidFill>
                <a:latin typeface="Times New Roman"/>
                <a:hlinkClick r:id="rId7"/>
              </a:rPr>
              <a:t>21 июня</a:t>
            </a:r>
            <a:r>
              <a:rPr lang="ru-RU" b="1" i="1" dirty="0">
                <a:solidFill>
                  <a:schemeClr val="tx2"/>
                </a:solidFill>
                <a:latin typeface="Times New Roman"/>
              </a:rPr>
              <a:t> </a:t>
            </a:r>
            <a:r>
              <a:rPr lang="ru-RU" b="1" i="1" dirty="0">
                <a:solidFill>
                  <a:schemeClr val="tx2"/>
                </a:solidFill>
                <a:latin typeface="Times New Roman"/>
                <a:hlinkClick r:id="rId8"/>
              </a:rPr>
              <a:t>1852</a:t>
            </a:r>
            <a:r>
              <a:rPr lang="ru-RU" b="1" i="1" dirty="0">
                <a:solidFill>
                  <a:schemeClr val="tx2"/>
                </a:solidFill>
                <a:latin typeface="Times New Roman"/>
              </a:rPr>
              <a:t>) </a:t>
            </a:r>
            <a:r>
              <a:rPr lang="ru-RU" b="1" i="1" dirty="0" smtClean="0">
                <a:solidFill>
                  <a:schemeClr val="tx2"/>
                </a:solidFill>
                <a:latin typeface="Times New Roman"/>
              </a:rPr>
              <a:t>немецкий</a:t>
            </a:r>
            <a:r>
              <a:rPr lang="ru-RU" b="1" i="1" dirty="0">
                <a:solidFill>
                  <a:schemeClr val="tx2"/>
                </a:solidFill>
                <a:latin typeface="Times New Roman"/>
              </a:rPr>
              <a:t> </a:t>
            </a:r>
            <a:r>
              <a:rPr lang="ru-RU" b="1" i="1" dirty="0">
                <a:solidFill>
                  <a:schemeClr val="tx2"/>
                </a:solidFill>
                <a:latin typeface="Times New Roman"/>
                <a:hlinkClick r:id="rId9"/>
              </a:rPr>
              <a:t>педагог</a:t>
            </a:r>
            <a:r>
              <a:rPr lang="ru-RU" b="1" i="1" dirty="0">
                <a:solidFill>
                  <a:schemeClr val="tx2"/>
                </a:solidFill>
                <a:latin typeface="Times New Roman"/>
              </a:rPr>
              <a:t>, </a:t>
            </a:r>
            <a:r>
              <a:rPr lang="ru-RU" b="1" i="1" dirty="0" smtClean="0">
                <a:solidFill>
                  <a:schemeClr val="tx2"/>
                </a:solidFill>
                <a:latin typeface="Times New Roman"/>
              </a:rPr>
              <a:t> </a:t>
            </a:r>
            <a:r>
              <a:rPr lang="ru-RU" b="1" i="1" dirty="0" smtClean="0">
                <a:solidFill>
                  <a:schemeClr val="tx2"/>
                </a:solidFill>
                <a:latin typeface="Times New Roman"/>
                <a:hlinkClick r:id="rId10"/>
              </a:rPr>
              <a:t>теоретик</a:t>
            </a:r>
            <a:r>
              <a:rPr lang="ru-RU" b="1" i="1" dirty="0">
                <a:solidFill>
                  <a:schemeClr val="tx2"/>
                </a:solidFill>
                <a:latin typeface="Times New Roman"/>
              </a:rPr>
              <a:t> дошкольного воспитания, </a:t>
            </a:r>
            <a:r>
              <a:rPr lang="ru-RU" b="1" i="1" dirty="0" smtClean="0">
                <a:solidFill>
                  <a:schemeClr val="tx2"/>
                </a:solidFill>
                <a:latin typeface="Times New Roman"/>
              </a:rPr>
              <a:t>создатель </a:t>
            </a:r>
            <a:r>
              <a:rPr lang="ru-RU" b="1" i="1" dirty="0">
                <a:solidFill>
                  <a:schemeClr val="tx2"/>
                </a:solidFill>
                <a:latin typeface="Times New Roman"/>
              </a:rPr>
              <a:t>понятия «детский сад».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99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loydalumni.org/sitebuilder/images/WFAA_yellow_background_7682-1014x7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36" y="149"/>
            <a:ext cx="9138616" cy="687862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8163" y="548681"/>
            <a:ext cx="7854185" cy="576064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3200" b="1" dirty="0">
                <a:solidFill>
                  <a:srgbClr val="C00000"/>
                </a:solidFill>
                <a:ea typeface="Times New Roman"/>
                <a:cs typeface="Times New Roman"/>
              </a:rPr>
              <a:t>		</a:t>
            </a:r>
            <a:endParaRPr lang="ru-RU" sz="2800" b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3568" y="1484784"/>
            <a:ext cx="7848872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83790"/>
            <a:ext cx="8784976" cy="1440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6536" y="116632"/>
            <a:ext cx="175777" cy="56886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742348" y="2292806"/>
            <a:ext cx="144016" cy="442849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130942" y="6449844"/>
            <a:ext cx="4896544" cy="1440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62675"/>
            <a:ext cx="7392446" cy="555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522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loydalumni.org/sitebuilder/images/WFAA_yellow_background_7682-1014x7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36" y="149"/>
            <a:ext cx="9138616" cy="687862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8163" y="548681"/>
            <a:ext cx="7854185" cy="576064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3200" b="1" dirty="0">
                <a:solidFill>
                  <a:srgbClr val="C00000"/>
                </a:solidFill>
                <a:ea typeface="Times New Roman"/>
                <a:cs typeface="Times New Roman"/>
              </a:rPr>
              <a:t>		</a:t>
            </a:r>
            <a:endParaRPr lang="ru-RU" sz="2800" b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3568" y="1484784"/>
            <a:ext cx="7848872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83790"/>
            <a:ext cx="8784976" cy="1440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6536" y="116632"/>
            <a:ext cx="175777" cy="56886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742348" y="2292806"/>
            <a:ext cx="144016" cy="442849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130942" y="6449844"/>
            <a:ext cx="4896544" cy="1440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05835"/>
            <a:ext cx="2885306" cy="192353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6"/>
          <a:stretch/>
        </p:blipFill>
        <p:spPr bwMode="auto">
          <a:xfrm>
            <a:off x="4875842" y="3745049"/>
            <a:ext cx="3571461" cy="249226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212976"/>
            <a:ext cx="2885306" cy="288530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6" r="-2775" b="12327"/>
          <a:stretch/>
        </p:blipFill>
        <p:spPr bwMode="auto">
          <a:xfrm>
            <a:off x="4875843" y="756492"/>
            <a:ext cx="3622081" cy="27527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111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loydalumni.org/sitebuilder/images/WFAA_yellow_background_7682-1014x7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36" y="149"/>
            <a:ext cx="9138616" cy="687862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8163" y="548681"/>
            <a:ext cx="7854185" cy="576064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3200" b="1" dirty="0">
                <a:solidFill>
                  <a:srgbClr val="C00000"/>
                </a:solidFill>
                <a:ea typeface="Times New Roman"/>
                <a:cs typeface="Times New Roman"/>
              </a:rPr>
              <a:t>		</a:t>
            </a:r>
            <a:endParaRPr lang="ru-RU" sz="2800" b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3568" y="1484784"/>
            <a:ext cx="7848872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83790"/>
            <a:ext cx="8784976" cy="1440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6536" y="116632"/>
            <a:ext cx="175777" cy="56886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742348" y="2292806"/>
            <a:ext cx="144016" cy="442849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130942" y="6449844"/>
            <a:ext cx="4896544" cy="1440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512677"/>
            <a:ext cx="7728858" cy="5796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255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loydalumni.org/sitebuilder/images/WFAA_yellow_background_7682-1014x7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6" y="0"/>
            <a:ext cx="9138616" cy="687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8163" y="548681"/>
            <a:ext cx="7854185" cy="576064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3200" b="1" dirty="0">
                <a:solidFill>
                  <a:srgbClr val="C00000"/>
                </a:solidFill>
                <a:ea typeface="Times New Roman"/>
                <a:cs typeface="Times New Roman"/>
              </a:rPr>
              <a:t>	Модуль 11 (J1) «Цветные тела»</a:t>
            </a:r>
            <a:endParaRPr lang="ru-RU" sz="2800" b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3568" y="1484784"/>
            <a:ext cx="7848872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83790"/>
            <a:ext cx="8784976" cy="1440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6536" y="116632"/>
            <a:ext cx="175777" cy="56886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742348" y="2292806"/>
            <a:ext cx="144016" cy="442849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130942" y="6449844"/>
            <a:ext cx="4896544" cy="1440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356" y="1628799"/>
            <a:ext cx="3441852" cy="4589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375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loydalumni.org/sitebuilder/images/WFAA_yellow_background_7682-1014x7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50" y="-30500"/>
            <a:ext cx="9138616" cy="687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8163" y="548681"/>
            <a:ext cx="7854185" cy="576064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3200" b="1" dirty="0">
                <a:solidFill>
                  <a:srgbClr val="C00000"/>
                </a:solidFill>
                <a:ea typeface="Times New Roman"/>
                <a:cs typeface="Times New Roman"/>
              </a:rPr>
              <a:t>	Модуль 12 (J2) «Мозаика. Шнуровка»</a:t>
            </a:r>
            <a:endParaRPr lang="ru-RU" sz="2800" b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3568" y="1484784"/>
            <a:ext cx="7848872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83790"/>
            <a:ext cx="8784976" cy="1440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6536" y="116632"/>
            <a:ext cx="175777" cy="56886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742348" y="2292806"/>
            <a:ext cx="144016" cy="442849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130942" y="6449844"/>
            <a:ext cx="4896544" cy="1440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264" y="1340768"/>
            <a:ext cx="3539480" cy="4585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69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loydalumni.org/sitebuilder/images/WFAA_yellow_background_7682-1014x7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50" y="-30500"/>
            <a:ext cx="9138616" cy="687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8163" y="548681"/>
            <a:ext cx="7854185" cy="576064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3200" b="1" dirty="0">
                <a:solidFill>
                  <a:srgbClr val="C00000"/>
                </a:solidFill>
                <a:ea typeface="Times New Roman"/>
                <a:cs typeface="Times New Roman"/>
              </a:rPr>
              <a:t>		Модуль 13 (5</a:t>
            </a:r>
            <a:r>
              <a:rPr lang="en-US" sz="3200" b="1" dirty="0">
                <a:solidFill>
                  <a:srgbClr val="C00000"/>
                </a:solidFill>
                <a:ea typeface="Times New Roman"/>
                <a:cs typeface="Times New Roman"/>
              </a:rPr>
              <a:t>B) «</a:t>
            </a:r>
            <a:r>
              <a:rPr lang="ru-RU" sz="3200" b="1" dirty="0">
                <a:solidFill>
                  <a:srgbClr val="C00000"/>
                </a:solidFill>
                <a:ea typeface="Times New Roman"/>
                <a:cs typeface="Times New Roman"/>
              </a:rPr>
              <a:t>Башенки»</a:t>
            </a:r>
            <a:endParaRPr lang="ru-RU" sz="2800" b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3568" y="1484784"/>
            <a:ext cx="7848872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83790"/>
            <a:ext cx="8784976" cy="1440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6536" y="116632"/>
            <a:ext cx="175777" cy="56886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742348" y="2292806"/>
            <a:ext cx="144016" cy="442849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130942" y="6449844"/>
            <a:ext cx="4896544" cy="1440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365" y="1484784"/>
            <a:ext cx="6181253" cy="4635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013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loydalumni.org/sitebuilder/images/WFAA_yellow_background_7682-1014x7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50" y="-30500"/>
            <a:ext cx="9138616" cy="687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8163" y="548681"/>
            <a:ext cx="7854185" cy="576064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3200" b="1" dirty="0">
                <a:solidFill>
                  <a:srgbClr val="C00000"/>
                </a:solidFill>
                <a:ea typeface="Times New Roman"/>
                <a:cs typeface="Times New Roman"/>
              </a:rPr>
              <a:t>		Модуль 13 (5</a:t>
            </a:r>
            <a:r>
              <a:rPr lang="en-US" sz="3200" b="1" dirty="0">
                <a:solidFill>
                  <a:srgbClr val="C00000"/>
                </a:solidFill>
                <a:ea typeface="Times New Roman"/>
                <a:cs typeface="Times New Roman"/>
              </a:rPr>
              <a:t>B) «</a:t>
            </a:r>
            <a:r>
              <a:rPr lang="ru-RU" sz="3200" b="1" dirty="0">
                <a:solidFill>
                  <a:srgbClr val="C00000"/>
                </a:solidFill>
                <a:ea typeface="Times New Roman"/>
                <a:cs typeface="Times New Roman"/>
              </a:rPr>
              <a:t>Башенки»</a:t>
            </a:r>
            <a:endParaRPr lang="ru-RU" sz="2800" b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3568" y="1484784"/>
            <a:ext cx="7848872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83790"/>
            <a:ext cx="8784976" cy="1440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6536" y="116632"/>
            <a:ext cx="175777" cy="56886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742348" y="2292806"/>
            <a:ext cx="144016" cy="442849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130942" y="6449844"/>
            <a:ext cx="4896544" cy="1440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365" y="1484784"/>
            <a:ext cx="6181253" cy="4635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243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loydalumni.org/sitebuilder/images/WFAA_yellow_background_7682-1014x7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50" y="-30500"/>
            <a:ext cx="9138616" cy="687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8163" y="548681"/>
            <a:ext cx="7854185" cy="576064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3200" b="1" dirty="0">
                <a:solidFill>
                  <a:srgbClr val="C00000"/>
                </a:solidFill>
                <a:ea typeface="Times New Roman"/>
                <a:cs typeface="Times New Roman"/>
              </a:rPr>
              <a:t>		Модуль 14 (5Р) «Арки и цифры»</a:t>
            </a:r>
            <a:endParaRPr lang="ru-RU" sz="2800" b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3568" y="1484784"/>
            <a:ext cx="7848872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83790"/>
            <a:ext cx="8784976" cy="1440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6536" y="116632"/>
            <a:ext cx="175777" cy="56886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742348" y="2292806"/>
            <a:ext cx="144016" cy="442849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130942" y="6449844"/>
            <a:ext cx="4896544" cy="1440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506580"/>
            <a:ext cx="475252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678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loydalumni.org/sitebuilder/images/WFAA_yellow_background_7682-1014x7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36" y="149"/>
            <a:ext cx="9138616" cy="687862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8163" y="548681"/>
            <a:ext cx="7854185" cy="576064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3200" b="1" dirty="0">
                <a:solidFill>
                  <a:srgbClr val="C00000"/>
                </a:solidFill>
                <a:ea typeface="Times New Roman"/>
                <a:cs typeface="Times New Roman"/>
              </a:rPr>
              <a:t>		</a:t>
            </a:r>
            <a:endParaRPr lang="ru-RU" sz="2800" b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3568" y="1484784"/>
            <a:ext cx="7848872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83790"/>
            <a:ext cx="8784976" cy="1440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6536" y="116632"/>
            <a:ext cx="175777" cy="56886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742348" y="2292806"/>
            <a:ext cx="144016" cy="442849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130942" y="6449844"/>
            <a:ext cx="4896544" cy="1440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9"/>
          <a:stretch/>
        </p:blipFill>
        <p:spPr bwMode="auto">
          <a:xfrm>
            <a:off x="1525810" y="1332364"/>
            <a:ext cx="6700067" cy="4855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75856" y="545068"/>
            <a:ext cx="41206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«Сказка про белочку»</a:t>
            </a:r>
          </a:p>
        </p:txBody>
      </p:sp>
    </p:spTree>
    <p:extLst>
      <p:ext uri="{BB962C8B-B14F-4D97-AF65-F5344CB8AC3E}">
        <p14:creationId xmlns:p14="http://schemas.microsoft.com/office/powerpoint/2010/main" val="8856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loydalumni.org/sitebuilder/images/WFAA_yellow_background_7682-1014x7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36" y="149"/>
            <a:ext cx="9138616" cy="687862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8163" y="548681"/>
            <a:ext cx="7854185" cy="576064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3200" b="1" dirty="0">
                <a:solidFill>
                  <a:srgbClr val="C00000"/>
                </a:solidFill>
                <a:ea typeface="Times New Roman"/>
                <a:cs typeface="Times New Roman"/>
              </a:rPr>
              <a:t>		</a:t>
            </a:r>
            <a:endParaRPr lang="ru-RU" sz="2800" b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3568" y="1484784"/>
            <a:ext cx="7848872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83790"/>
            <a:ext cx="8784976" cy="1440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6536" y="116632"/>
            <a:ext cx="175777" cy="56886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742348" y="2292806"/>
            <a:ext cx="144016" cy="442849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130942" y="6449844"/>
            <a:ext cx="4896544" cy="1440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75856" y="545068"/>
            <a:ext cx="34033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«</a:t>
            </a:r>
            <a:r>
              <a:rPr lang="ru-RU" sz="3200" b="1" dirty="0" smtClean="0">
                <a:solidFill>
                  <a:srgbClr val="C00000"/>
                </a:solidFill>
              </a:rPr>
              <a:t>Сказка «Друзья»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0" r="2157"/>
          <a:stretch/>
        </p:blipFill>
        <p:spPr bwMode="auto">
          <a:xfrm>
            <a:off x="2062783" y="1370457"/>
            <a:ext cx="5904320" cy="4994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52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727675" y="1196752"/>
            <a:ext cx="7588741" cy="4320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/>
                <a:ea typeface="Times New Roman"/>
              </a:rPr>
              <a:t>- развития социальных и коммуникативных умений;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/>
                <a:ea typeface="Times New Roman"/>
              </a:rPr>
              <a:t>- сенсорного развития;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/>
                <a:ea typeface="Times New Roman"/>
              </a:rPr>
              <a:t>- развития мелкой моторики;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/>
                <a:ea typeface="Times New Roman"/>
              </a:rPr>
              <a:t>-развития познавательно-исследовательской и продуктивной (конструктивной) деятельности;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/>
                <a:ea typeface="Times New Roman"/>
              </a:rPr>
              <a:t>- формирования элементарных математических представлений;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/>
                <a:ea typeface="Times New Roman"/>
              </a:rPr>
              <a:t>- развития логических способностей;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/>
                <a:ea typeface="Times New Roman"/>
              </a:rPr>
              <a:t>- развития потребности взаимодействия с окружающим миром;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/>
                <a:ea typeface="Times New Roman"/>
              </a:rPr>
              <a:t>- а также при организации психолого-педагогической работы по освоению детьми образовательных областей.</a:t>
            </a:r>
            <a:endParaRPr lang="ru-RU" sz="1600" dirty="0">
              <a:solidFill>
                <a:srgbClr val="00206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83790"/>
            <a:ext cx="8784976" cy="1440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6536" y="116632"/>
            <a:ext cx="175777" cy="56886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742348" y="2292806"/>
            <a:ext cx="144016" cy="442849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130942" y="6449844"/>
            <a:ext cx="4896544" cy="1440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27675" y="549309"/>
            <a:ext cx="78047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 Задачи игрового набора «Дары </a:t>
            </a:r>
            <a:r>
              <a:rPr lang="ru-RU" sz="3200" b="1" dirty="0" err="1">
                <a:solidFill>
                  <a:srgbClr val="C00000"/>
                </a:solidFill>
              </a:rPr>
              <a:t>Фрёбеля</a:t>
            </a:r>
            <a:r>
              <a:rPr lang="ru-RU" sz="3200" b="1" dirty="0">
                <a:solidFill>
                  <a:srgbClr val="C00000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9298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loydalumni.org/sitebuilder/images/WFAA_yellow_background_7682-1014x7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9"/>
            <a:ext cx="9138616" cy="687862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8163" y="548681"/>
            <a:ext cx="7854185" cy="576064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3200" b="1" dirty="0">
                <a:solidFill>
                  <a:srgbClr val="C00000"/>
                </a:solidFill>
                <a:ea typeface="Times New Roman"/>
                <a:cs typeface="Times New Roman"/>
              </a:rPr>
              <a:t>	</a:t>
            </a:r>
            <a:r>
              <a:rPr lang="ru-RU" sz="3200" b="1" dirty="0" smtClean="0">
                <a:solidFill>
                  <a:srgbClr val="C00000"/>
                </a:solidFill>
                <a:ea typeface="Times New Roman"/>
                <a:cs typeface="Times New Roman"/>
              </a:rPr>
              <a:t>«Баба – Яга и ее друзья»</a:t>
            </a:r>
            <a:r>
              <a:rPr lang="ru-RU" sz="3200" b="1" dirty="0">
                <a:solidFill>
                  <a:srgbClr val="C00000"/>
                </a:solidFill>
                <a:ea typeface="Times New Roman"/>
                <a:cs typeface="Times New Roman"/>
              </a:rPr>
              <a:t>	</a:t>
            </a:r>
            <a:endParaRPr lang="ru-RU" sz="2800" b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3568" y="1484784"/>
            <a:ext cx="7848872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83790"/>
            <a:ext cx="8784976" cy="1440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6536" y="116632"/>
            <a:ext cx="175777" cy="56886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742348" y="2292806"/>
            <a:ext cx="144016" cy="442849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130942" y="6449844"/>
            <a:ext cx="4896544" cy="1440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67" y="1386648"/>
            <a:ext cx="7854974" cy="4745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81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loydalumni.org/sitebuilder/images/WFAA_yellow_background_7682-1014x7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82" y="149"/>
            <a:ext cx="9138616" cy="687862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8163" y="548681"/>
            <a:ext cx="7854185" cy="576064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3200" b="1" dirty="0">
                <a:solidFill>
                  <a:srgbClr val="C00000"/>
                </a:solidFill>
                <a:ea typeface="Times New Roman"/>
                <a:cs typeface="Times New Roman"/>
              </a:rPr>
              <a:t>		</a:t>
            </a:r>
            <a:endParaRPr lang="ru-RU" sz="2800" b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3568" y="1484784"/>
            <a:ext cx="7848872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83790"/>
            <a:ext cx="8784976" cy="1440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6536" y="116632"/>
            <a:ext cx="175777" cy="56886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742348" y="2292806"/>
            <a:ext cx="144016" cy="442849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130942" y="6449844"/>
            <a:ext cx="4896544" cy="1440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115615" y="548680"/>
            <a:ext cx="69611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«Сказка </a:t>
            </a:r>
            <a:r>
              <a:rPr lang="ru-RU" sz="3200" b="1" dirty="0">
                <a:solidFill>
                  <a:srgbClr val="C00000"/>
                </a:solidFill>
              </a:rPr>
              <a:t>про </a:t>
            </a:r>
            <a:r>
              <a:rPr lang="ru-RU" sz="3200" b="1" dirty="0" smtClean="0">
                <a:solidFill>
                  <a:srgbClr val="C00000"/>
                </a:solidFill>
              </a:rPr>
              <a:t>белочку»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8"/>
          <a:stretch/>
        </p:blipFill>
        <p:spPr bwMode="auto">
          <a:xfrm>
            <a:off x="1404367" y="1484783"/>
            <a:ext cx="6840760" cy="477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383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loydalumni.org/sitebuilder/images/WFAA_yellow_background_7682-1014x7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82" y="149"/>
            <a:ext cx="9138616" cy="687862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8163" y="548681"/>
            <a:ext cx="7854185" cy="576064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3200" b="1" dirty="0">
                <a:solidFill>
                  <a:srgbClr val="C00000"/>
                </a:solidFill>
                <a:ea typeface="Times New Roman"/>
                <a:cs typeface="Times New Roman"/>
              </a:rPr>
              <a:t>		</a:t>
            </a:r>
            <a:endParaRPr lang="ru-RU" sz="2800" b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3568" y="1484784"/>
            <a:ext cx="7848872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83790"/>
            <a:ext cx="8784976" cy="1440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6536" y="116632"/>
            <a:ext cx="175777" cy="56886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742348" y="2292806"/>
            <a:ext cx="144016" cy="442849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130942" y="6449844"/>
            <a:ext cx="4896544" cy="1440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7"/>
          <a:stretch/>
        </p:blipFill>
        <p:spPr bwMode="auto">
          <a:xfrm>
            <a:off x="923218" y="1178182"/>
            <a:ext cx="7153547" cy="5112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5615" y="548680"/>
            <a:ext cx="69611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«Сказка </a:t>
            </a:r>
            <a:r>
              <a:rPr lang="ru-RU" sz="3200" b="1" dirty="0">
                <a:solidFill>
                  <a:srgbClr val="C00000"/>
                </a:solidFill>
              </a:rPr>
              <a:t>про </a:t>
            </a:r>
            <a:r>
              <a:rPr lang="ru-RU" sz="3200" b="1" dirty="0" smtClean="0">
                <a:solidFill>
                  <a:srgbClr val="C00000"/>
                </a:solidFill>
              </a:rPr>
              <a:t>лошадку»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14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loydalumni.org/sitebuilder/images/WFAA_yellow_background_7682-1014x7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36" y="149"/>
            <a:ext cx="9138616" cy="687862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8163" y="548681"/>
            <a:ext cx="7854185" cy="576064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3200" b="1" dirty="0">
                <a:solidFill>
                  <a:srgbClr val="C00000"/>
                </a:solidFill>
                <a:ea typeface="Times New Roman"/>
                <a:cs typeface="Times New Roman"/>
              </a:rPr>
              <a:t>		</a:t>
            </a:r>
            <a:endParaRPr lang="ru-RU" sz="2800" b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3568" y="1484784"/>
            <a:ext cx="7848872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83790"/>
            <a:ext cx="8784976" cy="1440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6536" y="116632"/>
            <a:ext cx="175777" cy="56886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742348" y="2292806"/>
            <a:ext cx="144016" cy="442849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130942" y="6449844"/>
            <a:ext cx="4896544" cy="1440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605184" y="545068"/>
            <a:ext cx="34620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«Сказка про кита»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518" y="1121856"/>
            <a:ext cx="6906652" cy="517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475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loydalumni.org/sitebuilder/images/WFAA_yellow_background_7682-1014x7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6" y="-38474"/>
            <a:ext cx="9138616" cy="687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8163" y="836712"/>
            <a:ext cx="7796733" cy="504055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3200" dirty="0" smtClean="0">
                <a:solidFill>
                  <a:srgbClr val="C00000"/>
                </a:solidFill>
                <a:ea typeface="Times New Roman"/>
                <a:cs typeface="Times New Roman"/>
              </a:rPr>
              <a:t/>
            </a:r>
            <a:br>
              <a:rPr lang="ru-RU" sz="3200" dirty="0" smtClean="0">
                <a:solidFill>
                  <a:srgbClr val="C00000"/>
                </a:solidFill>
                <a:ea typeface="Times New Roman"/>
                <a:cs typeface="Times New Roman"/>
              </a:rPr>
            </a:br>
            <a:r>
              <a:rPr lang="ru-RU" sz="3200" b="1" dirty="0" smtClean="0">
                <a:solidFill>
                  <a:srgbClr val="C00000"/>
                </a:solidFill>
                <a:ea typeface="Times New Roman"/>
                <a:cs typeface="Times New Roman"/>
              </a:rPr>
              <a:t>Модуль </a:t>
            </a:r>
            <a:r>
              <a:rPr lang="ru-RU" sz="3200" b="1" dirty="0">
                <a:solidFill>
                  <a:srgbClr val="C00000"/>
                </a:solidFill>
                <a:ea typeface="Times New Roman"/>
                <a:cs typeface="Times New Roman"/>
              </a:rPr>
              <a:t>1 «Шерстяные мячики»</a:t>
            </a:r>
            <a:r>
              <a:rPr lang="ru-RU" sz="3200" b="1" dirty="0">
                <a:solidFill>
                  <a:srgbClr val="C00000"/>
                </a:solidFill>
                <a:ea typeface="Calibri"/>
                <a:cs typeface="Times New Roman"/>
              </a:rPr>
              <a:t/>
            </a:r>
            <a:br>
              <a:rPr lang="ru-RU" sz="3200" b="1" dirty="0">
                <a:solidFill>
                  <a:srgbClr val="C00000"/>
                </a:solidFill>
                <a:ea typeface="Calibri"/>
                <a:cs typeface="Times New Roman"/>
              </a:rPr>
            </a:b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3568" y="1484784"/>
            <a:ext cx="7848872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83790"/>
            <a:ext cx="8784976" cy="1440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6536" y="116632"/>
            <a:ext cx="175777" cy="56886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742348" y="2292806"/>
            <a:ext cx="144016" cy="442849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130942" y="6449844"/>
            <a:ext cx="4896544" cy="1440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83" y="1487438"/>
            <a:ext cx="3304841" cy="3304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16016" y="2292806"/>
            <a:ext cx="38164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Первый дар: разноцветные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мячи на веревочке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Возраст: с 3 месяцев до 4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Мячики направлены на: </a:t>
            </a:r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  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умение различать цвета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   Знакомят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пространственными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представлениями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   Знакомит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утверждением и отрицанием.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11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loydalumni.org/sitebuilder/images/WFAA_yellow_background_7682-1014x7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6" y="11717"/>
            <a:ext cx="9138616" cy="687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83568" y="1484784"/>
            <a:ext cx="7848872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83790"/>
            <a:ext cx="8784976" cy="1440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6536" y="116632"/>
            <a:ext cx="175777" cy="56886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742348" y="2292806"/>
            <a:ext cx="144016" cy="442849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130942" y="6449844"/>
            <a:ext cx="4896544" cy="1440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6" y="620688"/>
            <a:ext cx="5688632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634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loydalumni.org/sitebuilder/images/WFAA_yellow_background_7682-1014x7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20628"/>
            <a:ext cx="9138616" cy="687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8163" y="548681"/>
            <a:ext cx="7854185" cy="576064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3200" b="1" dirty="0" smtClean="0">
                <a:solidFill>
                  <a:srgbClr val="C00000"/>
                </a:solidFill>
                <a:ea typeface="Times New Roman"/>
                <a:cs typeface="Times New Roman"/>
              </a:rPr>
              <a:t>Модуль </a:t>
            </a:r>
            <a:r>
              <a:rPr lang="ru-RU" sz="3200" b="1" dirty="0">
                <a:solidFill>
                  <a:srgbClr val="C00000"/>
                </a:solidFill>
                <a:ea typeface="Times New Roman"/>
                <a:cs typeface="Times New Roman"/>
              </a:rPr>
              <a:t>2 «Основные тела»</a:t>
            </a:r>
            <a:endParaRPr lang="ru-RU" sz="2800" b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3568" y="1484784"/>
            <a:ext cx="7848872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83790"/>
            <a:ext cx="8784976" cy="1440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6536" y="116632"/>
            <a:ext cx="175777" cy="56886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742348" y="2292806"/>
            <a:ext cx="144016" cy="442849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130942" y="6449844"/>
            <a:ext cx="4896544" cy="1440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3" t="2673" r="6800"/>
          <a:stretch/>
        </p:blipFill>
        <p:spPr bwMode="auto">
          <a:xfrm>
            <a:off x="683568" y="1556792"/>
            <a:ext cx="3248025" cy="262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30942" y="1412776"/>
            <a:ext cx="447350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Второй дар: шар</a:t>
            </a:r>
            <a:r>
              <a:rPr lang="ru-RU" b="1" dirty="0">
                <a:solidFill>
                  <a:srgbClr val="FF0000"/>
                </a:solidFill>
              </a:rPr>
              <a:t>, кубик и цилиндр.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помощью их ребенок знакомится с разными формами предметов, развивает исследовательские навыки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Шар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символ движения.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Кубик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символ покоя и символ «единства в многообразии»  (куб един, но вид его различен в зависимости от того, как он представлен взору: ребром, стороной, вершиной). </a:t>
            </a:r>
          </a:p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Цилиндр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совмещает и свойства шара, и свойства кубика: он устойчив, если поставлен на основание, и подвижен, если положен, и т.д.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773" y="4193202"/>
            <a:ext cx="1725613" cy="20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507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loydalumni.org/sitebuilder/images/WFAA_yellow_background_7682-1014x7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12" y="0"/>
            <a:ext cx="91789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692696"/>
            <a:ext cx="6414025" cy="620291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3200" b="1" dirty="0" smtClean="0">
                <a:solidFill>
                  <a:srgbClr val="C00000"/>
                </a:solidFill>
                <a:ea typeface="Times New Roman"/>
                <a:cs typeface="Times New Roman"/>
              </a:rPr>
              <a:t>Модуль </a:t>
            </a:r>
            <a:r>
              <a:rPr lang="ru-RU" sz="3200" b="1" dirty="0">
                <a:solidFill>
                  <a:srgbClr val="C00000"/>
                </a:solidFill>
                <a:ea typeface="Times New Roman"/>
                <a:cs typeface="Times New Roman"/>
              </a:rPr>
              <a:t>3 «Куб из кубиков»</a:t>
            </a:r>
            <a:endParaRPr lang="ru-RU" sz="2800" b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3568" y="1484784"/>
            <a:ext cx="7848872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83790"/>
            <a:ext cx="8784976" cy="1440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6536" y="116632"/>
            <a:ext cx="175777" cy="56886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742348" y="2292806"/>
            <a:ext cx="144016" cy="442849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130942" y="6449844"/>
            <a:ext cx="4896544" cy="1440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7" t="5748" r="12179"/>
          <a:stretch/>
        </p:blipFill>
        <p:spPr bwMode="auto">
          <a:xfrm>
            <a:off x="611560" y="1455440"/>
            <a:ext cx="2647951" cy="2952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91880" y="1556792"/>
            <a:ext cx="51845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Третий дар: куб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разбитый на 8 маленьких кубиков. 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понимание целого и частей (сложного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единства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творческих способностей.</a:t>
            </a:r>
          </a:p>
        </p:txBody>
      </p:sp>
    </p:spTree>
    <p:extLst>
      <p:ext uri="{BB962C8B-B14F-4D97-AF65-F5344CB8AC3E}">
        <p14:creationId xmlns:p14="http://schemas.microsoft.com/office/powerpoint/2010/main" val="91316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loydalumni.org/sitebuilder/images/WFAA_yellow_background_7682-1014x7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6" y="-20653"/>
            <a:ext cx="9138616" cy="687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8163" y="548681"/>
            <a:ext cx="7854185" cy="576064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3200" b="1" dirty="0" smtClean="0">
                <a:solidFill>
                  <a:srgbClr val="C00000"/>
                </a:solidFill>
                <a:ea typeface="Times New Roman"/>
                <a:cs typeface="Times New Roman"/>
              </a:rPr>
              <a:t>Модуль 4 </a:t>
            </a:r>
            <a:r>
              <a:rPr lang="ru-RU" sz="3200" b="1" dirty="0">
                <a:solidFill>
                  <a:srgbClr val="C00000"/>
                </a:solidFill>
                <a:ea typeface="Times New Roman"/>
                <a:cs typeface="Times New Roman"/>
              </a:rPr>
              <a:t>«Куб из </a:t>
            </a:r>
            <a:r>
              <a:rPr lang="ru-RU" sz="3200" b="1" dirty="0" smtClean="0">
                <a:solidFill>
                  <a:srgbClr val="C00000"/>
                </a:solidFill>
                <a:ea typeface="Times New Roman"/>
                <a:cs typeface="Times New Roman"/>
              </a:rPr>
              <a:t>кусков</a:t>
            </a:r>
            <a:r>
              <a:rPr lang="ru-RU" sz="3200" b="1" dirty="0">
                <a:solidFill>
                  <a:srgbClr val="C00000"/>
                </a:solidFill>
                <a:ea typeface="Times New Roman"/>
                <a:cs typeface="Times New Roman"/>
              </a:rPr>
              <a:t>»</a:t>
            </a:r>
            <a:endParaRPr lang="ru-RU" sz="2800" b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3568" y="1484784"/>
            <a:ext cx="7848872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83790"/>
            <a:ext cx="8784976" cy="1440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6536" y="116632"/>
            <a:ext cx="175777" cy="56886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742348" y="2292806"/>
            <a:ext cx="144016" cy="442849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130942" y="6449844"/>
            <a:ext cx="4896544" cy="1440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295232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>
            <a:extLst>
              <a:ext uri="{FF2B5EF4-FFF2-40B4-BE49-F238E27FC236}"/>
            </a:extLst>
          </p:cNvPr>
          <p:cNvSpPr/>
          <p:nvPr/>
        </p:nvSpPr>
        <p:spPr>
          <a:xfrm>
            <a:off x="4130942" y="1502321"/>
            <a:ext cx="45847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Четвертый дар: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куб, разделенный на восемь плиток.</a:t>
            </a:r>
          </a:p>
          <a:p>
            <a:pPr>
              <a:defRPr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развитие пространственного мышления;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понимание взаимоотношений между различными частями целого;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развитие зрительно-моторной координации</a:t>
            </a:r>
            <a:r>
              <a:rPr lang="ru-RU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919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loydalumni.org/sitebuilder/images/WFAA_yellow_background_7682-1014x7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6" y="-17602"/>
            <a:ext cx="9138616" cy="687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8163" y="548681"/>
            <a:ext cx="7854185" cy="576064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3200" b="1" dirty="0" smtClean="0">
                <a:solidFill>
                  <a:srgbClr val="C00000"/>
                </a:solidFill>
                <a:ea typeface="Times New Roman"/>
                <a:cs typeface="Times New Roman"/>
              </a:rPr>
              <a:t>Модуль 5 «</a:t>
            </a:r>
            <a:r>
              <a:rPr lang="ru-RU" sz="3200" b="1" dirty="0">
                <a:solidFill>
                  <a:srgbClr val="C00000"/>
                </a:solidFill>
                <a:ea typeface="Times New Roman"/>
                <a:cs typeface="Times New Roman"/>
              </a:rPr>
              <a:t>Кубики и призмы</a:t>
            </a:r>
            <a:r>
              <a:rPr lang="ru-RU" sz="3200" b="1" dirty="0" smtClean="0">
                <a:solidFill>
                  <a:srgbClr val="C00000"/>
                </a:solidFill>
                <a:ea typeface="Times New Roman"/>
                <a:cs typeface="Times New Roman"/>
              </a:rPr>
              <a:t>»</a:t>
            </a:r>
            <a:endParaRPr lang="ru-RU" sz="2800" b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3568" y="1484784"/>
            <a:ext cx="7848872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83790"/>
            <a:ext cx="8784976" cy="1440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6536" y="116632"/>
            <a:ext cx="175777" cy="56886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742348" y="2292806"/>
            <a:ext cx="144016" cy="442849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130942" y="6449844"/>
            <a:ext cx="4896544" cy="1440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t="3125" r="13990"/>
          <a:stretch/>
        </p:blipFill>
        <p:spPr bwMode="auto">
          <a:xfrm>
            <a:off x="702990" y="1207066"/>
            <a:ext cx="3162301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/>
            </a:extLst>
          </p:cNvPr>
          <p:cNvSpPr txBox="1"/>
          <p:nvPr/>
        </p:nvSpPr>
        <p:spPr>
          <a:xfrm>
            <a:off x="3865291" y="1463824"/>
            <a:ext cx="470301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Пятый дар: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куб, разделенный на 27 маленьких кубиков, при этом 9 из них разделены на более мелкие составляющие. 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игры: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знакомство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 понятиями квадрата и треугольника; знакомство с  объемными  формами (куб и треугольная призма);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развитие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воображения;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развитие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зрительно-моторной координации. </a:t>
            </a:r>
          </a:p>
        </p:txBody>
      </p:sp>
    </p:spTree>
    <p:extLst>
      <p:ext uri="{BB962C8B-B14F-4D97-AF65-F5344CB8AC3E}">
        <p14:creationId xmlns:p14="http://schemas.microsoft.com/office/powerpoint/2010/main" val="349812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2279</TotalTime>
  <Words>611</Words>
  <Application>Microsoft Office PowerPoint</Application>
  <PresentationFormat>Экран (4:3)</PresentationFormat>
  <Paragraphs>118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Презентация PowerPoint</vt:lpstr>
      <vt:lpstr>Презентация PowerPoint</vt:lpstr>
      <vt:lpstr> Модуль 1 «Шерстяные мячики» </vt:lpstr>
      <vt:lpstr>Презентация PowerPoint</vt:lpstr>
      <vt:lpstr>Модуль 2 «Основные тела»</vt:lpstr>
      <vt:lpstr>Модуль 3 «Куб из кубиков»</vt:lpstr>
      <vt:lpstr>Модуль 4 «Куб из кусков»</vt:lpstr>
      <vt:lpstr>Модуль 5 «Кубики и призмы»</vt:lpstr>
      <vt:lpstr>Модуль 6 «Кубики, столбики, кирпичики»</vt:lpstr>
      <vt:lpstr>Презентация PowerPoint</vt:lpstr>
      <vt:lpstr>Презентация PowerPoint</vt:lpstr>
      <vt:lpstr>Презентация PowerPoint</vt:lpstr>
      <vt:lpstr>Модуль  7 «Цветные фигуры»</vt:lpstr>
      <vt:lpstr>  </vt:lpstr>
      <vt:lpstr>Модуль  8 «Палочки»</vt:lpstr>
      <vt:lpstr>Модуль  9 «Кольца и полукольца»</vt:lpstr>
      <vt:lpstr>Модуль  10 «Фишки»</vt:lpstr>
      <vt:lpstr>  </vt:lpstr>
      <vt:lpstr>  </vt:lpstr>
      <vt:lpstr>  </vt:lpstr>
      <vt:lpstr>  </vt:lpstr>
      <vt:lpstr> Модуль 11 (J1) «Цветные тела»</vt:lpstr>
      <vt:lpstr> Модуль 12 (J2) «Мозаика. Шнуровка»</vt:lpstr>
      <vt:lpstr>  Модуль 13 (5B) «Башенки»</vt:lpstr>
      <vt:lpstr>  Модуль 13 (5B) «Башенки»</vt:lpstr>
      <vt:lpstr>  Модуль 14 (5Р) «Арки и цифры»</vt:lpstr>
      <vt:lpstr>  </vt:lpstr>
      <vt:lpstr>  </vt:lpstr>
      <vt:lpstr> «Баба – Яга и ее друзья» </vt:lpstr>
      <vt:lpstr>  </vt:lpstr>
      <vt:lpstr>  </vt:lpstr>
      <vt:lpstr>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МАМА</dc:creator>
  <cp:lastModifiedBy>Психолог</cp:lastModifiedBy>
  <cp:revision>164</cp:revision>
  <dcterms:created xsi:type="dcterms:W3CDTF">2016-02-20T14:23:13Z</dcterms:created>
  <dcterms:modified xsi:type="dcterms:W3CDTF">2023-11-02T12:18:10Z</dcterms:modified>
</cp:coreProperties>
</file>