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7" r:id="rId2"/>
    <p:sldId id="311" r:id="rId3"/>
    <p:sldId id="316" r:id="rId4"/>
    <p:sldId id="305" r:id="rId5"/>
    <p:sldId id="313" r:id="rId6"/>
    <p:sldId id="318" r:id="rId7"/>
    <p:sldId id="319" r:id="rId8"/>
    <p:sldId id="320" r:id="rId9"/>
    <p:sldId id="321" r:id="rId10"/>
    <p:sldId id="322" r:id="rId11"/>
  </p:sldIdLst>
  <p:sldSz cx="11522075" cy="6480175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D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14" y="77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10557317478256E-3"/>
          <c:y val="7.5586961956519136E-2"/>
          <c:w val="0.9946382220157356"/>
          <c:h val="0.924413023948299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gradFill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0">
                    <a:schemeClr val="accent2">
                      <a:lumMod val="5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rgbClr val="FFFF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93448">
                    <a:srgbClr val="D9EFAB"/>
                  </a:gs>
                  <a:gs pos="88525">
                    <a:srgbClr val="D5EDA1"/>
                  </a:gs>
                  <a:gs pos="0">
                    <a:schemeClr val="accent3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p3d contourW="25400">
                <a:contourClr>
                  <a:schemeClr val="tx1">
                    <a:lumMod val="95000"/>
                    <a:lumOff val="5000"/>
                  </a:schemeClr>
                </a:contourClr>
              </a:sp3d>
            </c:spPr>
          </c:dPt>
          <c:cat>
            <c:strRef>
              <c:f>Лист1!$A$2:$A$4</c:f>
              <c:strCache>
                <c:ptCount val="3"/>
                <c:pt idx="0">
                  <c:v>Профилактика бытового насилия </c:v>
                </c:pt>
                <c:pt idx="1">
                  <c:v>Уровень образования: неоконченное среднее</c:v>
                </c:pt>
                <c:pt idx="2">
                  <c:v>Возрастная структура:18-20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1253992898861"/>
          <c:y val="5.2821792116892134E-2"/>
          <c:w val="0.55656373350619448"/>
          <c:h val="0.559704524057480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осуществляют трудовую деятельность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3" formatCode="0%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безработные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3" formatCode="0%">
                  <c:v>0.26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средне-специальное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 formatCode="0%">
                  <c:v>0.38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2" formatCode="0%">
                  <c:v>0.56000000000000005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26-30 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1">
                  <c:v>0.06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31-40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Лист1!$H$2:$H$5</c:f>
              <c:numCache>
                <c:formatCode>0%</c:formatCode>
                <c:ptCount val="4"/>
                <c:pt idx="1">
                  <c:v>0.81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старше 40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Лист1!$I$2:$I$5</c:f>
              <c:numCache>
                <c:formatCode>0%</c:formatCode>
                <c:ptCount val="4"/>
                <c:pt idx="1">
                  <c:v>0.13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состоят в браке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 formatCode="0%">
                  <c:v>0.25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разведены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семейное положение</c:v>
                </c:pt>
                <c:pt idx="1">
                  <c:v>возраст обратившихся </c:v>
                </c:pt>
                <c:pt idx="2">
                  <c:v>образование</c:v>
                </c:pt>
                <c:pt idx="3">
                  <c:v>занятость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518040"/>
        <c:axId val="222521960"/>
        <c:axId val="0"/>
      </c:bar3DChart>
      <c:catAx>
        <c:axId val="222518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22521960"/>
        <c:crosses val="autoZero"/>
        <c:auto val="1"/>
        <c:lblAlgn val="ctr"/>
        <c:lblOffset val="100"/>
        <c:noMultiLvlLbl val="0"/>
      </c:catAx>
      <c:valAx>
        <c:axId val="222521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222518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21429574858992"/>
          <c:y val="0.12350123390667232"/>
          <c:w val="0.33004011950921891"/>
          <c:h val="0.81395459383636937"/>
        </c:manualLayout>
      </c:layout>
      <c:overlay val="1"/>
      <c:txPr>
        <a:bodyPr/>
        <a:lstStyle/>
        <a:p>
          <a:pPr>
            <a:defRPr sz="1600" b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31150835456573E-2"/>
          <c:y val="1.1679029470887654E-2"/>
          <c:w val="0.62248575111414872"/>
          <c:h val="0.897046161537606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dPt>
            <c:idx val="0"/>
            <c:bubble3D val="0"/>
            <c:explosion val="6"/>
          </c:dPt>
          <c:dPt>
            <c:idx val="1"/>
            <c:bubble3D val="0"/>
            <c:explosion val="12"/>
          </c:dPt>
          <c:dPt>
            <c:idx val="2"/>
            <c:bubble3D val="0"/>
            <c:explosion val="11"/>
          </c:dPt>
          <c:dPt>
            <c:idx val="3"/>
            <c:bubble3D val="0"/>
            <c:explosion val="9"/>
          </c:dPt>
          <c:dPt>
            <c:idx val="4"/>
            <c:bubble3D val="0"/>
            <c:explosion val="7"/>
          </c:dPt>
          <c:dPt>
            <c:idx val="5"/>
            <c:bubble3D val="0"/>
            <c:explosion val="8"/>
          </c:dPt>
          <c:dPt>
            <c:idx val="6"/>
            <c:bubble3D val="0"/>
            <c:explosion val="5"/>
          </c:dPt>
          <c:dPt>
            <c:idx val="7"/>
            <c:bubble3D val="0"/>
            <c:explosion val="6"/>
          </c:dPt>
          <c:dPt>
            <c:idx val="8"/>
            <c:bubble3D val="0"/>
            <c:explosion val="6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Определение места жительства и порядка общения с ребёнком </c:v>
                </c:pt>
                <c:pt idx="1">
                  <c:v>Порядок общения с ребёнком </c:v>
                </c:pt>
                <c:pt idx="2">
                  <c:v>Порядок общения с ребёнком и выплата алиментов </c:v>
                </c:pt>
                <c:pt idx="3">
                  <c:v>Вопрос сохранения/расторжения брака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0.25</c:v>
                </c:pt>
                <c:pt idx="2">
                  <c:v>0.06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89360309171998"/>
          <c:y val="0.10528205199422286"/>
          <c:w val="0.27819131207643594"/>
          <c:h val="0.69463740139984442"/>
        </c:manualLayout>
      </c:layout>
      <c:overlay val="0"/>
      <c:txPr>
        <a:bodyPr/>
        <a:lstStyle/>
        <a:p>
          <a:pPr>
            <a:defRPr b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/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6.5027961457771302E-2"/>
          <c:y val="5.454768281522078E-2"/>
          <c:w val="0.66916199813258637"/>
          <c:h val="0.786246162280701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Районные суды Тульской области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B w="107950" h="1016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УМВД России  по  Тульской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Мировые судьи Тульской области 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Уполномоченный по правам ребёнка в Тульской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Отдел опеки и попечительства Тульской области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0%</c:formatCode>
                <c:ptCount val="1"/>
                <c:pt idx="0">
                  <c:v>0.125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Личные обращения граждан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512944"/>
        <c:axId val="222516864"/>
        <c:axId val="0"/>
      </c:bar3DChart>
      <c:catAx>
        <c:axId val="22251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516864"/>
        <c:crosses val="autoZero"/>
        <c:auto val="1"/>
        <c:lblAlgn val="ctr"/>
        <c:lblOffset val="100"/>
        <c:noMultiLvlLbl val="0"/>
      </c:catAx>
      <c:valAx>
        <c:axId val="222516864"/>
        <c:scaling>
          <c:orientation val="minMax"/>
        </c:scaling>
        <c:delete val="0"/>
        <c:axPos val="l"/>
        <c:majorGridlines>
          <c:spPr>
            <a:effectLst>
              <a:outerShdw blurRad="50800" dist="50800" dir="600000" sx="6000" sy="6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out"/>
        <c:minorTickMark val="none"/>
        <c:tickLblPos val="nextTo"/>
        <c:crossAx val="222512944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3521139897436716"/>
          <c:y val="0"/>
          <c:w val="0.25345317644034643"/>
          <c:h val="0.94715768287385038"/>
        </c:manualLayout>
      </c:layout>
      <c:overlay val="0"/>
      <c:txPr>
        <a:bodyPr/>
        <a:lstStyle/>
        <a:p>
          <a:pPr>
            <a:defRPr sz="1600" b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89F7B-847D-471F-A191-20CE7B196D53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13EF526-43DE-4464-A747-3AE354ADC2A1}" type="pres">
      <dgm:prSet presAssocID="{14E89F7B-847D-471F-A191-20CE7B196D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7DE01-707A-45FC-B34F-D2FBF7210D9D}" type="presOf" srcId="{14E89F7B-847D-471F-A191-20CE7B196D53}" destId="{B13EF526-43DE-4464-A747-3AE354ADC2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2E262-528C-4493-8CE1-19443C47A5C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4D51051-30B5-450B-95A1-8B3AD341334E}" type="pres">
      <dgm:prSet presAssocID="{5B12E262-528C-4493-8CE1-19443C47A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F5314-C935-44E8-9E71-5FDD98BB1BD4}" type="presOf" srcId="{5B12E262-528C-4493-8CE1-19443C47A5CF}" destId="{04D51051-30B5-450B-95A1-8B3AD34133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0.72826</cdr:x>
      <cdr:y>0.05467</cdr:y>
    </cdr:from>
    <cdr:to>
      <cdr:x>0.99388</cdr:x>
      <cdr:y>0.19813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4824536" y="244372"/>
          <a:ext cx="1759636" cy="641249"/>
        </a:xfrm>
        <a:prstGeom xmlns:a="http://schemas.openxmlformats.org/drawingml/2006/main" prst="wedgeRectCallout">
          <a:avLst>
            <a:gd name="adj1" fmla="val -63016"/>
            <a:gd name="adj2" fmla="val 92062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Постразводная</a:t>
          </a:r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ситуация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0.46957</cdr:x>
      <cdr:y>0.71628</cdr:y>
    </cdr:from>
    <cdr:to>
      <cdr:x>0.99131</cdr:x>
      <cdr:y>0.96609</cdr:y>
    </cdr:to>
    <cdr:sp macro="" textlink="">
      <cdr:nvSpPr>
        <cdr:cNvPr id="5" name="Прямоугольная выноска 4"/>
        <cdr:cNvSpPr/>
      </cdr:nvSpPr>
      <cdr:spPr>
        <a:xfrm xmlns:a="http://schemas.openxmlformats.org/drawingml/2006/main">
          <a:off x="2741029" y="2996918"/>
          <a:ext cx="3045617" cy="1045224"/>
        </a:xfrm>
        <a:prstGeom xmlns:a="http://schemas.openxmlformats.org/drawingml/2006/main" prst="wedgeRectCallout">
          <a:avLst>
            <a:gd name="adj1" fmla="val -57563"/>
            <a:gd name="adj2" fmla="val -86549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Урегулирование иных споров</a:t>
          </a:r>
          <a:r>
            <a:rPr kumimoji="0" lang="ru-RU" sz="1600" b="0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и конфликтов, связанных с семейными отношениями с участием несовершеннолетних</a:t>
          </a:r>
          <a:endParaRPr kumimoji="0" lang="ru-RU" sz="1600" b="0" i="0" u="none" strike="noStrike" kern="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0.04819</cdr:y>
    </cdr:from>
    <cdr:to>
      <cdr:x>0.27773</cdr:x>
      <cdr:y>0.18385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>
          <a:off x="0" y="201627"/>
          <a:ext cx="1621238" cy="567590"/>
        </a:xfrm>
        <a:prstGeom xmlns:a="http://schemas.openxmlformats.org/drawingml/2006/main" prst="wedgeRectCallout">
          <a:avLst>
            <a:gd name="adj1" fmla="val 60787"/>
            <a:gd name="adj2" fmla="val 113211"/>
          </a:avLst>
        </a:prstGeom>
        <a:solidFill xmlns:a="http://schemas.openxmlformats.org/drawingml/2006/main">
          <a:schemeClr val="bg1"/>
        </a:solidFill>
        <a:ln xmlns:a="http://schemas.openxmlformats.org/drawingml/2006/main" w="31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Предразводная</a:t>
          </a:r>
          <a:r>
            <a: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ситуация</a:t>
          </a:r>
          <a:endParaRPr lang="ru-RU" sz="16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0.69148</cdr:x>
      <cdr:y>0.05304</cdr:y>
    </cdr:from>
    <cdr:to>
      <cdr:x>0.9384</cdr:x>
      <cdr:y>0.11735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43629" y="304612"/>
          <a:ext cx="26937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Семейное положение: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0.69148</cdr:x>
      <cdr:y>0.23587</cdr:y>
    </cdr:from>
    <cdr:to>
      <cdr:x>0.9384</cdr:x>
      <cdr:y>0.30018</cdr:y>
    </cdr:to>
    <cdr:sp macro="" textlink="">
      <cdr:nvSpPr>
        <cdr:cNvPr id="3" name="TextBox 13"/>
        <cdr:cNvSpPr txBox="1"/>
      </cdr:nvSpPr>
      <cdr:spPr>
        <a:xfrm xmlns:a="http://schemas.openxmlformats.org/drawingml/2006/main">
          <a:off x="7543629" y="1354625"/>
          <a:ext cx="26937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Возраст обратившихся: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0.69148</cdr:x>
      <cdr:y>0.47151</cdr:y>
    </cdr:from>
    <cdr:to>
      <cdr:x>0.9384</cdr:x>
      <cdr:y>0.53582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7543629" y="2707976"/>
          <a:ext cx="26937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0.69808</cdr:x>
      <cdr:y>0.72485</cdr:y>
    </cdr:from>
    <cdr:to>
      <cdr:x>0.945</cdr:x>
      <cdr:y>0.78916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7615637" y="4162937"/>
          <a:ext cx="26937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Занятость: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0" y="0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90D91C91-76DE-4936-83D5-31EABB4ED0D3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588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0" y="6467588"/>
            <a:ext cx="4307734" cy="340114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B712BE5A-A508-4948-B747-57EC686F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8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709" cy="340693"/>
          </a:xfrm>
          <a:prstGeom prst="rect">
            <a:avLst/>
          </a:prstGeom>
        </p:spPr>
        <p:txBody>
          <a:bodyPr vert="horz" lIns="83903" tIns="41951" rIns="83903" bIns="4195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0" y="0"/>
            <a:ext cx="4308709" cy="340693"/>
          </a:xfrm>
          <a:prstGeom prst="rect">
            <a:avLst/>
          </a:prstGeom>
        </p:spPr>
        <p:txBody>
          <a:bodyPr vert="horz" lIns="83903" tIns="41951" rIns="83903" bIns="41951" rtlCol="0"/>
          <a:lstStyle>
            <a:lvl1pPr algn="r">
              <a:defRPr sz="1100"/>
            </a:lvl1pPr>
          </a:lstStyle>
          <a:p>
            <a:fld id="{AFCFD778-86C1-40DA-93A6-8B05F307044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4025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903" tIns="41951" rIns="83903" bIns="419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76" y="3234048"/>
            <a:ext cx="7953574" cy="3064207"/>
          </a:xfrm>
          <a:prstGeom prst="rect">
            <a:avLst/>
          </a:prstGeom>
        </p:spPr>
        <p:txBody>
          <a:bodyPr vert="horz" lIns="83903" tIns="41951" rIns="83903" bIns="4195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086"/>
            <a:ext cx="4308709" cy="340692"/>
          </a:xfrm>
          <a:prstGeom prst="rect">
            <a:avLst/>
          </a:prstGeom>
        </p:spPr>
        <p:txBody>
          <a:bodyPr vert="horz" lIns="83903" tIns="41951" rIns="83903" bIns="4195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0" y="6467086"/>
            <a:ext cx="4308709" cy="340692"/>
          </a:xfrm>
          <a:prstGeom prst="rect">
            <a:avLst/>
          </a:prstGeom>
        </p:spPr>
        <p:txBody>
          <a:bodyPr vert="horz" lIns="83903" tIns="41951" rIns="83903" bIns="41951" rtlCol="0" anchor="b"/>
          <a:lstStyle>
            <a:lvl1pPr algn="r">
              <a:defRPr sz="1100"/>
            </a:lvl1pPr>
          </a:lstStyle>
          <a:p>
            <a:fld id="{47CC826D-E63E-4A74-9037-B1B03452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826D-E63E-4A74-9037-B1B03452F3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3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3080" cy="64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8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-71611" y="0"/>
            <a:ext cx="11593686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15574" y="359767"/>
            <a:ext cx="8856360" cy="5571520"/>
          </a:xfrm>
          <a:prstGeom prst="rect">
            <a:avLst/>
          </a:prstGeom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7633244" y="4608239"/>
            <a:ext cx="32582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Шубинская Эвелина Борисовна,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ГУ ТО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МФЦ «Мой семейный центр»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797" y="5827931"/>
            <a:ext cx="13048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759574" y="2660125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«Опыт применения медиативных технологий для формирования благополучного климата детско-родительских отношений, разрешения конфликтных ситуаций в семье»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33" y="474605"/>
            <a:ext cx="2321624" cy="9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576461" y="431775"/>
            <a:ext cx="10689521" cy="568863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8709" y="2822727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2225" y="294419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КЛЮЧЕВАЯ ЗАДАЧА РЕГИОНА - ДЕМОГРАФИЯ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7872" y="863823"/>
            <a:ext cx="12023234" cy="5400600"/>
          </a:xfrm>
          <a:prstGeom prst="rect">
            <a:avLst/>
          </a:prstGeom>
        </p:spPr>
      </p:pic>
      <p:pic>
        <p:nvPicPr>
          <p:cNvPr id="48" name="Рисунок 47"/>
          <p:cNvPicPr/>
          <p:nvPr/>
        </p:nvPicPr>
        <p:blipFill>
          <a:blip r:embed="rId4"/>
          <a:stretch/>
        </p:blipFill>
        <p:spPr>
          <a:xfrm>
            <a:off x="72405" y="0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7120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98101" y="1663105"/>
            <a:ext cx="3634387" cy="47039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b="1" dirty="0">
                <a:solidFill>
                  <a:srgbClr val="3BB07C"/>
                </a:solidFill>
              </a:rPr>
              <a:t>ЕДИНАЯ БАЗА</a:t>
            </a:r>
          </a:p>
          <a:p>
            <a:r>
              <a:rPr lang="ru-RU" sz="1200" b="1" dirty="0">
                <a:solidFill>
                  <a:srgbClr val="3BB07C"/>
                </a:solidFill>
              </a:rPr>
              <a:t>ПРОБЛЕМ И ОБРАЩЕНИЙ СЕМЬИ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8101" y="2242470"/>
            <a:ext cx="3634387" cy="47039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b="1" dirty="0">
                <a:solidFill>
                  <a:srgbClr val="3BB07C"/>
                </a:solidFill>
              </a:rPr>
              <a:t>КОМФОРТНАЯ НАВИГАЦИЯ </a:t>
            </a:r>
            <a:br>
              <a:rPr lang="ru-RU" sz="1200" b="1" dirty="0">
                <a:solidFill>
                  <a:srgbClr val="3BB07C"/>
                </a:solidFill>
              </a:rPr>
            </a:br>
            <a:r>
              <a:rPr lang="ru-RU" sz="1200" b="1" dirty="0">
                <a:solidFill>
                  <a:srgbClr val="3BB07C"/>
                </a:solidFill>
              </a:rPr>
              <a:t>ПРИ ПОЛУЧЕНИИ УСЛУГ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4290" y="3634171"/>
            <a:ext cx="3608199" cy="470390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r>
              <a:rPr lang="ru-RU" sz="1200" b="1" dirty="0">
                <a:solidFill>
                  <a:srgbClr val="3BB07C"/>
                </a:solidFill>
              </a:rPr>
              <a:t>СОКРАЩЕНИЕ КОЛИЧЕСТВА </a:t>
            </a:r>
            <a:br>
              <a:rPr lang="ru-RU" sz="1200" b="1" dirty="0">
                <a:solidFill>
                  <a:srgbClr val="3BB07C"/>
                </a:solidFill>
              </a:rPr>
            </a:br>
            <a:r>
              <a:rPr lang="ru-RU" sz="1200" b="1" dirty="0">
                <a:solidFill>
                  <a:srgbClr val="3BB07C"/>
                </a:solidFill>
              </a:rPr>
              <a:t>ВЗАИМОДЕЙСТВИЙ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6" y="1674815"/>
            <a:ext cx="356984" cy="3570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3" y="2305952"/>
            <a:ext cx="343378" cy="3434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3626914"/>
            <a:ext cx="455903" cy="3850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98100" y="1056807"/>
            <a:ext cx="3634387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b="1" dirty="0">
                <a:solidFill>
                  <a:srgbClr val="3BB07C"/>
                </a:solidFill>
              </a:rPr>
              <a:t>ЕДИНЫЕ ПОДХОДЫ К ОКАЗАНИЮ </a:t>
            </a:r>
            <a:r>
              <a:rPr lang="ru-RU" sz="1200" b="1" dirty="0" smtClean="0">
                <a:solidFill>
                  <a:srgbClr val="3BB07C"/>
                </a:solidFill>
              </a:rPr>
              <a:t>ПСИХОЛОГИЧЕСКОЙ, ПРАВОВОЙ И СОЦИАЛЬНОЙ </a:t>
            </a:r>
            <a:r>
              <a:rPr lang="ru-RU" sz="1200" b="1" dirty="0">
                <a:solidFill>
                  <a:srgbClr val="3BB07C"/>
                </a:solidFill>
              </a:rPr>
              <a:t>ПОМОЩИ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6" y="1101673"/>
            <a:ext cx="414467" cy="36045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98100" y="2860916"/>
            <a:ext cx="3634387" cy="65942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b="1" dirty="0">
                <a:solidFill>
                  <a:srgbClr val="3BB07C"/>
                </a:solidFill>
              </a:rPr>
              <a:t>ЭКСКЛЮЗИВНАЯ ИНТЕЛЛЕКТУАЛЬНАЯ СОБСТВЕННОСТЬ И ОБУЧАЮЩИЕ </a:t>
            </a:r>
          </a:p>
          <a:p>
            <a:r>
              <a:rPr lang="ru-RU" sz="1200" b="1" dirty="0">
                <a:solidFill>
                  <a:srgbClr val="3BB07C"/>
                </a:solidFill>
              </a:rPr>
              <a:t>ПРОГРАММЫ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-148" r="16515"/>
          <a:stretch/>
        </p:blipFill>
        <p:spPr>
          <a:xfrm>
            <a:off x="409682" y="2920153"/>
            <a:ext cx="386319" cy="37716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337170" y="3271410"/>
            <a:ext cx="777702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80389" y="3939389"/>
            <a:ext cx="2648258" cy="61580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СНИЖЕНИЕ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ДОЛИ СЕМЕЙ 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С ДЕТЬМИ В ТРУДНОЙ ЖИЗНЕННОЙ СИТУАЦИИ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80389" y="4813806"/>
            <a:ext cx="3222732" cy="61580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ПРОХОЖДЕНИЕ ПРОФЕССИОНАЛЬНОЙ </a:t>
            </a:r>
            <a:r>
              <a:rPr lang="ru-RU" sz="1100" b="1" dirty="0">
                <a:solidFill>
                  <a:srgbClr val="C00000"/>
                </a:solidFill>
              </a:rPr>
              <a:t>ПРОФПОДГОТОВКИ</a:t>
            </a:r>
            <a:r>
              <a:rPr lang="ru-RU" sz="1100" b="1" dirty="0">
                <a:solidFill>
                  <a:srgbClr val="002060"/>
                </a:solidFill>
              </a:rPr>
              <a:t> И </a:t>
            </a:r>
            <a:r>
              <a:rPr lang="ru-RU" sz="1100" b="1" dirty="0">
                <a:solidFill>
                  <a:srgbClr val="C00000"/>
                </a:solidFill>
              </a:rPr>
              <a:t>ПОВЫШЕНИЕ</a:t>
            </a:r>
            <a:br>
              <a:rPr lang="ru-RU" sz="1100" b="1" dirty="0">
                <a:solidFill>
                  <a:srgbClr val="C00000"/>
                </a:solidFill>
              </a:rPr>
            </a:br>
            <a:r>
              <a:rPr lang="ru-RU" sz="1100" b="1" dirty="0">
                <a:solidFill>
                  <a:srgbClr val="C00000"/>
                </a:solidFill>
              </a:rPr>
              <a:t>КВАЛИФИКАЦИИ </a:t>
            </a:r>
            <a:r>
              <a:rPr lang="ru-RU" sz="1100" b="1" dirty="0">
                <a:solidFill>
                  <a:srgbClr val="002060"/>
                </a:solidFill>
              </a:rPr>
              <a:t>СОТРУДНИКОВ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67263" y="2901557"/>
            <a:ext cx="1727954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>
                <a:solidFill>
                  <a:srgbClr val="3BB07C"/>
                </a:solidFill>
              </a:rPr>
              <a:t>2021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10664" y="3106847"/>
            <a:ext cx="1088214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0,5%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45647" y="3851644"/>
            <a:ext cx="932984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>
                <a:solidFill>
                  <a:srgbClr val="3BB07C"/>
                </a:solidFill>
              </a:rPr>
              <a:t>2021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97336" y="4173981"/>
            <a:ext cx="119028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23,8%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10153788" y="3188778"/>
            <a:ext cx="235523" cy="215414"/>
          </a:xfrm>
          <a:prstGeom prst="rightArrow">
            <a:avLst/>
          </a:prstGeom>
          <a:noFill/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9335766" y="4764540"/>
            <a:ext cx="1727954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400" b="1" dirty="0">
                <a:solidFill>
                  <a:srgbClr val="3BB07C"/>
                </a:solidFill>
              </a:rPr>
              <a:t>2021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42922" y="5131429"/>
            <a:ext cx="1190280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40%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10173892" y="4044342"/>
            <a:ext cx="235523" cy="215414"/>
          </a:xfrm>
          <a:prstGeom prst="rightArrow">
            <a:avLst/>
          </a:prstGeom>
          <a:noFill/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10178631" y="5051137"/>
            <a:ext cx="235523" cy="215414"/>
          </a:xfrm>
          <a:prstGeom prst="rightArrow">
            <a:avLst/>
          </a:prstGeom>
          <a:noFill/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pic>
        <p:nvPicPr>
          <p:cNvPr id="49" name="Picture 2" descr="C:\Users\User\Downloads\photo165297126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27" y="1072118"/>
            <a:ext cx="2624957" cy="16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4474" y="2272325"/>
            <a:ext cx="1912947" cy="202568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 bwMode="auto">
          <a:xfrm>
            <a:off x="1291362" y="5082695"/>
            <a:ext cx="2384971" cy="5078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900" b="1" dirty="0" smtClean="0">
                <a:solidFill>
                  <a:srgbClr val="3BB07C"/>
                </a:solidFill>
                <a:latin typeface="+mj-lt"/>
              </a:rPr>
              <a:t>ГРАЖДАН ПОЛУЧИЛИ КОНКРЕТНУЮ ПОМОЩЬ  ПО ПРИНЦИПУ «ЕДИНОГО ОКНА»</a:t>
            </a:r>
            <a:endParaRPr lang="ru-RU" sz="900" b="1" dirty="0">
              <a:solidFill>
                <a:srgbClr val="3BB07C"/>
              </a:solidFill>
              <a:latin typeface="+mj-lt"/>
            </a:endParaRPr>
          </a:p>
        </p:txBody>
      </p:sp>
      <p:sp>
        <p:nvSpPr>
          <p:cNvPr id="52" name="Шеврон 24"/>
          <p:cNvSpPr/>
          <p:nvPr/>
        </p:nvSpPr>
        <p:spPr bwMode="auto">
          <a:xfrm>
            <a:off x="3718438" y="5012232"/>
            <a:ext cx="130311" cy="255627"/>
          </a:xfrm>
          <a:prstGeom prst="chevron">
            <a:avLst/>
          </a:prstGeom>
          <a:solidFill>
            <a:srgbClr val="3BB07C"/>
          </a:solidFill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 bwMode="auto">
          <a:xfrm>
            <a:off x="3877812" y="4986553"/>
            <a:ext cx="2302082" cy="38314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900" b="1" dirty="0" smtClean="0">
                <a:solidFill>
                  <a:srgbClr val="3BB07C"/>
                </a:solidFill>
              </a:rPr>
              <a:t>250 000</a:t>
            </a:r>
            <a:endParaRPr lang="ru-RU" sz="600" b="1" dirty="0">
              <a:solidFill>
                <a:srgbClr val="3BB07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4792622" y="5005071"/>
            <a:ext cx="2290804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800" b="1" dirty="0">
                <a:solidFill>
                  <a:srgbClr val="3BB07C"/>
                </a:solidFill>
              </a:rPr>
              <a:t>УСЛУГ ОКАЗАНО </a:t>
            </a:r>
          </a:p>
          <a:p>
            <a:r>
              <a:rPr lang="ru-RU" sz="800" b="1" dirty="0">
                <a:solidFill>
                  <a:srgbClr val="3BB07C"/>
                </a:solidFill>
              </a:rPr>
              <a:t>ЗА ВЕСЬ ПЕРИОД РАБОТЫ</a:t>
            </a:r>
          </a:p>
        </p:txBody>
      </p:sp>
      <p:sp>
        <p:nvSpPr>
          <p:cNvPr id="55" name="Шеврон 24"/>
          <p:cNvSpPr/>
          <p:nvPr/>
        </p:nvSpPr>
        <p:spPr bwMode="auto">
          <a:xfrm>
            <a:off x="3734023" y="5398557"/>
            <a:ext cx="130311" cy="255627"/>
          </a:xfrm>
          <a:prstGeom prst="chevron">
            <a:avLst/>
          </a:prstGeom>
          <a:solidFill>
            <a:srgbClr val="3BB07C"/>
          </a:solidFill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3879293" y="5354387"/>
            <a:ext cx="1925177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000" b="1" dirty="0" smtClean="0">
                <a:solidFill>
                  <a:srgbClr val="3BB07C"/>
                </a:solidFill>
              </a:rPr>
              <a:t>75 000</a:t>
            </a:r>
            <a:endParaRPr lang="ru-RU" sz="2000" b="1" dirty="0">
              <a:solidFill>
                <a:srgbClr val="3BB07C"/>
              </a:solidFill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4776873" y="5363376"/>
            <a:ext cx="202337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800" b="1" dirty="0">
                <a:solidFill>
                  <a:srgbClr val="3BB07C"/>
                </a:solidFill>
              </a:rPr>
              <a:t>ЧЕЛОВЕК ПОЛУЧИЛИ </a:t>
            </a:r>
          </a:p>
          <a:p>
            <a:r>
              <a:rPr lang="ru-RU" sz="800" b="1" dirty="0">
                <a:solidFill>
                  <a:srgbClr val="3BB07C"/>
                </a:solidFill>
              </a:rPr>
              <a:t>СОЦИАЛЬНЫЕ УСЛУГИ</a:t>
            </a:r>
          </a:p>
        </p:txBody>
      </p:sp>
      <p:sp>
        <p:nvSpPr>
          <p:cNvPr id="58" name="Шеврон 24"/>
          <p:cNvSpPr/>
          <p:nvPr/>
        </p:nvSpPr>
        <p:spPr bwMode="auto">
          <a:xfrm>
            <a:off x="3706657" y="5765082"/>
            <a:ext cx="130311" cy="255627"/>
          </a:xfrm>
          <a:prstGeom prst="chevron">
            <a:avLst/>
          </a:prstGeom>
          <a:solidFill>
            <a:srgbClr val="3BB07C"/>
          </a:solidFill>
          <a:ln>
            <a:solidFill>
              <a:srgbClr val="3BB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 bwMode="auto">
          <a:xfrm>
            <a:off x="4792622" y="5700851"/>
            <a:ext cx="1737136" cy="61554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900" b="1" dirty="0">
                <a:solidFill>
                  <a:srgbClr val="3BB07C"/>
                </a:solidFill>
              </a:rPr>
              <a:t>ОБРАЩЕНИЙ </a:t>
            </a:r>
          </a:p>
          <a:p>
            <a:r>
              <a:rPr lang="ru-RU" sz="900" b="1" dirty="0">
                <a:solidFill>
                  <a:srgbClr val="3BB07C"/>
                </a:solidFill>
              </a:rPr>
              <a:t>ГРАЖДАН – </a:t>
            </a:r>
            <a:r>
              <a:rPr lang="ru-RU" sz="800" b="1" dirty="0">
                <a:solidFill>
                  <a:srgbClr val="3BB07C"/>
                </a:solidFill>
              </a:rPr>
              <a:t>служба «Семейная диспетчерская»</a:t>
            </a:r>
          </a:p>
          <a:p>
            <a:endParaRPr lang="ru-RU" sz="800" b="1" dirty="0">
              <a:solidFill>
                <a:srgbClr val="3BB07C"/>
              </a:solidFill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3875929" y="5680260"/>
            <a:ext cx="988285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000" b="1" dirty="0" smtClean="0">
                <a:solidFill>
                  <a:srgbClr val="3BB07C"/>
                </a:solidFill>
              </a:rPr>
              <a:t>57 </a:t>
            </a:r>
            <a:r>
              <a:rPr lang="ru-RU" sz="2000" b="1" dirty="0" smtClean="0">
                <a:solidFill>
                  <a:srgbClr val="3BB07C"/>
                </a:solidFill>
              </a:rPr>
              <a:t>000</a:t>
            </a:r>
            <a:endParaRPr lang="ru-RU" sz="2000" b="1" dirty="0">
              <a:solidFill>
                <a:srgbClr val="3BB07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80389" y="2952209"/>
            <a:ext cx="2832099" cy="6001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СНИЖЕНИЕ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КОЛИЧЕСТВА </a:t>
            </a:r>
            <a:br>
              <a:rPr lang="ru-RU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СЕМЕЙ С ДЕТЬМИ </a:t>
            </a:r>
            <a:br>
              <a:rPr lang="ru-RU" sz="1100" b="1" dirty="0">
                <a:solidFill>
                  <a:srgbClr val="002060"/>
                </a:solidFill>
              </a:rPr>
            </a:br>
            <a:r>
              <a:rPr lang="ru-RU" sz="1100" b="1" dirty="0">
                <a:solidFill>
                  <a:srgbClr val="002060"/>
                </a:solidFill>
              </a:rPr>
              <a:t>В СОЦИАЛЬНО-ОПАСНОМ ПОЛОЖЕНИИ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6685164" y="2883261"/>
            <a:ext cx="4389863" cy="94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643707" y="4604868"/>
            <a:ext cx="4389863" cy="94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8722641" y="1066332"/>
            <a:ext cx="0" cy="18041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676770" y="3781829"/>
            <a:ext cx="4389863" cy="94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 bwMode="auto">
          <a:xfrm>
            <a:off x="6717247" y="5461750"/>
            <a:ext cx="2205956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00" b="1" dirty="0">
                <a:solidFill>
                  <a:srgbClr val="3BB07C"/>
                </a:solidFill>
              </a:rPr>
              <a:t>5</a:t>
            </a:r>
            <a:r>
              <a:rPr lang="ru-RU" sz="2800" b="1" dirty="0" smtClean="0">
                <a:solidFill>
                  <a:srgbClr val="3BB07C"/>
                </a:solidFill>
              </a:rPr>
              <a:t> 832</a:t>
            </a:r>
            <a:endParaRPr lang="ru-RU" sz="800" b="1" dirty="0">
              <a:solidFill>
                <a:srgbClr val="3BB07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7633659" y="5527950"/>
            <a:ext cx="1172643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800" b="1" dirty="0">
                <a:solidFill>
                  <a:srgbClr val="3BB07C"/>
                </a:solidFill>
              </a:rPr>
              <a:t>СЕМЕЙ СОСТОЯТ</a:t>
            </a:r>
            <a:br>
              <a:rPr lang="ru-RU" sz="800" b="1" dirty="0">
                <a:solidFill>
                  <a:srgbClr val="3BB07C"/>
                </a:solidFill>
              </a:rPr>
            </a:br>
            <a:r>
              <a:rPr lang="ru-RU" sz="800" b="1" dirty="0">
                <a:solidFill>
                  <a:srgbClr val="3BB07C"/>
                </a:solidFill>
              </a:rPr>
              <a:t>НА СОЦИАЛЬНОМ ОБСЛУЖИВАНИИ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8963480" y="5476123"/>
            <a:ext cx="1091205" cy="5285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800" b="1" dirty="0">
                <a:solidFill>
                  <a:srgbClr val="3BB07C"/>
                </a:solidFill>
              </a:rPr>
              <a:t>51%</a:t>
            </a:r>
            <a:endParaRPr lang="ru-RU" sz="800" b="1" dirty="0">
              <a:solidFill>
                <a:srgbClr val="3BB07C"/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657" y="1446358"/>
            <a:ext cx="2176399" cy="821107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9097336" y="1088202"/>
            <a:ext cx="1878946" cy="143115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r"/>
            <a:r>
              <a:rPr lang="ru-RU" sz="5400" b="1" dirty="0" smtClean="0">
                <a:solidFill>
                  <a:srgbClr val="21B57B"/>
                </a:solidFill>
              </a:rPr>
              <a:t>129</a:t>
            </a:r>
            <a:endParaRPr lang="ru-RU" sz="5400" b="1" dirty="0">
              <a:solidFill>
                <a:srgbClr val="21B57B"/>
              </a:solidFill>
            </a:endParaRPr>
          </a:p>
          <a:p>
            <a:pPr algn="r"/>
            <a:r>
              <a:rPr lang="ru-RU" sz="1100" b="1" dirty="0">
                <a:solidFill>
                  <a:srgbClr val="3BB07C"/>
                </a:solidFill>
              </a:rPr>
              <a:t>ЕДИНЫЙ НОМЕР </a:t>
            </a:r>
          </a:p>
          <a:p>
            <a:pPr algn="r"/>
            <a:r>
              <a:rPr lang="ru-RU" sz="1100" b="1" dirty="0">
                <a:solidFill>
                  <a:srgbClr val="3BB07C"/>
                </a:solidFill>
              </a:rPr>
              <a:t>СОЦИАЛЬНОЙ ПОМОЩИ </a:t>
            </a:r>
          </a:p>
          <a:p>
            <a:pPr algn="r"/>
            <a:r>
              <a:rPr lang="ru-RU" sz="1100" b="1" dirty="0">
                <a:solidFill>
                  <a:srgbClr val="3BB07C"/>
                </a:solidFill>
              </a:rPr>
              <a:t>СЕМЬЕ И ДЕТЯМ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-148" r="16515"/>
          <a:stretch/>
        </p:blipFill>
        <p:spPr>
          <a:xfrm>
            <a:off x="443544" y="2903213"/>
            <a:ext cx="386319" cy="37716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367990" y="3926633"/>
            <a:ext cx="1088214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20%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372645" y="4914935"/>
            <a:ext cx="1088214" cy="4616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100%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3483553" y="2512263"/>
            <a:ext cx="2788384" cy="13849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3600" b="1" dirty="0">
                <a:solidFill>
                  <a:srgbClr val="21B57B"/>
                </a:solidFill>
              </a:rPr>
              <a:t>26</a:t>
            </a:r>
          </a:p>
          <a:p>
            <a:pPr algn="ctr"/>
            <a:r>
              <a:rPr lang="ru-RU" sz="1200" b="1" dirty="0">
                <a:solidFill>
                  <a:srgbClr val="21B57B"/>
                </a:solidFill>
              </a:rPr>
              <a:t>ОТДЕЛЕНИЙ </a:t>
            </a:r>
            <a:br>
              <a:rPr lang="ru-RU" sz="1200" b="1" dirty="0">
                <a:solidFill>
                  <a:srgbClr val="21B57B"/>
                </a:solidFill>
              </a:rPr>
            </a:br>
            <a:r>
              <a:rPr lang="ru-RU" sz="1200" b="1" dirty="0">
                <a:solidFill>
                  <a:srgbClr val="21B57B"/>
                </a:solidFill>
              </a:rPr>
              <a:t>В КАЖДОМ</a:t>
            </a:r>
          </a:p>
          <a:p>
            <a:pPr algn="ctr"/>
            <a:r>
              <a:rPr lang="ru-RU" sz="1200" b="1" dirty="0">
                <a:solidFill>
                  <a:srgbClr val="21B57B"/>
                </a:solidFill>
              </a:rPr>
              <a:t>МУНИЦИПАЛЬНОМ</a:t>
            </a:r>
          </a:p>
          <a:p>
            <a:pPr algn="ctr"/>
            <a:r>
              <a:rPr lang="ru-RU" sz="1200" b="1" dirty="0">
                <a:solidFill>
                  <a:srgbClr val="21B57B"/>
                </a:solidFill>
              </a:rPr>
              <a:t> ОБРАЗОВАНИИ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22765" y="4398183"/>
            <a:ext cx="5556262" cy="492432"/>
          </a:xfrm>
          <a:prstGeom prst="rect">
            <a:avLst/>
          </a:prstGeom>
          <a:solidFill>
            <a:srgbClr val="3BB07C"/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ЦЕНТРАЛЬНОЕ ЯДРО </a:t>
            </a:r>
            <a:r>
              <a:rPr lang="ru-RU" sz="1000" b="1" dirty="0" smtClean="0">
                <a:solidFill>
                  <a:schemeClr val="bg1"/>
                </a:solidFill>
              </a:rPr>
              <a:t>ПРОЕКТА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ГУ ТО «Семейный МФЦ «Мой семейный центр»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6529758" y="2975666"/>
            <a:ext cx="0" cy="33172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 bwMode="auto">
          <a:xfrm>
            <a:off x="9696582" y="5516395"/>
            <a:ext cx="1526554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800" b="1" dirty="0">
                <a:solidFill>
                  <a:srgbClr val="3BB07C"/>
                </a:solidFill>
              </a:rPr>
              <a:t>СЕМЕЙ СНЯТЫ</a:t>
            </a:r>
          </a:p>
          <a:p>
            <a:r>
              <a:rPr lang="ru-RU" sz="800" b="1" dirty="0">
                <a:solidFill>
                  <a:srgbClr val="3BB07C"/>
                </a:solidFill>
              </a:rPr>
              <a:t>С СОЦ ОБСЛУЖИВАНИЯ </a:t>
            </a:r>
          </a:p>
          <a:p>
            <a:r>
              <a:rPr lang="ru-RU" sz="800" b="1" dirty="0">
                <a:solidFill>
                  <a:srgbClr val="3BB07C"/>
                </a:solidFill>
              </a:rPr>
              <a:t>С ПОЛОЖИТЕЛЬНОЙ ДИНАМИКОЙ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083" y="5044222"/>
            <a:ext cx="1190280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95%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1" name="Рисунок 35"/>
          <p:cNvPicPr/>
          <p:nvPr/>
        </p:nvPicPr>
        <p:blipFill>
          <a:blip r:embed="rId11">
            <a:duotone>
              <a:prstClr val="black"/>
              <a:srgbClr val="25D93A">
                <a:tint val="45000"/>
                <a:satMod val="400000"/>
              </a:srgbClr>
            </a:duotone>
          </a:blip>
          <a:stretch/>
        </p:blipFill>
        <p:spPr>
          <a:xfrm>
            <a:off x="9100246" y="1284212"/>
            <a:ext cx="635206" cy="619446"/>
          </a:xfrm>
          <a:prstGeom prst="rect">
            <a:avLst/>
          </a:prstGeom>
          <a:ln w="0">
            <a:noFill/>
          </a:ln>
        </p:spPr>
      </p:pic>
      <p:sp>
        <p:nvSpPr>
          <p:cNvPr id="82" name="Прямоугольник 81"/>
          <p:cNvSpPr/>
          <p:nvPr/>
        </p:nvSpPr>
        <p:spPr>
          <a:xfrm>
            <a:off x="1436500" y="273464"/>
            <a:ext cx="9638527" cy="470019"/>
          </a:xfrm>
          <a:prstGeom prst="rect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аголовок 6">
            <a:extLst>
              <a:ext uri="{FF2B5EF4-FFF2-40B4-BE49-F238E27FC236}">
                <a16:creationId xmlns="" xmlns:a16="http://schemas.microsoft.com/office/drawing/2014/main" id="{6F2B70BC-20C9-B64B-BBCD-AED46675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105" y="247084"/>
            <a:ext cx="7445345" cy="4849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Социальная помощь семье: сегодня и завтра</a:t>
            </a:r>
            <a:endParaRPr lang="x-none" sz="2400" b="1" dirty="0">
              <a:solidFill>
                <a:schemeClr val="bg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" y="196087"/>
            <a:ext cx="1418313" cy="53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76000" y="259560"/>
            <a:ext cx="103690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Рисунок 3"/>
          <p:cNvPicPr/>
          <p:nvPr/>
        </p:nvPicPr>
        <p:blipFill>
          <a:blip r:embed="rId2"/>
          <a:stretch/>
        </p:blipFill>
        <p:spPr>
          <a:xfrm>
            <a:off x="720" y="-1044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543547" y="346125"/>
            <a:ext cx="8856360" cy="5228280"/>
          </a:xfrm>
          <a:prstGeom prst="rect">
            <a:avLst/>
          </a:prstGeom>
          <a:ln>
            <a:noFill/>
          </a:ln>
        </p:spPr>
      </p:pic>
      <p:pic>
        <p:nvPicPr>
          <p:cNvPr id="31" name="Объект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56" y="1725613"/>
            <a:ext cx="4111625" cy="41116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6" y="690042"/>
            <a:ext cx="10058400" cy="504841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89309" y="5844565"/>
            <a:ext cx="1082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4533" y="289500"/>
            <a:ext cx="974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ГУ ТО СЕМЕЙНЫЙ МФЦ «МОЙ СЕМЕЙНЫЙ ЦЕНТР»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СТРУКТУРА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2416567566"/>
              </p:ext>
            </p:extLst>
          </p:nvPr>
        </p:nvGraphicFramePr>
        <p:xfrm>
          <a:off x="5233682" y="708418"/>
          <a:ext cx="133149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1133046441"/>
              </p:ext>
            </p:extLst>
          </p:nvPr>
        </p:nvGraphicFramePr>
        <p:xfrm>
          <a:off x="356194" y="1274654"/>
          <a:ext cx="153897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899429" y="5225373"/>
            <a:ext cx="194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2" name="CustomShape 4"/>
          <p:cNvSpPr/>
          <p:nvPr/>
        </p:nvSpPr>
        <p:spPr>
          <a:xfrm>
            <a:off x="510997" y="1077626"/>
            <a:ext cx="1769027" cy="3730627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ПЕРВИЧНОГО ПРИЕМА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</a:t>
            </a:r>
          </a:p>
          <a:p>
            <a:pPr algn="ctr">
              <a:lnSpc>
                <a:spcPct val="100000"/>
              </a:lnSpc>
            </a:pPr>
            <a:r>
              <a:rPr lang="ru-RU" sz="13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«Семейная </a:t>
            </a:r>
            <a:r>
              <a:rPr lang="ru-RU" sz="13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диспетчерская</a:t>
            </a:r>
            <a:r>
              <a:rPr lang="ru-RU" sz="13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первичного приема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2466571" y="1060168"/>
            <a:ext cx="2084515" cy="3765544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ЭКСТРЕННОЙ ПСИХОЛОГИЧЕСКОЙ ПОМОЩИ И ЭКСТРЕННОГО РЕАГИРОВАНИЯ</a:t>
            </a:r>
          </a:p>
          <a:p>
            <a:pPr algn="ctr"/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/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экстренного реагирования </a:t>
            </a:r>
          </a:p>
          <a:p>
            <a:pPr algn="ctr">
              <a:lnSpc>
                <a:spcPct val="100000"/>
              </a:lnSpc>
            </a:pPr>
            <a:endParaRPr lang="ru-RU" sz="11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«Телефон </a:t>
            </a: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доверия»</a:t>
            </a:r>
          </a:p>
          <a:p>
            <a:pPr algn="ctr"/>
            <a:r>
              <a:rPr lang="ru-RU" sz="1200" b="1" spc="-1" dirty="0" smtClean="0">
                <a:solidFill>
                  <a:srgbClr val="C00000"/>
                </a:solidFill>
                <a:latin typeface="Arial Black"/>
                <a:ea typeface="DejaVu Sans"/>
              </a:rPr>
              <a:t>        </a:t>
            </a:r>
            <a:r>
              <a:rPr lang="ru-RU" sz="1100" b="1" spc="-1" dirty="0" smtClean="0">
                <a:solidFill>
                  <a:srgbClr val="C00000"/>
                </a:solidFill>
                <a:latin typeface="Arial Black"/>
                <a:ea typeface="DejaVu Sans"/>
              </a:rPr>
              <a:t>8 </a:t>
            </a:r>
            <a:r>
              <a:rPr lang="ru-RU" sz="1100" b="1" spc="-1" dirty="0">
                <a:solidFill>
                  <a:srgbClr val="C00000"/>
                </a:solidFill>
                <a:latin typeface="Arial Black"/>
                <a:ea typeface="DejaVu Sans"/>
              </a:rPr>
              <a:t>(4872) 56-46-36</a:t>
            </a:r>
            <a:endParaRPr lang="ru-RU" sz="1100" spc="-1" dirty="0"/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      Детский телефон </a:t>
            </a:r>
          </a:p>
          <a:p>
            <a:pPr algn="ctr">
              <a:lnSpc>
                <a:spcPct val="100000"/>
              </a:lnSpc>
            </a:pPr>
            <a:r>
              <a:rPr lang="ru-RU" sz="10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доверия</a:t>
            </a:r>
          </a:p>
          <a:p>
            <a:pPr algn="ctr"/>
            <a:r>
              <a:rPr lang="ru-RU" sz="1000" b="1" spc="-1" dirty="0">
                <a:solidFill>
                  <a:srgbClr val="C00000"/>
                </a:solidFill>
                <a:latin typeface="Arial Black"/>
                <a:ea typeface="DejaVu Sans"/>
              </a:rPr>
              <a:t>8 (800) 200-01-22</a:t>
            </a:r>
            <a:endParaRPr lang="ru-RU" sz="1000" spc="-1" dirty="0"/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4676674" y="1064618"/>
            <a:ext cx="2236724" cy="3765545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ОКАЗАНИЯ СОЦИАЛЬНЫХ УСЛУГ И СОЦИАЛЬНОГО СОПРОВОЖДЕНИЯ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  <a:r>
              <a:rPr lang="ru-RU" sz="1400" spc="-1" dirty="0" err="1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психолого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 – педагогического сопровождения семьи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Социально-правовая 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Служба 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семейной медиации</a:t>
            </a:r>
          </a:p>
        </p:txBody>
      </p:sp>
      <p:sp>
        <p:nvSpPr>
          <p:cNvPr id="45" name="CustomShape 4"/>
          <p:cNvSpPr/>
          <p:nvPr/>
        </p:nvSpPr>
        <p:spPr>
          <a:xfrm>
            <a:off x="560401" y="5000235"/>
            <a:ext cx="8364745" cy="450276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spc="-1" dirty="0" smtClean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ИНФОРМАЦИОННО  -   МЕТОДИЧЕСКОЕ ОТДЕЛЕНИЕ</a:t>
            </a:r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1999" y="2972771"/>
            <a:ext cx="1312167" cy="856087"/>
          </a:xfrm>
          <a:prstGeom prst="rect">
            <a:avLst/>
          </a:prstGeom>
        </p:spPr>
      </p:pic>
      <p:sp>
        <p:nvSpPr>
          <p:cNvPr id="47" name="CustomShape 4"/>
          <p:cNvSpPr/>
          <p:nvPr/>
        </p:nvSpPr>
        <p:spPr>
          <a:xfrm>
            <a:off x="7062508" y="1065305"/>
            <a:ext cx="1821051" cy="3737903"/>
          </a:xfrm>
          <a:prstGeom prst="rect">
            <a:avLst/>
          </a:prstGeom>
          <a:solidFill>
            <a:srgbClr val="3BB07C">
              <a:alpha val="27843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88" tIns="44994" rIns="89988" bIns="44994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ru-RU" sz="1400" spc="-1" dirty="0" smtClean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ОТДЕЛЕНИЕ ПОМОЩИ СЕМЬЕ И ДЕТЯМ</a:t>
            </a:r>
          </a:p>
          <a:p>
            <a:pPr algn="ctr" defTabSz="457200"/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200"/>
            <a:endParaRPr lang="ru-RU" sz="1400" spc="-1" dirty="0" smtClean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200"/>
            <a:endParaRPr lang="ru-RU" sz="1400" spc="-1" dirty="0">
              <a:solidFill>
                <a:srgbClr val="2F497D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457200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Комплексное </a:t>
            </a:r>
          </a:p>
          <a:p>
            <a:pPr algn="ctr" defTabSz="457200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социальное</a:t>
            </a:r>
          </a:p>
          <a:p>
            <a:pPr algn="ctr" defTabSz="457200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сопровождение</a:t>
            </a:r>
          </a:p>
          <a:p>
            <a:pPr algn="ctr" defTabSz="457200"/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семей с детьми</a:t>
            </a:r>
          </a:p>
        </p:txBody>
      </p:sp>
      <p:sp>
        <p:nvSpPr>
          <p:cNvPr id="48" name="CustomShape 6"/>
          <p:cNvSpPr/>
          <p:nvPr/>
        </p:nvSpPr>
        <p:spPr>
          <a:xfrm>
            <a:off x="8988184" y="1070351"/>
            <a:ext cx="2073091" cy="4407245"/>
          </a:xfrm>
          <a:prstGeom prst="rect">
            <a:avLst/>
          </a:prstGeom>
          <a:solidFill>
            <a:srgbClr val="3BB07C">
              <a:alpha val="27843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СТАЦИОНАРНОЕ ОТДЕЛЕНИЕ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 СОЦИАЛЬНОЙ РЕАБИЛИТАЦИИ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2F497D"/>
                </a:solidFill>
                <a:latin typeface="Arial Black" panose="020B0A04020102020204" pitchFamily="34" charset="0"/>
                <a:ea typeface="DejaVu Sans"/>
              </a:rPr>
              <a:t> ЖЕНЩИН И ДЕТЕЙ</a:t>
            </a:r>
          </a:p>
          <a:p>
            <a:pPr algn="ctr" defTabSz="914400"/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 defTabSz="914400"/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Предоставление </a:t>
            </a: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  <a:ea typeface="DejaVu Sans"/>
              </a:rPr>
              <a:t>временного убежища семьям и реабилитации в трудной жизненной ситуации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9" name="Рисунок 35"/>
          <p:cNvPicPr/>
          <p:nvPr/>
        </p:nvPicPr>
        <p:blipFill>
          <a:blip r:embed="rId17">
            <a:duotone>
              <a:prstClr val="black"/>
              <a:srgbClr val="25D93A">
                <a:tint val="45000"/>
                <a:satMod val="400000"/>
              </a:srgbClr>
            </a:duotone>
          </a:blip>
          <a:stretch/>
        </p:blipFill>
        <p:spPr>
          <a:xfrm>
            <a:off x="764644" y="3129403"/>
            <a:ext cx="400710" cy="385010"/>
          </a:xfrm>
          <a:prstGeom prst="rect">
            <a:avLst/>
          </a:prstGeom>
          <a:ln w="0">
            <a:noFill/>
          </a:ln>
        </p:spPr>
      </p:pic>
      <p:pic>
        <p:nvPicPr>
          <p:cNvPr id="50" name="Рисунок 14"/>
          <p:cNvPicPr/>
          <p:nvPr/>
        </p:nvPicPr>
        <p:blipFill>
          <a:blip r:embed="rId18"/>
          <a:stretch/>
        </p:blipFill>
        <p:spPr>
          <a:xfrm>
            <a:off x="9905921" y="4168679"/>
            <a:ext cx="713957" cy="674544"/>
          </a:xfrm>
          <a:prstGeom prst="rect">
            <a:avLst/>
          </a:prstGeom>
          <a:ln w="0">
            <a:noFill/>
          </a:ln>
        </p:spPr>
      </p:pic>
      <p:sp>
        <p:nvSpPr>
          <p:cNvPr id="51" name="TextBox 7"/>
          <p:cNvSpPr/>
          <p:nvPr/>
        </p:nvSpPr>
        <p:spPr>
          <a:xfrm>
            <a:off x="8855117" y="4163377"/>
            <a:ext cx="115439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21B57B"/>
                </a:solidFill>
                <a:latin typeface="Arial Black"/>
                <a:ea typeface="DejaVu Sans"/>
              </a:rPr>
              <a:t>42</a:t>
            </a:r>
            <a:endParaRPr lang="ru-RU" b="0" strike="noStrike" spc="-1" dirty="0">
              <a:solidFill>
                <a:srgbClr val="21B57B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21B57B"/>
                </a:solidFill>
                <a:latin typeface="Arial"/>
                <a:ea typeface="DejaVu Sans"/>
              </a:rPr>
              <a:t>места</a:t>
            </a:r>
            <a:endParaRPr lang="ru-RU" b="0" strike="noStrike" spc="-1" dirty="0">
              <a:solidFill>
                <a:srgbClr val="21B57B"/>
              </a:solidFill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8724116" y="4843223"/>
            <a:ext cx="2538037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до </a:t>
            </a:r>
            <a:r>
              <a:rPr lang="ru-RU" sz="1600" b="1" strike="noStrike" spc="-1" dirty="0">
                <a:solidFill>
                  <a:srgbClr val="0070C0"/>
                </a:solidFill>
                <a:latin typeface="Arial Black"/>
                <a:ea typeface="DejaVu Sans"/>
              </a:rPr>
              <a:t>100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человек</a:t>
            </a: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в </a:t>
            </a:r>
            <a:r>
              <a:rPr lang="ru-RU" sz="16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год</a:t>
            </a:r>
            <a:endParaRPr lang="ru-RU" sz="1600" b="0" strike="noStrike" spc="-1" dirty="0">
              <a:solidFill>
                <a:srgbClr val="0070C0"/>
              </a:solidFill>
              <a:latin typeface="Arial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9" y="182319"/>
            <a:ext cx="2157054" cy="813808"/>
          </a:xfrm>
          <a:prstGeom prst="rect">
            <a:avLst/>
          </a:prstGeom>
        </p:spPr>
      </p:pic>
      <p:pic>
        <p:nvPicPr>
          <p:cNvPr id="55" name="Рисунок 2"/>
          <p:cNvPicPr/>
          <p:nvPr/>
        </p:nvPicPr>
        <p:blipFill>
          <a:blip r:embed="rId20"/>
          <a:stretch/>
        </p:blipFill>
        <p:spPr>
          <a:xfrm>
            <a:off x="2495783" y="3818675"/>
            <a:ext cx="384013" cy="365845"/>
          </a:xfrm>
          <a:prstGeom prst="rect">
            <a:avLst/>
          </a:prstGeom>
          <a:ln w="0">
            <a:noFill/>
          </a:ln>
        </p:spPr>
      </p:pic>
      <p:pic>
        <p:nvPicPr>
          <p:cNvPr id="56" name="Рисунок 2"/>
          <p:cNvPicPr/>
          <p:nvPr/>
        </p:nvPicPr>
        <p:blipFill>
          <a:blip r:embed="rId20"/>
          <a:stretch/>
        </p:blipFill>
        <p:spPr>
          <a:xfrm>
            <a:off x="2486704" y="4358297"/>
            <a:ext cx="384013" cy="365845"/>
          </a:xfrm>
          <a:prstGeom prst="rect">
            <a:avLst/>
          </a:prstGeom>
          <a:ln w="0">
            <a:noFill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4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60437" y="2162130"/>
            <a:ext cx="1841916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Поступление обращения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2064703" y="1581444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31404" y="2135554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Сбор информации, заполнение карточки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63824" y="2162130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Разработка индивидуального маршрута оказания помощи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00" y="4313203"/>
            <a:ext cx="1309261" cy="109062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494099" y="5437886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Направление карты профильным специалистам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03504" y="5535610"/>
            <a:ext cx="2854522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Оказание комплексной социальной помощи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4959084" y="1580469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421770" y="2171349"/>
            <a:ext cx="2854522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Онлайн консультация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7653675" y="1567853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2143650" y="4874964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4727712" y="4880147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540642" y="5505673"/>
            <a:ext cx="2854522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99" b="1" dirty="0">
                <a:solidFill>
                  <a:srgbClr val="002060"/>
                </a:solidFill>
              </a:rPr>
              <a:t>Офлайн консультация</a:t>
            </a:r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7915277" y="4887937"/>
            <a:ext cx="1138526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42" y="1226913"/>
            <a:ext cx="774141" cy="8411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978" y="1111667"/>
            <a:ext cx="1186931" cy="9564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811" y="941761"/>
            <a:ext cx="1077670" cy="117681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4808" y="1028697"/>
            <a:ext cx="1354609" cy="117858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510" y="4475576"/>
            <a:ext cx="1747310" cy="103746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6058" y="4250684"/>
            <a:ext cx="1478448" cy="152753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286" y="4256826"/>
            <a:ext cx="1440936" cy="144093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938426" y="219896"/>
            <a:ext cx="5771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АЛГОРИТМ РАБОТЫ С ОБРАЩЕНИЯМИ </a:t>
            </a:r>
            <a:r>
              <a:rPr lang="ru-RU" sz="2000" b="1" dirty="0">
                <a:solidFill>
                  <a:schemeClr val="bg1"/>
                </a:solidFill>
              </a:rPr>
              <a:t>ГРАЖДАН</a:t>
            </a:r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9250899" y="3227758"/>
            <a:ext cx="1170573" cy="384367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384374" y="2757907"/>
            <a:ext cx="2603102" cy="1384866"/>
          </a:xfrm>
          <a:prstGeom prst="rect">
            <a:avLst/>
          </a:prstGeom>
          <a:solidFill>
            <a:srgbClr val="21B57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999" b="1" dirty="0">
                <a:solidFill>
                  <a:schemeClr val="bg1"/>
                </a:solidFill>
              </a:rPr>
              <a:t>НОМЕР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129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9" y="182319"/>
            <a:ext cx="2157054" cy="8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9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576461" y="431775"/>
            <a:ext cx="10689521" cy="568863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95253" y="514691"/>
            <a:ext cx="61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МЕДИАТИВНЫЕ ПРОГРАММЫ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89" y="2076923"/>
            <a:ext cx="3077470" cy="1578190"/>
          </a:xfrm>
          <a:prstGeom prst="rect">
            <a:avLst/>
          </a:prstGeom>
        </p:spPr>
      </p:pic>
      <p:graphicFrame>
        <p:nvGraphicFramePr>
          <p:cNvPr id="37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376330"/>
              </p:ext>
            </p:extLst>
          </p:nvPr>
        </p:nvGraphicFramePr>
        <p:xfrm>
          <a:off x="285711" y="1336395"/>
          <a:ext cx="5581679" cy="442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6000878" y="698594"/>
            <a:ext cx="5274805" cy="10986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Информационно-оценочная встреча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проинформировать стороны о сути процедуры медиации и роли медиатора, порядке проведения процедуры медиации, принципах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медиации; оценить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случай с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позиции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медиабельности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немедиабельности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990480" y="1869669"/>
            <a:ext cx="5264080" cy="37218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Письменная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заявка на участие в процедуре медиации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001080" y="2329670"/>
            <a:ext cx="5253480" cy="44344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риглашение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процедуре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медиации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01902" y="2876025"/>
            <a:ext cx="5267943" cy="6327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проведении процедуры медиации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случае если стороны пришли к взаимному согласию о проведении процедуры медиации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93849" y="3587261"/>
            <a:ext cx="5267943" cy="4657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Подготовительные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со сторонами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998038" y="4157816"/>
            <a:ext cx="5263754" cy="44346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Процедура медиации – процесс переговоров между оппонентами с участием медиатора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10581" y="4679810"/>
            <a:ext cx="5255400" cy="6433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Медиативное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соглашение -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ходе медиативной процедуры стороны пришли к договорённости, то достигнутые результаты, при согласии сторон, фиксируются в медиативном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соглашении.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12251" y="5405802"/>
            <a:ext cx="5253730" cy="82464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Прекращение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процедуры медиации по заявлению одной из сторон или по заявлению медиатора.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Прекращение процедуры медиации по заявлению одной из сторон на любом этапе процедуры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медиации.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25837" y="180949"/>
            <a:ext cx="619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МОДЕЛЬ РАБОТЫ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576461" y="431775"/>
            <a:ext cx="10689521" cy="568863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2" y="274722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ПОРТРЕТ СЕМЕЙ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27511761"/>
              </p:ext>
            </p:extLst>
          </p:nvPr>
        </p:nvGraphicFramePr>
        <p:xfrm>
          <a:off x="305640" y="733334"/>
          <a:ext cx="10909440" cy="574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12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576461" y="431775"/>
            <a:ext cx="10689521" cy="568863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2" y="274722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ПРЕДМЕТЫ СПОРА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2225154"/>
              </p:ext>
            </p:extLst>
          </p:nvPr>
        </p:nvGraphicFramePr>
        <p:xfrm>
          <a:off x="936501" y="979844"/>
          <a:ext cx="10081120" cy="561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29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3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4"/>
          <a:srcRect l="18222" t="23817" r="51833" b="38652"/>
          <a:stretch/>
        </p:blipFill>
        <p:spPr>
          <a:xfrm>
            <a:off x="287752" y="259653"/>
            <a:ext cx="10689521" cy="5688632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2" y="274722"/>
            <a:ext cx="1094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СТАТИСТИЧЕСКИЕ ДАННЫЕ ПО РАБОТЕ СЛУЖБЫ СЕМЕЙНОЙ МЕДИАЦИИ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37746732"/>
              </p:ext>
            </p:extLst>
          </p:nvPr>
        </p:nvGraphicFramePr>
        <p:xfrm>
          <a:off x="287753" y="1171826"/>
          <a:ext cx="10729868" cy="415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7752" y="4946035"/>
            <a:ext cx="109452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Более 80</a:t>
            </a:r>
            <a:r>
              <a:rPr lang="ru-RU" dirty="0" smtClean="0">
                <a:solidFill>
                  <a:srgbClr val="002060"/>
                </a:solidFill>
              </a:rPr>
              <a:t> запросов </a:t>
            </a:r>
            <a:r>
              <a:rPr lang="ru-RU" dirty="0">
                <a:solidFill>
                  <a:srgbClr val="002060"/>
                </a:solidFill>
              </a:rPr>
              <a:t>о проведении процедуры медиации. Количество завершенных процедур медиации составляет </a:t>
            </a:r>
            <a:r>
              <a:rPr lang="ru-RU" b="1" dirty="0" smtClean="0">
                <a:solidFill>
                  <a:srgbClr val="002060"/>
                </a:solidFill>
              </a:rPr>
              <a:t>54</a:t>
            </a:r>
            <a:r>
              <a:rPr lang="ru-RU" b="1" dirty="0" smtClean="0">
                <a:solidFill>
                  <a:srgbClr val="002060"/>
                </a:solidFill>
              </a:rPr>
              <a:t>%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из них </a:t>
            </a:r>
            <a:r>
              <a:rPr lang="ru-RU" b="1" dirty="0" smtClean="0">
                <a:solidFill>
                  <a:srgbClr val="002060"/>
                </a:solidFill>
              </a:rPr>
              <a:t>19%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завершились с подписанием медиативного </a:t>
            </a:r>
            <a:r>
              <a:rPr lang="ru-RU" dirty="0" smtClean="0">
                <a:solidFill>
                  <a:srgbClr val="002060"/>
                </a:solidFill>
              </a:rPr>
              <a:t>соглашения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Профилактированных разводов с использованием медиативных технологий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на площадках органов ЗАГС – </a:t>
            </a:r>
            <a:r>
              <a:rPr lang="ru-RU" b="1" dirty="0" smtClean="0">
                <a:solidFill>
                  <a:srgbClr val="002060"/>
                </a:solidFill>
              </a:rPr>
              <a:t>23%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533</Words>
  <Application>Microsoft Office PowerPoint</Application>
  <PresentationFormat>Произвольный</PresentationFormat>
  <Paragraphs>139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Социальная помощь семье: сегодня и завтра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Yarynkina</cp:lastModifiedBy>
  <cp:revision>157</cp:revision>
  <cp:lastPrinted>2021-05-27T11:57:48Z</cp:lastPrinted>
  <dcterms:created xsi:type="dcterms:W3CDTF">2019-05-13T06:44:10Z</dcterms:created>
  <dcterms:modified xsi:type="dcterms:W3CDTF">2023-11-02T12:36:02Z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