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9" r:id="rId1"/>
  </p:sldMasterIdLst>
  <p:notesMasterIdLst>
    <p:notesMasterId r:id="rId9"/>
  </p:notesMasterIdLst>
  <p:sldIdLst>
    <p:sldId id="329" r:id="rId2"/>
    <p:sldId id="330" r:id="rId3"/>
    <p:sldId id="334" r:id="rId4"/>
    <p:sldId id="333" r:id="rId5"/>
    <p:sldId id="332" r:id="rId6"/>
    <p:sldId id="328" r:id="rId7"/>
    <p:sldId id="31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939DE6-5EF9-440A-B108-E2A87A5F8C2A}" type="datetimeFigureOut">
              <a:rPr lang="ru-RU" smtClean="0"/>
              <a:pPr/>
              <a:t>09.06.2022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3BCFA2-F4EE-4D9F-B777-99DEEE9F14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3465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09.06.2022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gif"/><Relationship Id="rId4" Type="http://schemas.openxmlformats.org/officeDocument/2006/relationships/image" Target="../media/image2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1116013" y="333375"/>
            <a:ext cx="67579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endParaRPr lang="ru-RU" sz="3200" b="1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323850" y="365125"/>
            <a:ext cx="8569325" cy="7725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endParaRPr lang="ru-RU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 Муниципальное автономное дошкольное образовательное учреждение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 «Детский сад № 35 города Благовещенска»</a:t>
            </a:r>
          </a:p>
          <a:p>
            <a:pPr algn="ctr"/>
            <a:endParaRPr lang="ru-RU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algn="ctr"/>
            <a:endParaRPr lang="ru-RU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algn="ctr"/>
            <a:endParaRPr lang="ru-RU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 «Система работы по организации временной интеграции детей групп компенсирующей направленности с детьми общеразвивающих групп»</a:t>
            </a:r>
          </a:p>
          <a:p>
            <a:pPr algn="ctr"/>
            <a:endParaRPr lang="ru-RU" sz="36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Составила воспитатель:</a:t>
            </a:r>
          </a:p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Колесникова Вера Анатольевна</a:t>
            </a:r>
          </a:p>
          <a:p>
            <a:pPr algn="ctr"/>
            <a:endParaRPr lang="ru-RU" sz="4000" dirty="0" smtClean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algn="ctr"/>
            <a:endParaRPr lang="ru-RU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algn="ctr"/>
            <a:endParaRPr lang="ru-RU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algn="ctr"/>
            <a:endParaRPr lang="ru-RU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algn="ctr"/>
            <a:endParaRPr lang="ru-RU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ru-RU" sz="6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endParaRPr lang="ru-RU" sz="60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305800" cy="1143000"/>
          </a:xfrm>
        </p:spPr>
        <p:txBody>
          <a:bodyPr/>
          <a:lstStyle/>
          <a:p>
            <a:r>
              <a:rPr lang="ru-RU" u="sng" dirty="0">
                <a:latin typeface="Times New Roman" pitchFamily="18" charset="0"/>
                <a:cs typeface="Times New Roman" pitchFamily="18" charset="0"/>
              </a:rPr>
              <a:t>Временная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интеграция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492181"/>
            <a:ext cx="3688920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G:\выступление\Инклюзивное образование\Интеграция\IMG-20220531-WA00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108615"/>
            <a:ext cx="3637875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IMG_20220513_163100.jpg"/>
          <p:cNvPicPr>
            <a:picLocks noChangeAspect="1"/>
          </p:cNvPicPr>
          <p:nvPr/>
        </p:nvPicPr>
        <p:blipFill>
          <a:blip r:embed="rId4" cstate="print"/>
          <a:srcRect t="5442"/>
          <a:stretch>
            <a:fillRect/>
          </a:stretch>
        </p:blipFill>
        <p:spPr>
          <a:xfrm>
            <a:off x="428596" y="1357298"/>
            <a:ext cx="3643338" cy="24347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IMG_2829.JPG"/>
          <p:cNvPicPr>
            <a:picLocks noChangeAspect="1"/>
          </p:cNvPicPr>
          <p:nvPr/>
        </p:nvPicPr>
        <p:blipFill>
          <a:blip r:embed="rId5" cstate="print"/>
          <a:srcRect l="7547" b="3774"/>
          <a:stretch>
            <a:fillRect/>
          </a:stretch>
        </p:blipFill>
        <p:spPr>
          <a:xfrm>
            <a:off x="428596" y="4071942"/>
            <a:ext cx="3603417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189916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13535064"/>
              </p:ext>
            </p:extLst>
          </p:nvPr>
        </p:nvGraphicFramePr>
        <p:xfrm>
          <a:off x="179512" y="849288"/>
          <a:ext cx="8784975" cy="566924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89972"/>
                <a:gridCol w="6102715"/>
                <a:gridCol w="2088232"/>
                <a:gridCol w="504056"/>
              </a:tblGrid>
              <a:tr h="3474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№</a:t>
                      </a:r>
                      <a:endParaRPr lang="ru-RU" sz="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286" marR="322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Название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286" marR="322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ответственный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286" marR="3228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Дата </a:t>
                      </a:r>
                      <a:r>
                        <a:rPr lang="ru-RU" sz="1600" dirty="0" smtClean="0">
                          <a:effectLst/>
                        </a:rPr>
                        <a:t> 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286" marR="32286" marT="0" marB="0"/>
                </a:tc>
              </a:tr>
              <a:tr h="6014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286" marR="322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1. Развлечение « Осенний калейдоскоп»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2. Физ. досуг «Есть у солнышка друзья»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286" marR="322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Завадская И.Ю.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r>
                        <a:rPr lang="ru-RU" sz="1600" dirty="0" smtClean="0">
                          <a:effectLst/>
                        </a:rPr>
                        <a:t>Савченко </a:t>
                      </a:r>
                      <a:r>
                        <a:rPr lang="ru-RU" sz="1600" dirty="0">
                          <a:effectLst/>
                        </a:rPr>
                        <a:t>Н.В</a:t>
                      </a:r>
                      <a:r>
                        <a:rPr lang="ru-RU" sz="1600" dirty="0" smtClean="0">
                          <a:effectLst/>
                        </a:rPr>
                        <a:t>.</a:t>
                      </a: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286" marR="3228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09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286" marR="32286" marT="0" marB="0"/>
                </a:tc>
              </a:tr>
              <a:tr h="46204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 2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286" marR="3228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  1. Спортивное развлечение «Дорожная азбука».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2. Муз. развлечение «Осень в гости к нам пришла»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286" marR="3228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Колесникова В.А.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r>
                        <a:rPr lang="ru-RU" sz="1600" dirty="0" smtClean="0">
                          <a:effectLst/>
                        </a:rPr>
                        <a:t>Романенко </a:t>
                      </a:r>
                      <a:r>
                        <a:rPr lang="ru-RU" sz="1600" dirty="0">
                          <a:effectLst/>
                        </a:rPr>
                        <a:t>Е.А.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286" marR="3228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10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286" marR="32286" marT="0" marB="0"/>
                </a:tc>
              </a:tr>
              <a:tr h="5811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3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286" marR="3228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1. </a:t>
                      </a:r>
                      <a:r>
                        <a:rPr lang="ru-RU" sz="1600" dirty="0" smtClean="0">
                          <a:effectLst/>
                        </a:rPr>
                        <a:t>Спорт. развлечение «Знакомство </a:t>
                      </a:r>
                      <a:r>
                        <a:rPr lang="ru-RU" sz="1600" dirty="0">
                          <a:effectLst/>
                        </a:rPr>
                        <a:t>с правилами безопасности».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2. Театрализованное развлечение по сказке «Репка</a:t>
                      </a:r>
                      <a:r>
                        <a:rPr lang="ru-RU" sz="1600" dirty="0" smtClean="0">
                          <a:effectLst/>
                        </a:rPr>
                        <a:t>»</a:t>
                      </a: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286" marR="3228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Жук О.Г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 </a:t>
                      </a:r>
                      <a:r>
                        <a:rPr lang="ru-RU" sz="1600" dirty="0" smtClean="0">
                          <a:effectLst/>
                        </a:rPr>
                        <a:t>Савченко </a:t>
                      </a:r>
                      <a:r>
                        <a:rPr lang="ru-RU" sz="1600" dirty="0">
                          <a:effectLst/>
                        </a:rPr>
                        <a:t>Н.В</a:t>
                      </a:r>
                      <a:r>
                        <a:rPr lang="ru-RU" sz="1600" dirty="0" smtClean="0">
                          <a:effectLst/>
                        </a:rPr>
                        <a:t>. </a:t>
                      </a: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286" marR="3228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11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286" marR="32286" marT="0" marB="0"/>
                </a:tc>
              </a:tr>
              <a:tr h="46204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4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286" marR="3228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1. Здравствуй зимушка, По сказке «Теремок»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2.  Развлечение «Веселые ладошки»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286" marR="3228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Савченко Н.В.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Колесникова </a:t>
                      </a:r>
                      <a:r>
                        <a:rPr lang="ru-RU" sz="1600" dirty="0">
                          <a:effectLst/>
                        </a:rPr>
                        <a:t>В.А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286" marR="3228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12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286" marR="32286" marT="0" marB="0"/>
                </a:tc>
              </a:tr>
              <a:tr h="3465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5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286" marR="3228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1. «Забавы Снеговика»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2. Спорт праздник «Зимние месяцы»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286" marR="3228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Завадская</a:t>
                      </a:r>
                      <a:r>
                        <a:rPr lang="ru-RU" sz="1600" baseline="0" dirty="0" smtClean="0">
                          <a:effectLst/>
                        </a:rPr>
                        <a:t> </a:t>
                      </a:r>
                      <a:r>
                        <a:rPr lang="ru-RU" sz="1600" dirty="0" smtClean="0">
                          <a:effectLst/>
                        </a:rPr>
                        <a:t>И.Ю</a:t>
                      </a:r>
                      <a:r>
                        <a:rPr lang="ru-RU" sz="1600" dirty="0">
                          <a:effectLst/>
                        </a:rPr>
                        <a:t>. Плотникова М.С.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286" marR="3228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01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286" marR="32286" marT="0" marB="0"/>
                </a:tc>
              </a:tr>
              <a:tr h="3465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6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286" marR="322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1. Спортивный праздник «Бравые солдаты»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2. Развлечение «Масленица»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286" marR="3228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Савченко Н.В.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Колесникова </a:t>
                      </a:r>
                      <a:r>
                        <a:rPr lang="ru-RU" sz="1600" dirty="0">
                          <a:effectLst/>
                        </a:rPr>
                        <a:t>В.А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286" marR="3228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02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286" marR="32286" marT="0" marB="0"/>
                </a:tc>
              </a:tr>
              <a:tr h="46204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7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286" marR="322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 1. Муз. развлечение   «Маму поздравляем»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2. «Путешествие в цветочный город»   физкультурный досуг                              </a:t>
                      </a:r>
                      <a:endParaRPr lang="ru-RU" sz="1600" b="1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32286" marR="3228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Романенко Е.А.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r>
                        <a:rPr lang="ru-RU" sz="1600" dirty="0" smtClean="0">
                          <a:effectLst/>
                        </a:rPr>
                        <a:t>Жук </a:t>
                      </a:r>
                      <a:r>
                        <a:rPr lang="ru-RU" sz="1600" dirty="0">
                          <a:effectLst/>
                        </a:rPr>
                        <a:t>О.Г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286" marR="3228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03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286" marR="32286" marT="0" marB="0"/>
                </a:tc>
              </a:tr>
              <a:tr h="46204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8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286" marR="3228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1. Развлечение «Путешествие по городу»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2. Физкультурный досуг «Полет к звездам»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286" marR="3228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Савченко  Н.В.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Завадская </a:t>
                      </a:r>
                      <a:r>
                        <a:rPr lang="ru-RU" sz="1600" dirty="0">
                          <a:effectLst/>
                        </a:rPr>
                        <a:t>И.Ю.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286" marR="3228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04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286" marR="32286" marT="0" marB="0"/>
                </a:tc>
              </a:tr>
              <a:tr h="46204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9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286" marR="322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1. «Мы помним, мы гордимся» праздничный концерт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2. « Выручаем Айболита» физкультурный досуг.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286" marR="3228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Романенко Е.А.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Завадская </a:t>
                      </a:r>
                      <a:r>
                        <a:rPr lang="ru-RU" sz="1600" dirty="0">
                          <a:effectLst/>
                        </a:rPr>
                        <a:t>И.Ю.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286" marR="3228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05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286" marR="32286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415912" y="322729"/>
            <a:ext cx="6967357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9843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Мероприятия по временной интеграции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7060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305800" cy="1143000"/>
          </a:xfrm>
        </p:spPr>
        <p:txBody>
          <a:bodyPr/>
          <a:lstStyle/>
          <a:p>
            <a:r>
              <a:rPr lang="ru-RU" u="sng" dirty="0">
                <a:latin typeface="Times New Roman" pitchFamily="18" charset="0"/>
                <a:cs typeface="Times New Roman" pitchFamily="18" charset="0"/>
              </a:rPr>
              <a:t>Временная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интеграция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IMG_20220606_080423.jpg"/>
          <p:cNvPicPr>
            <a:picLocks noChangeAspect="1"/>
          </p:cNvPicPr>
          <p:nvPr/>
        </p:nvPicPr>
        <p:blipFill>
          <a:blip r:embed="rId2"/>
          <a:srcRect t="5435" r="135"/>
          <a:stretch>
            <a:fillRect/>
          </a:stretch>
        </p:blipFill>
        <p:spPr>
          <a:xfrm>
            <a:off x="4786314" y="1428736"/>
            <a:ext cx="3500462" cy="24860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 descr="20131115_112623.jpg"/>
          <p:cNvPicPr>
            <a:picLocks noChangeAspect="1"/>
          </p:cNvPicPr>
          <p:nvPr/>
        </p:nvPicPr>
        <p:blipFill>
          <a:blip r:embed="rId3" cstate="print"/>
          <a:srcRect b="7189"/>
          <a:stretch>
            <a:fillRect/>
          </a:stretch>
        </p:blipFill>
        <p:spPr>
          <a:xfrm>
            <a:off x="500034" y="4071942"/>
            <a:ext cx="3643338" cy="2536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 descr="IMG-20180823-WA002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6314" y="4054082"/>
            <a:ext cx="3500462" cy="26253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Рисунок 17" descr="IMG_20220607_080300.jpg"/>
          <p:cNvPicPr>
            <a:picLocks noChangeAspect="1"/>
          </p:cNvPicPr>
          <p:nvPr/>
        </p:nvPicPr>
        <p:blipFill>
          <a:blip r:embed="rId5"/>
          <a:srcRect t="10749"/>
          <a:stretch>
            <a:fillRect/>
          </a:stretch>
        </p:blipFill>
        <p:spPr>
          <a:xfrm>
            <a:off x="500034" y="1475973"/>
            <a:ext cx="3643338" cy="24387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189916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51033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Акции разного направления</a:t>
            </a:r>
            <a:endParaRPr lang="ru-RU" b="1" dirty="0"/>
          </a:p>
        </p:txBody>
      </p:sp>
      <p:pic>
        <p:nvPicPr>
          <p:cNvPr id="4" name="Рисунок 3" descr="IMG_20190605_0930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9502" y="1285860"/>
            <a:ext cx="2857520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ollageMaker_20210319_17164499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14678" y="2571744"/>
            <a:ext cx="2857496" cy="2857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_20190320_1011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11" y="1285860"/>
            <a:ext cx="2762269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_20211202_16224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4071941"/>
            <a:ext cx="2905145" cy="21788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G_20190419_073233.jpg"/>
          <p:cNvPicPr>
            <a:picLocks noChangeAspect="1"/>
          </p:cNvPicPr>
          <p:nvPr/>
        </p:nvPicPr>
        <p:blipFill>
          <a:blip r:embed="rId6"/>
          <a:srcRect t="7759" r="-1" b="19827"/>
          <a:stretch>
            <a:fillRect/>
          </a:stretch>
        </p:blipFill>
        <p:spPr>
          <a:xfrm>
            <a:off x="6143636" y="3731995"/>
            <a:ext cx="2714644" cy="26210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357158" y="3571876"/>
            <a:ext cx="26432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«День защиты детей»</a:t>
            </a:r>
            <a:endParaRPr lang="ru-RU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7158" y="6286520"/>
            <a:ext cx="26432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«Белая ленточка»</a:t>
            </a:r>
            <a:endParaRPr lang="ru-RU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86116" y="5429264"/>
            <a:ext cx="26432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«Зажги желтым»</a:t>
            </a:r>
            <a:endParaRPr lang="ru-RU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15074" y="3357562"/>
            <a:ext cx="26432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«Разноцветные носки»</a:t>
            </a:r>
            <a:endParaRPr lang="ru-RU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86446" y="6286520"/>
            <a:ext cx="32147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«Сохрани самое дорогое ПДД»</a:t>
            </a:r>
            <a:endParaRPr lang="ru-RU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0334"/>
          </a:xfrm>
        </p:spPr>
        <p:txBody>
          <a:bodyPr>
            <a:normAutofit fontScale="90000"/>
          </a:bodyPr>
          <a:lstStyle/>
          <a:p>
            <a:r>
              <a:rPr lang="ru-RU" u="sng" dirty="0" smtClean="0"/>
              <a:t>Творческая группа</a:t>
            </a:r>
            <a:endParaRPr lang="ru-RU" u="sng" dirty="0"/>
          </a:p>
        </p:txBody>
      </p:sp>
      <p:pic>
        <p:nvPicPr>
          <p:cNvPr id="4" name="Содержимое 3" descr="IMG_20220609_1627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1214422"/>
            <a:ext cx="3381399" cy="25360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IMG_20220609_1627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38688" y="1214423"/>
            <a:ext cx="3333773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IMG_20220609_16255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4876" y="3929066"/>
            <a:ext cx="3381367" cy="2536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IMG_20210824_10320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57224" y="3929066"/>
            <a:ext cx="3357586" cy="25181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kubik (1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71868" y="3071810"/>
            <a:ext cx="1571636" cy="157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g0138296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0" name="Сердце 9"/>
          <p:cNvSpPr/>
          <p:nvPr/>
        </p:nvSpPr>
        <p:spPr>
          <a:xfrm rot="403050">
            <a:off x="3829983" y="-21871"/>
            <a:ext cx="1616002" cy="3756653"/>
          </a:xfrm>
          <a:prstGeom prst="heart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понимание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Сердце 1"/>
          <p:cNvSpPr/>
          <p:nvPr/>
        </p:nvSpPr>
        <p:spPr>
          <a:xfrm rot="3471954">
            <a:off x="5011981" y="533805"/>
            <a:ext cx="1397397" cy="3723039"/>
          </a:xfrm>
          <a:prstGeom prst="heart">
            <a:avLst/>
          </a:prstGeom>
          <a:solidFill>
            <a:srgbClr val="20ECE7"/>
          </a:solidFill>
          <a:ln>
            <a:solidFill>
              <a:srgbClr val="20ECE7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поддержка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ердце 2"/>
          <p:cNvSpPr/>
          <p:nvPr/>
        </p:nvSpPr>
        <p:spPr>
          <a:xfrm rot="18744618">
            <a:off x="2492762" y="687705"/>
            <a:ext cx="1757128" cy="2712479"/>
          </a:xfrm>
          <a:prstGeom prst="heart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любовь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Сердце 3"/>
          <p:cNvSpPr/>
          <p:nvPr/>
        </p:nvSpPr>
        <p:spPr>
          <a:xfrm rot="16200000">
            <a:off x="2028804" y="1971668"/>
            <a:ext cx="1643074" cy="2843226"/>
          </a:xfrm>
          <a:prstGeom prst="heart">
            <a:avLst/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вера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Сердце 4"/>
          <p:cNvSpPr/>
          <p:nvPr/>
        </p:nvSpPr>
        <p:spPr>
          <a:xfrm rot="5956398">
            <a:off x="5028081" y="2221096"/>
            <a:ext cx="1521883" cy="2796861"/>
          </a:xfrm>
          <a:prstGeom prst="heart">
            <a:avLst/>
          </a:prstGeom>
          <a:solidFill>
            <a:srgbClr val="9900FF"/>
          </a:solidFill>
          <a:ln>
            <a:solidFill>
              <a:srgbClr val="9900FF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надежда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Сердце 5"/>
          <p:cNvSpPr/>
          <p:nvPr/>
        </p:nvSpPr>
        <p:spPr>
          <a:xfrm rot="13165556">
            <a:off x="2705678" y="3046857"/>
            <a:ext cx="1689922" cy="3052082"/>
          </a:xfrm>
          <a:prstGeom prst="heart">
            <a:avLst/>
          </a:prstGeom>
          <a:solidFill>
            <a:srgbClr val="99FF33"/>
          </a:solidFill>
          <a:ln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защищенность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Сердце 6"/>
          <p:cNvSpPr/>
          <p:nvPr/>
        </p:nvSpPr>
        <p:spPr>
          <a:xfrm rot="9640449">
            <a:off x="4196887" y="3049501"/>
            <a:ext cx="1533890" cy="3140895"/>
          </a:xfrm>
          <a:prstGeom prst="heart">
            <a:avLst/>
          </a:prstGeom>
          <a:solidFill>
            <a:srgbClr val="FFC0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принятие 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500430" y="2500306"/>
            <a:ext cx="1785950" cy="1643074"/>
          </a:xfrm>
          <a:prstGeom prst="ellipse">
            <a:avLst/>
          </a:prstGeom>
          <a:blipFill>
            <a:blip r:embed="rId3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Круглая лента лицом вниз 8"/>
          <p:cNvSpPr/>
          <p:nvPr/>
        </p:nvSpPr>
        <p:spPr>
          <a:xfrm rot="10800000" flipV="1">
            <a:off x="1285852" y="5286388"/>
            <a:ext cx="6357982" cy="1143008"/>
          </a:xfrm>
          <a:prstGeom prst="ellipseRibbon">
            <a:avLst/>
          </a:prstGeom>
          <a:solidFill>
            <a:srgbClr val="FB85E2"/>
          </a:solidFill>
          <a:ln>
            <a:solidFill>
              <a:srgbClr val="FF99FF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spc="300" dirty="0" smtClean="0">
                <a:ln w="11430" cmpd="sng">
                  <a:solidFill>
                    <a:srgbClr val="6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Каждый ребенок уникальная личность </a:t>
            </a:r>
            <a:endParaRPr lang="ru-RU" b="1" spc="300" dirty="0">
              <a:ln w="11430" cmpd="sng">
                <a:solidFill>
                  <a:srgbClr val="60000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7" name="Рисунок 16" descr="17bbf138aa3cf86a3dcc93d0b975cbfc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86578" y="0"/>
            <a:ext cx="2357422" cy="1928826"/>
          </a:xfrm>
          <a:prstGeom prst="rect">
            <a:avLst/>
          </a:prstGeom>
        </p:spPr>
      </p:pic>
      <p:pic>
        <p:nvPicPr>
          <p:cNvPr id="22" name="Рисунок 21" descr="i122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4348" y="1643050"/>
            <a:ext cx="1285884" cy="1143008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500"/>
                            </p:stCondLst>
                            <p:childTnLst>
                              <p:par>
                                <p:cTn id="4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591</TotalTime>
  <Words>315</Words>
  <Application>Microsoft Office PowerPoint</Application>
  <PresentationFormat>Экран (4:3)</PresentationFormat>
  <Paragraphs>93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Поток</vt:lpstr>
      <vt:lpstr>Слайд 1</vt:lpstr>
      <vt:lpstr>Временная интеграция </vt:lpstr>
      <vt:lpstr>Слайд 3</vt:lpstr>
      <vt:lpstr>Временная интеграция </vt:lpstr>
      <vt:lpstr>Акции разного направления</vt:lpstr>
      <vt:lpstr>Творческая группа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ИНКЛЮЗИВНОЕ ОБРАЗОВАНИЕ</dc:title>
  <dc:creator>Насько</dc:creator>
  <cp:lastModifiedBy>Пользователь Windows</cp:lastModifiedBy>
  <cp:revision>59</cp:revision>
  <dcterms:created xsi:type="dcterms:W3CDTF">2013-03-17T15:14:35Z</dcterms:created>
  <dcterms:modified xsi:type="dcterms:W3CDTF">2022-06-09T08:18:59Z</dcterms:modified>
</cp:coreProperties>
</file>