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69" r:id="rId5"/>
    <p:sldId id="258" r:id="rId6"/>
    <p:sldId id="270" r:id="rId7"/>
    <p:sldId id="284" r:id="rId8"/>
    <p:sldId id="259" r:id="rId9"/>
    <p:sldId id="278" r:id="rId10"/>
    <p:sldId id="272" r:id="rId11"/>
    <p:sldId id="283" r:id="rId12"/>
    <p:sldId id="279" r:id="rId13"/>
    <p:sldId id="280" r:id="rId14"/>
    <p:sldId id="282" r:id="rId15"/>
    <p:sldId id="281" r:id="rId16"/>
    <p:sldId id="265" r:id="rId17"/>
    <p:sldId id="267" r:id="rId18"/>
    <p:sldId id="268" r:id="rId1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image" Target="../media/image41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C5C33-8D03-4F34-B428-63B935C6CBCC}" type="doc">
      <dgm:prSet loTypeId="urn:microsoft.com/office/officeart/2005/8/layout/pList2#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E3D9188-DB6D-47D3-8009-8F444080095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6 групп</a:t>
          </a:r>
        </a:p>
        <a:p>
          <a:r>
            <a:rPr lang="ru-RU" sz="1200" dirty="0" smtClean="0">
              <a:solidFill>
                <a:srgbClr val="002060"/>
              </a:solidFill>
            </a:rPr>
            <a:t>1 группа раннего возраста</a:t>
          </a:r>
        </a:p>
        <a:p>
          <a:r>
            <a:rPr lang="ru-RU" sz="1200" dirty="0" smtClean="0">
              <a:solidFill>
                <a:srgbClr val="002060"/>
              </a:solidFill>
            </a:rPr>
            <a:t>5 групп</a:t>
          </a:r>
        </a:p>
        <a:p>
          <a:r>
            <a:rPr lang="ru-RU" sz="1100" dirty="0" smtClean="0">
              <a:solidFill>
                <a:srgbClr val="002060"/>
              </a:solidFill>
            </a:rPr>
            <a:t>Общеобразовательных</a:t>
          </a:r>
        </a:p>
        <a:p>
          <a:endParaRPr lang="ru-RU" sz="1100" dirty="0" smtClean="0">
            <a:solidFill>
              <a:srgbClr val="002060"/>
            </a:solidFill>
          </a:endParaRPr>
        </a:p>
        <a:p>
          <a:r>
            <a:rPr lang="ru-RU" sz="1100" dirty="0" smtClean="0">
              <a:solidFill>
                <a:srgbClr val="002060"/>
              </a:solidFill>
            </a:rPr>
            <a:t>Адрес:</a:t>
          </a:r>
        </a:p>
        <a:p>
          <a:r>
            <a:rPr lang="ru-RU" sz="1100" dirty="0" smtClean="0">
              <a:solidFill>
                <a:srgbClr val="002060"/>
              </a:solidFill>
            </a:rPr>
            <a:t>Кольцевая, 40</a:t>
          </a:r>
        </a:p>
        <a:p>
          <a:r>
            <a:rPr lang="ru-RU" sz="1100" dirty="0" smtClean="0">
              <a:solidFill>
                <a:srgbClr val="002060"/>
              </a:solidFill>
            </a:rPr>
            <a:t>22-17-21</a:t>
          </a:r>
          <a:endParaRPr lang="ru-RU" sz="1100" dirty="0">
            <a:solidFill>
              <a:srgbClr val="002060"/>
            </a:solidFill>
          </a:endParaRPr>
        </a:p>
      </dgm:t>
    </dgm:pt>
    <dgm:pt modelId="{ECA64720-8B04-4824-A1C9-32F83D6F7898}" type="parTrans" cxnId="{E8299E76-3CE6-406A-BFF1-983236AF3D65}">
      <dgm:prSet/>
      <dgm:spPr/>
      <dgm:t>
        <a:bodyPr/>
        <a:lstStyle/>
        <a:p>
          <a:endParaRPr lang="ru-RU"/>
        </a:p>
      </dgm:t>
    </dgm:pt>
    <dgm:pt modelId="{90CD3C3D-4A1F-4642-9B7D-F3F42F9BA283}" type="sibTrans" cxnId="{E8299E76-3CE6-406A-BFF1-983236AF3D65}">
      <dgm:prSet/>
      <dgm:spPr/>
      <dgm:t>
        <a:bodyPr/>
        <a:lstStyle/>
        <a:p>
          <a:endParaRPr lang="ru-RU"/>
        </a:p>
      </dgm:t>
    </dgm:pt>
    <dgm:pt modelId="{05DD5A47-2CD1-4753-927D-683F86B87CF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14 групп</a:t>
          </a:r>
        </a:p>
        <a:p>
          <a:r>
            <a:rPr lang="ru-RU" sz="1200" dirty="0" smtClean="0">
              <a:solidFill>
                <a:srgbClr val="002060"/>
              </a:solidFill>
            </a:rPr>
            <a:t>2 группы раннего возраста</a:t>
          </a:r>
        </a:p>
        <a:p>
          <a:r>
            <a:rPr lang="ru-RU" sz="1200" dirty="0" smtClean="0">
              <a:solidFill>
                <a:srgbClr val="002060"/>
              </a:solidFill>
            </a:rPr>
            <a:t>12 групп </a:t>
          </a:r>
          <a:r>
            <a:rPr lang="ru-RU" sz="1100" dirty="0" smtClean="0">
              <a:solidFill>
                <a:srgbClr val="002060"/>
              </a:solidFill>
            </a:rPr>
            <a:t>общеобразовательных</a:t>
          </a:r>
        </a:p>
        <a:p>
          <a:endParaRPr lang="ru-RU" sz="1100" dirty="0" smtClean="0">
            <a:solidFill>
              <a:srgbClr val="002060"/>
            </a:solidFill>
          </a:endParaRPr>
        </a:p>
        <a:p>
          <a:r>
            <a:rPr lang="ru-RU" sz="1100" dirty="0" smtClean="0">
              <a:solidFill>
                <a:srgbClr val="002060"/>
              </a:solidFill>
            </a:rPr>
            <a:t>Адрес:</a:t>
          </a:r>
        </a:p>
        <a:p>
          <a:r>
            <a:rPr lang="ru-RU" sz="1100" dirty="0" smtClean="0">
              <a:solidFill>
                <a:srgbClr val="002060"/>
              </a:solidFill>
            </a:rPr>
            <a:t>50 лет Октября, 201/1</a:t>
          </a:r>
        </a:p>
        <a:p>
          <a:r>
            <a:rPr lang="ru-RU" sz="1100" dirty="0" smtClean="0">
              <a:solidFill>
                <a:srgbClr val="002060"/>
              </a:solidFill>
            </a:rPr>
            <a:t>22-17-15</a:t>
          </a:r>
        </a:p>
      </dgm:t>
    </dgm:pt>
    <dgm:pt modelId="{597E57AD-DE09-4FE7-873B-CA7D9A384268}" type="parTrans" cxnId="{896F6854-AD40-4B36-A878-69E646206157}">
      <dgm:prSet/>
      <dgm:spPr/>
      <dgm:t>
        <a:bodyPr/>
        <a:lstStyle/>
        <a:p>
          <a:endParaRPr lang="ru-RU"/>
        </a:p>
      </dgm:t>
    </dgm:pt>
    <dgm:pt modelId="{979EC7DF-C568-44E8-AAD3-30221514B457}" type="sibTrans" cxnId="{896F6854-AD40-4B36-A878-69E646206157}">
      <dgm:prSet/>
      <dgm:spPr/>
      <dgm:t>
        <a:bodyPr/>
        <a:lstStyle/>
        <a:p>
          <a:endParaRPr lang="ru-RU"/>
        </a:p>
      </dgm:t>
    </dgm:pt>
    <dgm:pt modelId="{7B3CFCBB-9B5C-4AF9-81BF-836DE3E5C09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6 групп</a:t>
          </a:r>
        </a:p>
        <a:p>
          <a:r>
            <a:rPr lang="ru-RU" sz="1200" dirty="0" smtClean="0">
              <a:solidFill>
                <a:srgbClr val="002060"/>
              </a:solidFill>
            </a:rPr>
            <a:t>1 группа раннего возраста</a:t>
          </a:r>
        </a:p>
        <a:p>
          <a:r>
            <a:rPr lang="ru-RU" sz="1200" dirty="0" smtClean="0">
              <a:solidFill>
                <a:srgbClr val="002060"/>
              </a:solidFill>
            </a:rPr>
            <a:t>5 групп </a:t>
          </a:r>
          <a:r>
            <a:rPr lang="ru-RU" sz="1100" dirty="0" smtClean="0">
              <a:solidFill>
                <a:srgbClr val="002060"/>
              </a:solidFill>
            </a:rPr>
            <a:t>общеобразовательных</a:t>
          </a:r>
        </a:p>
        <a:p>
          <a:endParaRPr lang="ru-RU" sz="1100" dirty="0" smtClean="0">
            <a:solidFill>
              <a:srgbClr val="002060"/>
            </a:solidFill>
          </a:endParaRPr>
        </a:p>
        <a:p>
          <a:r>
            <a:rPr lang="ru-RU" sz="1100" dirty="0" smtClean="0">
              <a:solidFill>
                <a:srgbClr val="002060"/>
              </a:solidFill>
            </a:rPr>
            <a:t>Адрес:</a:t>
          </a:r>
        </a:p>
        <a:p>
          <a:r>
            <a:rPr lang="ru-RU" sz="1100" dirty="0" err="1" smtClean="0">
              <a:solidFill>
                <a:srgbClr val="002060"/>
              </a:solidFill>
            </a:rPr>
            <a:t>Зейская</a:t>
          </a:r>
          <a:r>
            <a:rPr lang="ru-RU" sz="1100" dirty="0" smtClean="0">
              <a:solidFill>
                <a:srgbClr val="002060"/>
              </a:solidFill>
            </a:rPr>
            <a:t>, 14</a:t>
          </a:r>
        </a:p>
        <a:p>
          <a:r>
            <a:rPr lang="ru-RU" sz="1100" dirty="0" smtClean="0">
              <a:solidFill>
                <a:srgbClr val="002060"/>
              </a:solidFill>
            </a:rPr>
            <a:t>22-17-20</a:t>
          </a:r>
          <a:endParaRPr lang="ru-RU" sz="1100" dirty="0">
            <a:solidFill>
              <a:srgbClr val="002060"/>
            </a:solidFill>
          </a:endParaRPr>
        </a:p>
      </dgm:t>
    </dgm:pt>
    <dgm:pt modelId="{944AA6FC-4729-4A27-813F-98E101898E09}" type="parTrans" cxnId="{AD85B395-A72D-4CC1-99A1-277410D0FF97}">
      <dgm:prSet/>
      <dgm:spPr/>
      <dgm:t>
        <a:bodyPr/>
        <a:lstStyle/>
        <a:p>
          <a:endParaRPr lang="ru-RU"/>
        </a:p>
      </dgm:t>
    </dgm:pt>
    <dgm:pt modelId="{FAF8D145-AF23-4A53-B8D4-C9855D3D0ADF}" type="sibTrans" cxnId="{AD85B395-A72D-4CC1-99A1-277410D0FF97}">
      <dgm:prSet/>
      <dgm:spPr/>
      <dgm:t>
        <a:bodyPr/>
        <a:lstStyle/>
        <a:p>
          <a:endParaRPr lang="ru-RU"/>
        </a:p>
      </dgm:t>
    </dgm:pt>
    <dgm:pt modelId="{0FD3AA80-4ADB-42CC-B6F2-01A86730CF58}">
      <dgm:prSet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12 групп</a:t>
          </a:r>
        </a:p>
        <a:p>
          <a:r>
            <a:rPr lang="ru-RU" sz="1100" dirty="0" smtClean="0">
              <a:solidFill>
                <a:srgbClr val="002060"/>
              </a:solidFill>
            </a:rPr>
            <a:t>1 группа раннего возраста</a:t>
          </a:r>
        </a:p>
        <a:p>
          <a:r>
            <a:rPr lang="ru-RU" sz="1100" dirty="0" smtClean="0">
              <a:solidFill>
                <a:srgbClr val="002060"/>
              </a:solidFill>
            </a:rPr>
            <a:t>6 групп общеобразовательных</a:t>
          </a:r>
        </a:p>
        <a:p>
          <a:r>
            <a:rPr lang="ru-RU" sz="1100" dirty="0" smtClean="0">
              <a:solidFill>
                <a:srgbClr val="002060"/>
              </a:solidFill>
            </a:rPr>
            <a:t>5 групп компенсирующей направленности</a:t>
          </a:r>
        </a:p>
        <a:p>
          <a:r>
            <a:rPr lang="ru-RU" sz="1100" dirty="0" smtClean="0">
              <a:solidFill>
                <a:srgbClr val="002060"/>
              </a:solidFill>
            </a:rPr>
            <a:t>Адрес:</a:t>
          </a:r>
        </a:p>
        <a:p>
          <a:r>
            <a:rPr lang="ru-RU" sz="1100" dirty="0" smtClean="0">
              <a:solidFill>
                <a:srgbClr val="002060"/>
              </a:solidFill>
            </a:rPr>
            <a:t>50 лет Октября, 208</a:t>
          </a:r>
        </a:p>
        <a:p>
          <a:r>
            <a:rPr lang="ru-RU" sz="1100" dirty="0" smtClean="0">
              <a:solidFill>
                <a:srgbClr val="002060"/>
              </a:solidFill>
            </a:rPr>
            <a:t>22-17-18</a:t>
          </a:r>
          <a:endParaRPr lang="ru-RU" sz="1100" dirty="0">
            <a:solidFill>
              <a:srgbClr val="002060"/>
            </a:solidFill>
          </a:endParaRPr>
        </a:p>
      </dgm:t>
    </dgm:pt>
    <dgm:pt modelId="{A990DE03-8C7C-4028-A1DB-11AB92F8454C}" type="parTrans" cxnId="{9A631EF6-67F2-46E7-8BD6-E7FFEE8CE7A7}">
      <dgm:prSet/>
      <dgm:spPr/>
      <dgm:t>
        <a:bodyPr/>
        <a:lstStyle/>
        <a:p>
          <a:endParaRPr lang="ru-RU"/>
        </a:p>
      </dgm:t>
    </dgm:pt>
    <dgm:pt modelId="{F6CE0649-BBAB-4061-86E5-6C939E63ED73}" type="sibTrans" cxnId="{9A631EF6-67F2-46E7-8BD6-E7FFEE8CE7A7}">
      <dgm:prSet/>
      <dgm:spPr/>
      <dgm:t>
        <a:bodyPr/>
        <a:lstStyle/>
        <a:p>
          <a:endParaRPr lang="ru-RU"/>
        </a:p>
      </dgm:t>
    </dgm:pt>
    <dgm:pt modelId="{205C5BBD-CC15-44E4-A40E-A00649AE6100}" type="pres">
      <dgm:prSet presAssocID="{655C5C33-8D03-4F34-B428-63B935C6CB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C76B67-BE7D-46A6-A1CC-68F888386458}" type="pres">
      <dgm:prSet presAssocID="{655C5C33-8D03-4F34-B428-63B935C6CBCC}" presName="bkgdShp" presStyleLbl="alignAccFollowNode1" presStyleIdx="0" presStyleCnt="1"/>
      <dgm:spPr/>
    </dgm:pt>
    <dgm:pt modelId="{57623625-7121-4FB6-A052-9B7FC2B8DA70}" type="pres">
      <dgm:prSet presAssocID="{655C5C33-8D03-4F34-B428-63B935C6CBCC}" presName="linComp" presStyleCnt="0"/>
      <dgm:spPr/>
    </dgm:pt>
    <dgm:pt modelId="{2030D294-70BE-4189-9600-3C7E795EAA60}" type="pres">
      <dgm:prSet presAssocID="{AE3D9188-DB6D-47D3-8009-8F444080095D}" presName="compNode" presStyleCnt="0"/>
      <dgm:spPr/>
    </dgm:pt>
    <dgm:pt modelId="{8F588BE9-E1ED-46DC-B413-59AC7EE0F6A5}" type="pres">
      <dgm:prSet presAssocID="{AE3D9188-DB6D-47D3-8009-8F44408009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FCC30-A2D6-4CC4-8C84-A3BC32269BE3}" type="pres">
      <dgm:prSet presAssocID="{AE3D9188-DB6D-47D3-8009-8F444080095D}" presName="invisiNode" presStyleLbl="node1" presStyleIdx="0" presStyleCnt="4"/>
      <dgm:spPr/>
    </dgm:pt>
    <dgm:pt modelId="{D132CC09-C86F-4427-9C4B-88A4A3524C9E}" type="pres">
      <dgm:prSet presAssocID="{AE3D9188-DB6D-47D3-8009-8F444080095D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C4C40B-7E24-4105-ADDC-59F23579968A}" type="pres">
      <dgm:prSet presAssocID="{90CD3C3D-4A1F-4642-9B7D-F3F42F9BA2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3B4104D-4529-4536-8016-AD3AE610281F}" type="pres">
      <dgm:prSet presAssocID="{05DD5A47-2CD1-4753-927D-683F86B87CF5}" presName="compNode" presStyleCnt="0"/>
      <dgm:spPr/>
    </dgm:pt>
    <dgm:pt modelId="{CAA3D1C7-398E-4B0E-A3F9-35BFD83C4654}" type="pres">
      <dgm:prSet presAssocID="{05DD5A47-2CD1-4753-927D-683F86B87CF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35972-3407-41E9-8B33-5C3F07DD9EAB}" type="pres">
      <dgm:prSet presAssocID="{05DD5A47-2CD1-4753-927D-683F86B87CF5}" presName="invisiNode" presStyleLbl="node1" presStyleIdx="1" presStyleCnt="4"/>
      <dgm:spPr/>
    </dgm:pt>
    <dgm:pt modelId="{C6B2BC68-EF61-487D-9C85-D9B1C5515EFA}" type="pres">
      <dgm:prSet presAssocID="{05DD5A47-2CD1-4753-927D-683F86B87CF5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161ECC2-4E47-4AA8-B7F7-A9679CE34273}" type="pres">
      <dgm:prSet presAssocID="{979EC7DF-C568-44E8-AAD3-30221514B4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908825C-69AB-487A-9C1C-23F1893603DB}" type="pres">
      <dgm:prSet presAssocID="{7B3CFCBB-9B5C-4AF9-81BF-836DE3E5C091}" presName="compNode" presStyleCnt="0"/>
      <dgm:spPr/>
    </dgm:pt>
    <dgm:pt modelId="{B92237E7-C4B7-4882-93C2-677E74EBE274}" type="pres">
      <dgm:prSet presAssocID="{7B3CFCBB-9B5C-4AF9-81BF-836DE3E5C09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A5BFF-1100-4A63-8618-C9453977FBE6}" type="pres">
      <dgm:prSet presAssocID="{7B3CFCBB-9B5C-4AF9-81BF-836DE3E5C091}" presName="invisiNode" presStyleLbl="node1" presStyleIdx="2" presStyleCnt="4"/>
      <dgm:spPr/>
    </dgm:pt>
    <dgm:pt modelId="{AAD2293C-6B87-4C95-B421-4FC427086776}" type="pres">
      <dgm:prSet presAssocID="{7B3CFCBB-9B5C-4AF9-81BF-836DE3E5C091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676415-C8F7-4774-9194-853946D3868B}" type="pres">
      <dgm:prSet presAssocID="{FAF8D145-AF23-4A53-B8D4-C9855D3D0AD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B80822-CAC4-410B-847A-F8EEC10B6EE9}" type="pres">
      <dgm:prSet presAssocID="{0FD3AA80-4ADB-42CC-B6F2-01A86730CF58}" presName="compNode" presStyleCnt="0"/>
      <dgm:spPr/>
    </dgm:pt>
    <dgm:pt modelId="{24EDFDDF-892A-41D7-A127-E83BC6B90E8C}" type="pres">
      <dgm:prSet presAssocID="{0FD3AA80-4ADB-42CC-B6F2-01A86730CF5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30AE1-3EA2-4BF7-820D-FF5A26936D41}" type="pres">
      <dgm:prSet presAssocID="{0FD3AA80-4ADB-42CC-B6F2-01A86730CF58}" presName="invisiNode" presStyleLbl="node1" presStyleIdx="3" presStyleCnt="4"/>
      <dgm:spPr/>
    </dgm:pt>
    <dgm:pt modelId="{0729E299-BCA4-4C0C-A9A4-7AA20A3A1EC5}" type="pres">
      <dgm:prSet presAssocID="{0FD3AA80-4ADB-42CC-B6F2-01A86730CF58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AB83262-FF2B-40FC-8EE0-B60D6F1192CF}" type="presOf" srcId="{7B3CFCBB-9B5C-4AF9-81BF-836DE3E5C091}" destId="{B92237E7-C4B7-4882-93C2-677E74EBE274}" srcOrd="0" destOrd="0" presId="urn:microsoft.com/office/officeart/2005/8/layout/pList2#1"/>
    <dgm:cxn modelId="{E5430D58-8D30-4ACB-A472-5FE41577542A}" type="presOf" srcId="{AE3D9188-DB6D-47D3-8009-8F444080095D}" destId="{8F588BE9-E1ED-46DC-B413-59AC7EE0F6A5}" srcOrd="0" destOrd="0" presId="urn:microsoft.com/office/officeart/2005/8/layout/pList2#1"/>
    <dgm:cxn modelId="{249283A6-A382-4DC5-A97E-7E157AE5414C}" type="presOf" srcId="{655C5C33-8D03-4F34-B428-63B935C6CBCC}" destId="{205C5BBD-CC15-44E4-A40E-A00649AE6100}" srcOrd="0" destOrd="0" presId="urn:microsoft.com/office/officeart/2005/8/layout/pList2#1"/>
    <dgm:cxn modelId="{AD85B395-A72D-4CC1-99A1-277410D0FF97}" srcId="{655C5C33-8D03-4F34-B428-63B935C6CBCC}" destId="{7B3CFCBB-9B5C-4AF9-81BF-836DE3E5C091}" srcOrd="2" destOrd="0" parTransId="{944AA6FC-4729-4A27-813F-98E101898E09}" sibTransId="{FAF8D145-AF23-4A53-B8D4-C9855D3D0ADF}"/>
    <dgm:cxn modelId="{3BF360FF-4AD0-471D-A50E-2BA70983944F}" type="presOf" srcId="{0FD3AA80-4ADB-42CC-B6F2-01A86730CF58}" destId="{24EDFDDF-892A-41D7-A127-E83BC6B90E8C}" srcOrd="0" destOrd="0" presId="urn:microsoft.com/office/officeart/2005/8/layout/pList2#1"/>
    <dgm:cxn modelId="{2FB84075-9E08-4F87-8608-995E132AACD2}" type="presOf" srcId="{979EC7DF-C568-44E8-AAD3-30221514B457}" destId="{B161ECC2-4E47-4AA8-B7F7-A9679CE34273}" srcOrd="0" destOrd="0" presId="urn:microsoft.com/office/officeart/2005/8/layout/pList2#1"/>
    <dgm:cxn modelId="{896F6854-AD40-4B36-A878-69E646206157}" srcId="{655C5C33-8D03-4F34-B428-63B935C6CBCC}" destId="{05DD5A47-2CD1-4753-927D-683F86B87CF5}" srcOrd="1" destOrd="0" parTransId="{597E57AD-DE09-4FE7-873B-CA7D9A384268}" sibTransId="{979EC7DF-C568-44E8-AAD3-30221514B457}"/>
    <dgm:cxn modelId="{AB23F66B-DDCF-47DC-9660-0995FE1D920E}" type="presOf" srcId="{05DD5A47-2CD1-4753-927D-683F86B87CF5}" destId="{CAA3D1C7-398E-4B0E-A3F9-35BFD83C4654}" srcOrd="0" destOrd="0" presId="urn:microsoft.com/office/officeart/2005/8/layout/pList2#1"/>
    <dgm:cxn modelId="{20CFB90A-859B-4400-8ABC-AB5F1A80FF7F}" type="presOf" srcId="{FAF8D145-AF23-4A53-B8D4-C9855D3D0ADF}" destId="{81676415-C8F7-4774-9194-853946D3868B}" srcOrd="0" destOrd="0" presId="urn:microsoft.com/office/officeart/2005/8/layout/pList2#1"/>
    <dgm:cxn modelId="{67BB47FF-97B0-4793-85E7-CE9E234B7C88}" type="presOf" srcId="{90CD3C3D-4A1F-4642-9B7D-F3F42F9BA283}" destId="{78C4C40B-7E24-4105-ADDC-59F23579968A}" srcOrd="0" destOrd="0" presId="urn:microsoft.com/office/officeart/2005/8/layout/pList2#1"/>
    <dgm:cxn modelId="{9A631EF6-67F2-46E7-8BD6-E7FFEE8CE7A7}" srcId="{655C5C33-8D03-4F34-B428-63B935C6CBCC}" destId="{0FD3AA80-4ADB-42CC-B6F2-01A86730CF58}" srcOrd="3" destOrd="0" parTransId="{A990DE03-8C7C-4028-A1DB-11AB92F8454C}" sibTransId="{F6CE0649-BBAB-4061-86E5-6C939E63ED73}"/>
    <dgm:cxn modelId="{E8299E76-3CE6-406A-BFF1-983236AF3D65}" srcId="{655C5C33-8D03-4F34-B428-63B935C6CBCC}" destId="{AE3D9188-DB6D-47D3-8009-8F444080095D}" srcOrd="0" destOrd="0" parTransId="{ECA64720-8B04-4824-A1C9-32F83D6F7898}" sibTransId="{90CD3C3D-4A1F-4642-9B7D-F3F42F9BA283}"/>
    <dgm:cxn modelId="{491D0481-60CC-49E1-BDDA-0F918E976510}" type="presParOf" srcId="{205C5BBD-CC15-44E4-A40E-A00649AE6100}" destId="{A8C76B67-BE7D-46A6-A1CC-68F888386458}" srcOrd="0" destOrd="0" presId="urn:microsoft.com/office/officeart/2005/8/layout/pList2#1"/>
    <dgm:cxn modelId="{4E12284E-67FC-4A93-AAC9-3C66FD59D1A7}" type="presParOf" srcId="{205C5BBD-CC15-44E4-A40E-A00649AE6100}" destId="{57623625-7121-4FB6-A052-9B7FC2B8DA70}" srcOrd="1" destOrd="0" presId="urn:microsoft.com/office/officeart/2005/8/layout/pList2#1"/>
    <dgm:cxn modelId="{1DD07356-3F89-417E-AF75-6655AB801D1C}" type="presParOf" srcId="{57623625-7121-4FB6-A052-9B7FC2B8DA70}" destId="{2030D294-70BE-4189-9600-3C7E795EAA60}" srcOrd="0" destOrd="0" presId="urn:microsoft.com/office/officeart/2005/8/layout/pList2#1"/>
    <dgm:cxn modelId="{0C81E407-CE76-4217-A1F7-330D2FECB7A5}" type="presParOf" srcId="{2030D294-70BE-4189-9600-3C7E795EAA60}" destId="{8F588BE9-E1ED-46DC-B413-59AC7EE0F6A5}" srcOrd="0" destOrd="0" presId="urn:microsoft.com/office/officeart/2005/8/layout/pList2#1"/>
    <dgm:cxn modelId="{D39A0BEF-ADA6-4610-8C6E-773195201566}" type="presParOf" srcId="{2030D294-70BE-4189-9600-3C7E795EAA60}" destId="{F28FCC30-A2D6-4CC4-8C84-A3BC32269BE3}" srcOrd="1" destOrd="0" presId="urn:microsoft.com/office/officeart/2005/8/layout/pList2#1"/>
    <dgm:cxn modelId="{9DE72E28-73A0-4387-8875-D00B18B67D78}" type="presParOf" srcId="{2030D294-70BE-4189-9600-3C7E795EAA60}" destId="{D132CC09-C86F-4427-9C4B-88A4A3524C9E}" srcOrd="2" destOrd="0" presId="urn:microsoft.com/office/officeart/2005/8/layout/pList2#1"/>
    <dgm:cxn modelId="{32AEFDED-06FA-468B-AE21-06B0A8CA697C}" type="presParOf" srcId="{57623625-7121-4FB6-A052-9B7FC2B8DA70}" destId="{78C4C40B-7E24-4105-ADDC-59F23579968A}" srcOrd="1" destOrd="0" presId="urn:microsoft.com/office/officeart/2005/8/layout/pList2#1"/>
    <dgm:cxn modelId="{6DE9F629-9236-4BF8-AD46-6CF5C89E03CE}" type="presParOf" srcId="{57623625-7121-4FB6-A052-9B7FC2B8DA70}" destId="{53B4104D-4529-4536-8016-AD3AE610281F}" srcOrd="2" destOrd="0" presId="urn:microsoft.com/office/officeart/2005/8/layout/pList2#1"/>
    <dgm:cxn modelId="{CDABDA50-69C1-450A-8783-999057221580}" type="presParOf" srcId="{53B4104D-4529-4536-8016-AD3AE610281F}" destId="{CAA3D1C7-398E-4B0E-A3F9-35BFD83C4654}" srcOrd="0" destOrd="0" presId="urn:microsoft.com/office/officeart/2005/8/layout/pList2#1"/>
    <dgm:cxn modelId="{E784BD3A-1635-4A7D-8291-303BEA5E2E6F}" type="presParOf" srcId="{53B4104D-4529-4536-8016-AD3AE610281F}" destId="{87135972-3407-41E9-8B33-5C3F07DD9EAB}" srcOrd="1" destOrd="0" presId="urn:microsoft.com/office/officeart/2005/8/layout/pList2#1"/>
    <dgm:cxn modelId="{579C83D7-E7CB-4ED3-B90A-119273BA089D}" type="presParOf" srcId="{53B4104D-4529-4536-8016-AD3AE610281F}" destId="{C6B2BC68-EF61-487D-9C85-D9B1C5515EFA}" srcOrd="2" destOrd="0" presId="urn:microsoft.com/office/officeart/2005/8/layout/pList2#1"/>
    <dgm:cxn modelId="{82302583-A224-4AF6-9928-774D5DD6BCC4}" type="presParOf" srcId="{57623625-7121-4FB6-A052-9B7FC2B8DA70}" destId="{B161ECC2-4E47-4AA8-B7F7-A9679CE34273}" srcOrd="3" destOrd="0" presId="urn:microsoft.com/office/officeart/2005/8/layout/pList2#1"/>
    <dgm:cxn modelId="{641BA8AD-B1D6-4A78-BAFA-7D574E039271}" type="presParOf" srcId="{57623625-7121-4FB6-A052-9B7FC2B8DA70}" destId="{2908825C-69AB-487A-9C1C-23F1893603DB}" srcOrd="4" destOrd="0" presId="urn:microsoft.com/office/officeart/2005/8/layout/pList2#1"/>
    <dgm:cxn modelId="{6C4C44E0-6248-4DBE-8FB1-D1BEAC0A219A}" type="presParOf" srcId="{2908825C-69AB-487A-9C1C-23F1893603DB}" destId="{B92237E7-C4B7-4882-93C2-677E74EBE274}" srcOrd="0" destOrd="0" presId="urn:microsoft.com/office/officeart/2005/8/layout/pList2#1"/>
    <dgm:cxn modelId="{8E92217A-CA82-46AB-B163-7C8419C04C8D}" type="presParOf" srcId="{2908825C-69AB-487A-9C1C-23F1893603DB}" destId="{794A5BFF-1100-4A63-8618-C9453977FBE6}" srcOrd="1" destOrd="0" presId="urn:microsoft.com/office/officeart/2005/8/layout/pList2#1"/>
    <dgm:cxn modelId="{C69CA52F-51C6-45DA-A994-10A00CC0BCFB}" type="presParOf" srcId="{2908825C-69AB-487A-9C1C-23F1893603DB}" destId="{AAD2293C-6B87-4C95-B421-4FC427086776}" srcOrd="2" destOrd="0" presId="urn:microsoft.com/office/officeart/2005/8/layout/pList2#1"/>
    <dgm:cxn modelId="{5D0F8F4A-AE65-4352-B751-971B27A9249A}" type="presParOf" srcId="{57623625-7121-4FB6-A052-9B7FC2B8DA70}" destId="{81676415-C8F7-4774-9194-853946D3868B}" srcOrd="5" destOrd="0" presId="urn:microsoft.com/office/officeart/2005/8/layout/pList2#1"/>
    <dgm:cxn modelId="{96FBC1DE-965B-4DFA-AF03-9557C605AFB6}" type="presParOf" srcId="{57623625-7121-4FB6-A052-9B7FC2B8DA70}" destId="{5BB80822-CAC4-410B-847A-F8EEC10B6EE9}" srcOrd="6" destOrd="0" presId="urn:microsoft.com/office/officeart/2005/8/layout/pList2#1"/>
    <dgm:cxn modelId="{23DDF020-D850-49E0-9095-C70C31EAE1CD}" type="presParOf" srcId="{5BB80822-CAC4-410B-847A-F8EEC10B6EE9}" destId="{24EDFDDF-892A-41D7-A127-E83BC6B90E8C}" srcOrd="0" destOrd="0" presId="urn:microsoft.com/office/officeart/2005/8/layout/pList2#1"/>
    <dgm:cxn modelId="{5C1536CF-05D4-469F-812A-015ED7A27E45}" type="presParOf" srcId="{5BB80822-CAC4-410B-847A-F8EEC10B6EE9}" destId="{2A730AE1-3EA2-4BF7-820D-FF5A26936D41}" srcOrd="1" destOrd="0" presId="urn:microsoft.com/office/officeart/2005/8/layout/pList2#1"/>
    <dgm:cxn modelId="{C3C1B77C-90AC-469A-AFAA-05F4B4B9895A}" type="presParOf" srcId="{5BB80822-CAC4-410B-847A-F8EEC10B6EE9}" destId="{0729E299-BCA4-4C0C-A9A4-7AA20A3A1EC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2559E7-2B95-4957-B1CC-BBDF046A7B27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4D4354-9CA6-4495-BE10-0AC15FF492C3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Присмотр и ухода за детьми-инвалидами и детьми с ограниченными возможностями здоровья .</a:t>
          </a:r>
        </a:p>
        <a:p>
          <a:r>
            <a:rPr lang="ru-RU" dirty="0" smtClean="0">
              <a:solidFill>
                <a:srgbClr val="002060"/>
              </a:solidFill>
            </a:rPr>
            <a:t>функционирует 5 дней в неделю. Длительность пребывания ребёнка не превышает 3 (трех) часов в день, без организации питания и сна</a:t>
          </a:r>
          <a:endParaRPr lang="ru-RU" dirty="0">
            <a:solidFill>
              <a:srgbClr val="002060"/>
            </a:solidFill>
          </a:endParaRPr>
        </a:p>
      </dgm:t>
    </dgm:pt>
    <dgm:pt modelId="{F5B31B95-1257-4CCB-AAD7-28AA237342A3}" type="parTrans" cxnId="{A9904749-5428-4BC8-854F-5550FD925F85}">
      <dgm:prSet/>
      <dgm:spPr/>
      <dgm:t>
        <a:bodyPr/>
        <a:lstStyle/>
        <a:p>
          <a:endParaRPr lang="ru-RU"/>
        </a:p>
      </dgm:t>
    </dgm:pt>
    <dgm:pt modelId="{56A585D6-9A9E-40F3-BEF9-92851C438DB5}" type="sibTrans" cxnId="{A9904749-5428-4BC8-854F-5550FD925F85}">
      <dgm:prSet/>
      <dgm:spPr/>
      <dgm:t>
        <a:bodyPr/>
        <a:lstStyle/>
        <a:p>
          <a:endParaRPr lang="ru-RU"/>
        </a:p>
      </dgm:t>
    </dgm:pt>
    <dgm:pt modelId="{7FB5792F-3B2C-4360-BE6E-BCFF3D7190B1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Коррекционно-развивающие реабилитационные и (или) абилитационные мероприятий (индивидуальные и подгрупповые занятия со специалистами ДОУ) </a:t>
          </a:r>
          <a:endParaRPr lang="ru-RU" dirty="0">
            <a:solidFill>
              <a:srgbClr val="002060"/>
            </a:solidFill>
          </a:endParaRPr>
        </a:p>
      </dgm:t>
    </dgm:pt>
    <dgm:pt modelId="{9D815DB6-13F3-46CF-A458-D4D739C053F9}" type="parTrans" cxnId="{2808AC21-4BD1-46C8-890D-561D69D9C4B4}">
      <dgm:prSet/>
      <dgm:spPr/>
      <dgm:t>
        <a:bodyPr/>
        <a:lstStyle/>
        <a:p>
          <a:endParaRPr lang="ru-RU"/>
        </a:p>
      </dgm:t>
    </dgm:pt>
    <dgm:pt modelId="{F9FF4E9C-36F8-421B-B511-5084592B344B}" type="sibTrans" cxnId="{2808AC21-4BD1-46C8-890D-561D69D9C4B4}">
      <dgm:prSet/>
      <dgm:spPr/>
      <dgm:t>
        <a:bodyPr/>
        <a:lstStyle/>
        <a:p>
          <a:endParaRPr lang="ru-RU"/>
        </a:p>
      </dgm:t>
    </dgm:pt>
    <dgm:pt modelId="{80BB89FF-42EC-4D6F-AD71-478E08057529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Консультативно-методическая помощь родителям по вопросам воспитания и развития, социальной адаптации детей-инвалидов и детей с ограниченными возможностями здоровья</a:t>
          </a:r>
          <a:endParaRPr lang="ru-RU" dirty="0">
            <a:solidFill>
              <a:srgbClr val="002060"/>
            </a:solidFill>
          </a:endParaRPr>
        </a:p>
      </dgm:t>
    </dgm:pt>
    <dgm:pt modelId="{A94494D9-3972-4C52-8F88-49E2AEF06A12}" type="parTrans" cxnId="{8D9D5F79-FC76-4CC3-9B7F-FC853B1875E2}">
      <dgm:prSet/>
      <dgm:spPr/>
      <dgm:t>
        <a:bodyPr/>
        <a:lstStyle/>
        <a:p>
          <a:endParaRPr lang="ru-RU"/>
        </a:p>
      </dgm:t>
    </dgm:pt>
    <dgm:pt modelId="{8D6CA0EF-CD99-4AD5-959C-301017924CB9}" type="sibTrans" cxnId="{8D9D5F79-FC76-4CC3-9B7F-FC853B1875E2}">
      <dgm:prSet/>
      <dgm:spPr/>
      <dgm:t>
        <a:bodyPr/>
        <a:lstStyle/>
        <a:p>
          <a:endParaRPr lang="ru-RU"/>
        </a:p>
      </dgm:t>
    </dgm:pt>
    <dgm:pt modelId="{42ED24B2-CEB0-41F2-95B0-ABDB6A862981}" type="pres">
      <dgm:prSet presAssocID="{D82559E7-2B95-4957-B1CC-BBDF046A7B2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CE0B1-D001-4DCF-8C7F-7390063DCE8F}" type="pres">
      <dgm:prSet presAssocID="{D82559E7-2B95-4957-B1CC-BBDF046A7B27}" presName="dummyMaxCanvas" presStyleCnt="0">
        <dgm:presLayoutVars/>
      </dgm:prSet>
      <dgm:spPr/>
    </dgm:pt>
    <dgm:pt modelId="{082CF4DB-046B-4592-8E84-525F3FECA35C}" type="pres">
      <dgm:prSet presAssocID="{D82559E7-2B95-4957-B1CC-BBDF046A7B2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E8688-BEE5-42CF-A4F2-25F95934E782}" type="pres">
      <dgm:prSet presAssocID="{D82559E7-2B95-4957-B1CC-BBDF046A7B27}" presName="ThreeNodes_2" presStyleLbl="node1" presStyleIdx="1" presStyleCnt="3" custLinFactNeighborX="0" custLinFactNeighborY="-3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97A0A-9022-4D7B-B749-C29436421BEF}" type="pres">
      <dgm:prSet presAssocID="{D82559E7-2B95-4957-B1CC-BBDF046A7B27}" presName="ThreeNodes_3" presStyleLbl="node1" presStyleIdx="2" presStyleCnt="3" custLinFactNeighborX="-1029" custLinFactNeighborY="2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EC50D-98D5-4EF3-A96B-FE4E371555AC}" type="pres">
      <dgm:prSet presAssocID="{D82559E7-2B95-4957-B1CC-BBDF046A7B2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3719E-AE88-4AA3-AA51-3AD5BAA209BE}" type="pres">
      <dgm:prSet presAssocID="{D82559E7-2B95-4957-B1CC-BBDF046A7B2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643B1-551A-4CAE-B809-48020DBB44B2}" type="pres">
      <dgm:prSet presAssocID="{D82559E7-2B95-4957-B1CC-BBDF046A7B2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07449-92B4-49EF-BA5F-5C6447E9E26F}" type="pres">
      <dgm:prSet presAssocID="{D82559E7-2B95-4957-B1CC-BBDF046A7B2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F545C-1E6D-4C56-B295-2E2AE1BB0BEE}" type="pres">
      <dgm:prSet presAssocID="{D82559E7-2B95-4957-B1CC-BBDF046A7B2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ED969-F13D-4A0B-B152-7F9C9F5ED7DA}" type="presOf" srcId="{7FB5792F-3B2C-4360-BE6E-BCFF3D7190B1}" destId="{1FBE8688-BEE5-42CF-A4F2-25F95934E782}" srcOrd="0" destOrd="0" presId="urn:microsoft.com/office/officeart/2005/8/layout/vProcess5"/>
    <dgm:cxn modelId="{A9904749-5428-4BC8-854F-5550FD925F85}" srcId="{D82559E7-2B95-4957-B1CC-BBDF046A7B27}" destId="{984D4354-9CA6-4495-BE10-0AC15FF492C3}" srcOrd="0" destOrd="0" parTransId="{F5B31B95-1257-4CCB-AAD7-28AA237342A3}" sibTransId="{56A585D6-9A9E-40F3-BEF9-92851C438DB5}"/>
    <dgm:cxn modelId="{8768721C-7C7E-445B-BAF3-4040D2714F2F}" type="presOf" srcId="{56A585D6-9A9E-40F3-BEF9-92851C438DB5}" destId="{3DDEC50D-98D5-4EF3-A96B-FE4E371555AC}" srcOrd="0" destOrd="0" presId="urn:microsoft.com/office/officeart/2005/8/layout/vProcess5"/>
    <dgm:cxn modelId="{74B6867D-9251-402E-963D-1928F0DDA214}" type="presOf" srcId="{80BB89FF-42EC-4D6F-AD71-478E08057529}" destId="{B9797A0A-9022-4D7B-B749-C29436421BEF}" srcOrd="0" destOrd="0" presId="urn:microsoft.com/office/officeart/2005/8/layout/vProcess5"/>
    <dgm:cxn modelId="{93AF201D-0E95-4E9F-9F7C-77D0ACE7C82D}" type="presOf" srcId="{80BB89FF-42EC-4D6F-AD71-478E08057529}" destId="{2CAF545C-1E6D-4C56-B295-2E2AE1BB0BEE}" srcOrd="1" destOrd="0" presId="urn:microsoft.com/office/officeart/2005/8/layout/vProcess5"/>
    <dgm:cxn modelId="{53C1A4D3-4924-4057-8706-31DEB8B961DE}" type="presOf" srcId="{F9FF4E9C-36F8-421B-B511-5084592B344B}" destId="{C663719E-AE88-4AA3-AA51-3AD5BAA209BE}" srcOrd="0" destOrd="0" presId="urn:microsoft.com/office/officeart/2005/8/layout/vProcess5"/>
    <dgm:cxn modelId="{56092ADE-82A2-445C-969C-5A392F47E78B}" type="presOf" srcId="{D82559E7-2B95-4957-B1CC-BBDF046A7B27}" destId="{42ED24B2-CEB0-41F2-95B0-ABDB6A862981}" srcOrd="0" destOrd="0" presId="urn:microsoft.com/office/officeart/2005/8/layout/vProcess5"/>
    <dgm:cxn modelId="{8D9D5F79-FC76-4CC3-9B7F-FC853B1875E2}" srcId="{D82559E7-2B95-4957-B1CC-BBDF046A7B27}" destId="{80BB89FF-42EC-4D6F-AD71-478E08057529}" srcOrd="2" destOrd="0" parTransId="{A94494D9-3972-4C52-8F88-49E2AEF06A12}" sibTransId="{8D6CA0EF-CD99-4AD5-959C-301017924CB9}"/>
    <dgm:cxn modelId="{0FDF08C9-BA65-4DA4-9A60-A71CC4194E19}" type="presOf" srcId="{984D4354-9CA6-4495-BE10-0AC15FF492C3}" destId="{082CF4DB-046B-4592-8E84-525F3FECA35C}" srcOrd="0" destOrd="0" presId="urn:microsoft.com/office/officeart/2005/8/layout/vProcess5"/>
    <dgm:cxn modelId="{BD64E139-DDEF-4270-9D21-B553859F7797}" type="presOf" srcId="{984D4354-9CA6-4495-BE10-0AC15FF492C3}" destId="{E8F643B1-551A-4CAE-B809-48020DBB44B2}" srcOrd="1" destOrd="0" presId="urn:microsoft.com/office/officeart/2005/8/layout/vProcess5"/>
    <dgm:cxn modelId="{5976AF93-8317-4CEA-A38A-6168C142B4EC}" type="presOf" srcId="{7FB5792F-3B2C-4360-BE6E-BCFF3D7190B1}" destId="{5F907449-92B4-49EF-BA5F-5C6447E9E26F}" srcOrd="1" destOrd="0" presId="urn:microsoft.com/office/officeart/2005/8/layout/vProcess5"/>
    <dgm:cxn modelId="{2808AC21-4BD1-46C8-890D-561D69D9C4B4}" srcId="{D82559E7-2B95-4957-B1CC-BBDF046A7B27}" destId="{7FB5792F-3B2C-4360-BE6E-BCFF3D7190B1}" srcOrd="1" destOrd="0" parTransId="{9D815DB6-13F3-46CF-A458-D4D739C053F9}" sibTransId="{F9FF4E9C-36F8-421B-B511-5084592B344B}"/>
    <dgm:cxn modelId="{C5C53182-611C-4934-87E4-3BEBB753FC77}" type="presParOf" srcId="{42ED24B2-CEB0-41F2-95B0-ABDB6A862981}" destId="{3F2CE0B1-D001-4DCF-8C7F-7390063DCE8F}" srcOrd="0" destOrd="0" presId="urn:microsoft.com/office/officeart/2005/8/layout/vProcess5"/>
    <dgm:cxn modelId="{41B8C8E5-BD6F-4762-8942-DD8D9B2A6EE1}" type="presParOf" srcId="{42ED24B2-CEB0-41F2-95B0-ABDB6A862981}" destId="{082CF4DB-046B-4592-8E84-525F3FECA35C}" srcOrd="1" destOrd="0" presId="urn:microsoft.com/office/officeart/2005/8/layout/vProcess5"/>
    <dgm:cxn modelId="{97B7987F-984A-41D8-9B6E-50AFCECF5900}" type="presParOf" srcId="{42ED24B2-CEB0-41F2-95B0-ABDB6A862981}" destId="{1FBE8688-BEE5-42CF-A4F2-25F95934E782}" srcOrd="2" destOrd="0" presId="urn:microsoft.com/office/officeart/2005/8/layout/vProcess5"/>
    <dgm:cxn modelId="{FA00C5BE-7166-498B-9F8F-B6E07927483B}" type="presParOf" srcId="{42ED24B2-CEB0-41F2-95B0-ABDB6A862981}" destId="{B9797A0A-9022-4D7B-B749-C29436421BEF}" srcOrd="3" destOrd="0" presId="urn:microsoft.com/office/officeart/2005/8/layout/vProcess5"/>
    <dgm:cxn modelId="{DC15BDCF-7A4E-4033-A47C-58DABAFC97DC}" type="presParOf" srcId="{42ED24B2-CEB0-41F2-95B0-ABDB6A862981}" destId="{3DDEC50D-98D5-4EF3-A96B-FE4E371555AC}" srcOrd="4" destOrd="0" presId="urn:microsoft.com/office/officeart/2005/8/layout/vProcess5"/>
    <dgm:cxn modelId="{BABC5E5F-D7F1-4095-846C-D0B4EA75446D}" type="presParOf" srcId="{42ED24B2-CEB0-41F2-95B0-ABDB6A862981}" destId="{C663719E-AE88-4AA3-AA51-3AD5BAA209BE}" srcOrd="5" destOrd="0" presId="urn:microsoft.com/office/officeart/2005/8/layout/vProcess5"/>
    <dgm:cxn modelId="{5BC24FF9-E870-40B6-9B03-C1BDC8C80D45}" type="presParOf" srcId="{42ED24B2-CEB0-41F2-95B0-ABDB6A862981}" destId="{E8F643B1-551A-4CAE-B809-48020DBB44B2}" srcOrd="6" destOrd="0" presId="urn:microsoft.com/office/officeart/2005/8/layout/vProcess5"/>
    <dgm:cxn modelId="{7BC66E36-52F5-47C6-BFB2-8A3BB8B47869}" type="presParOf" srcId="{42ED24B2-CEB0-41F2-95B0-ABDB6A862981}" destId="{5F907449-92B4-49EF-BA5F-5C6447E9E26F}" srcOrd="7" destOrd="0" presId="urn:microsoft.com/office/officeart/2005/8/layout/vProcess5"/>
    <dgm:cxn modelId="{FE09A00C-5A70-4BDC-BA30-D79E3EAAF297}" type="presParOf" srcId="{42ED24B2-CEB0-41F2-95B0-ABDB6A862981}" destId="{2CAF545C-1E6D-4C56-B295-2E2AE1BB0BE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B4FABA-4F52-41D5-92EA-8F8F7535B903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3B605-2680-4718-B12F-B7614F6B5C5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Взаимопонимание/ взаимоинформирование</a:t>
          </a:r>
          <a:endParaRPr lang="ru-RU" sz="1100" b="1" dirty="0">
            <a:solidFill>
              <a:srgbClr val="002060"/>
            </a:solidFill>
          </a:endParaRPr>
        </a:p>
      </dgm:t>
    </dgm:pt>
    <dgm:pt modelId="{D3BAA024-F8E1-4FB5-A219-D5C64FED6F9E}" type="parTrans" cxnId="{5D656BFC-CE96-4455-8394-956FDA1DA003}">
      <dgm:prSet/>
      <dgm:spPr/>
      <dgm:t>
        <a:bodyPr/>
        <a:lstStyle/>
        <a:p>
          <a:endParaRPr lang="ru-RU"/>
        </a:p>
      </dgm:t>
    </dgm:pt>
    <dgm:pt modelId="{30419A6A-68A9-4686-ACDF-FDD0E04F324E}" type="sibTrans" cxnId="{5D656BFC-CE96-4455-8394-956FDA1DA003}">
      <dgm:prSet/>
      <dgm:spPr/>
      <dgm:t>
        <a:bodyPr/>
        <a:lstStyle/>
        <a:p>
          <a:endParaRPr lang="ru-RU"/>
        </a:p>
      </dgm:t>
    </dgm:pt>
    <dgm:pt modelId="{DC4A18A8-A8C0-4CFC-A13F-76190525C71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Анкетирование</a:t>
          </a:r>
          <a:endParaRPr lang="ru-RU" dirty="0">
            <a:solidFill>
              <a:srgbClr val="002060"/>
            </a:solidFill>
          </a:endParaRPr>
        </a:p>
      </dgm:t>
    </dgm:pt>
    <dgm:pt modelId="{DF7699E9-1230-4395-898C-EF98F5805038}" type="parTrans" cxnId="{4F38AE36-A9EF-43D6-8BFE-CC876B57F3EE}">
      <dgm:prSet/>
      <dgm:spPr/>
      <dgm:t>
        <a:bodyPr/>
        <a:lstStyle/>
        <a:p>
          <a:endParaRPr lang="ru-RU"/>
        </a:p>
      </dgm:t>
    </dgm:pt>
    <dgm:pt modelId="{AFBD3F5D-141D-4194-821C-1E191885B414}" type="sibTrans" cxnId="{4F38AE36-A9EF-43D6-8BFE-CC876B57F3EE}">
      <dgm:prSet/>
      <dgm:spPr/>
      <dgm:t>
        <a:bodyPr/>
        <a:lstStyle/>
        <a:p>
          <a:endParaRPr lang="ru-RU"/>
        </a:p>
      </dgm:t>
    </dgm:pt>
    <dgm:pt modelId="{CCF8C136-90B6-40C8-A37A-4A68D71214CF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Стендовые консультации, памятки, буклеты</a:t>
          </a:r>
          <a:endParaRPr lang="ru-RU" dirty="0">
            <a:solidFill>
              <a:srgbClr val="002060"/>
            </a:solidFill>
          </a:endParaRPr>
        </a:p>
      </dgm:t>
    </dgm:pt>
    <dgm:pt modelId="{48AF8A8A-7C9A-4259-B43B-A93C65FFBDED}" type="parTrans" cxnId="{C25DA745-4EC2-479E-9AC3-CC0F0A859D0B}">
      <dgm:prSet/>
      <dgm:spPr/>
      <dgm:t>
        <a:bodyPr/>
        <a:lstStyle/>
        <a:p>
          <a:endParaRPr lang="ru-RU"/>
        </a:p>
      </dgm:t>
    </dgm:pt>
    <dgm:pt modelId="{98E646A8-122E-4629-8BBC-E3C615803C9E}" type="sibTrans" cxnId="{C25DA745-4EC2-479E-9AC3-CC0F0A859D0B}">
      <dgm:prSet/>
      <dgm:spPr/>
      <dgm:t>
        <a:bodyPr/>
        <a:lstStyle/>
        <a:p>
          <a:endParaRPr lang="ru-RU"/>
        </a:p>
      </dgm:t>
    </dgm:pt>
    <dgm:pt modelId="{1B446433-03FD-469F-80A5-8317B4D5A136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Просветительская работа</a:t>
          </a:r>
          <a:endParaRPr lang="ru-RU" sz="1100" b="1" dirty="0">
            <a:solidFill>
              <a:srgbClr val="002060"/>
            </a:solidFill>
          </a:endParaRPr>
        </a:p>
      </dgm:t>
    </dgm:pt>
    <dgm:pt modelId="{28DD200A-B5DC-4BA0-977C-6782073A29FF}" type="parTrans" cxnId="{D36B9EF4-234C-4E9A-BBF3-DC221C4467E1}">
      <dgm:prSet/>
      <dgm:spPr/>
      <dgm:t>
        <a:bodyPr/>
        <a:lstStyle/>
        <a:p>
          <a:endParaRPr lang="ru-RU"/>
        </a:p>
      </dgm:t>
    </dgm:pt>
    <dgm:pt modelId="{3254DDB2-9902-41BB-A627-5DD67405388C}" type="sibTrans" cxnId="{D36B9EF4-234C-4E9A-BBF3-DC221C4467E1}">
      <dgm:prSet/>
      <dgm:spPr/>
      <dgm:t>
        <a:bodyPr/>
        <a:lstStyle/>
        <a:p>
          <a:endParaRPr lang="ru-RU"/>
        </a:p>
      </dgm:t>
    </dgm:pt>
    <dgm:pt modelId="{B1F8566A-9E86-4768-9445-73952BD93CA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Родительские собрания</a:t>
          </a:r>
          <a:endParaRPr lang="ru-RU" dirty="0">
            <a:solidFill>
              <a:srgbClr val="002060"/>
            </a:solidFill>
          </a:endParaRPr>
        </a:p>
      </dgm:t>
    </dgm:pt>
    <dgm:pt modelId="{7FE2747F-C7E2-4C70-98AE-42A4CC97C80B}" type="parTrans" cxnId="{70E8983D-A78F-4117-94C8-4B239E568706}">
      <dgm:prSet/>
      <dgm:spPr/>
      <dgm:t>
        <a:bodyPr/>
        <a:lstStyle/>
        <a:p>
          <a:endParaRPr lang="ru-RU"/>
        </a:p>
      </dgm:t>
    </dgm:pt>
    <dgm:pt modelId="{7113C913-C7B4-4126-8258-174AFB2C717C}" type="sibTrans" cxnId="{70E8983D-A78F-4117-94C8-4B239E568706}">
      <dgm:prSet/>
      <dgm:spPr/>
      <dgm:t>
        <a:bodyPr/>
        <a:lstStyle/>
        <a:p>
          <a:endParaRPr lang="ru-RU"/>
        </a:p>
      </dgm:t>
    </dgm:pt>
    <dgm:pt modelId="{03D05193-84AE-4309-874A-FA582373652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Мастер классы</a:t>
          </a:r>
          <a:endParaRPr lang="ru-RU" dirty="0">
            <a:solidFill>
              <a:srgbClr val="002060"/>
            </a:solidFill>
          </a:endParaRPr>
        </a:p>
      </dgm:t>
    </dgm:pt>
    <dgm:pt modelId="{927D4CB8-6AAC-42C9-B947-98684C930956}" type="parTrans" cxnId="{2D0B0EBF-99B5-475D-8E4B-E570ADC282AE}">
      <dgm:prSet/>
      <dgm:spPr/>
      <dgm:t>
        <a:bodyPr/>
        <a:lstStyle/>
        <a:p>
          <a:endParaRPr lang="ru-RU"/>
        </a:p>
      </dgm:t>
    </dgm:pt>
    <dgm:pt modelId="{7BFB76F0-2AEB-4BE6-BB10-064A5EA4AA0B}" type="sibTrans" cxnId="{2D0B0EBF-99B5-475D-8E4B-E570ADC282AE}">
      <dgm:prSet/>
      <dgm:spPr/>
      <dgm:t>
        <a:bodyPr/>
        <a:lstStyle/>
        <a:p>
          <a:endParaRPr lang="ru-RU"/>
        </a:p>
      </dgm:t>
    </dgm:pt>
    <dgm:pt modelId="{23F5A916-EAC4-4325-A1D4-F395722EC30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Совместная деятельность педагогов, родителей и детей</a:t>
          </a:r>
          <a:endParaRPr lang="ru-RU" sz="1100" b="1" dirty="0">
            <a:solidFill>
              <a:srgbClr val="002060"/>
            </a:solidFill>
          </a:endParaRPr>
        </a:p>
      </dgm:t>
    </dgm:pt>
    <dgm:pt modelId="{EBAD033F-EE81-41DF-90B6-928CDAD07048}" type="parTrans" cxnId="{CD62AD84-8D3C-44B7-BBF8-F346C03D6697}">
      <dgm:prSet/>
      <dgm:spPr/>
      <dgm:t>
        <a:bodyPr/>
        <a:lstStyle/>
        <a:p>
          <a:endParaRPr lang="ru-RU"/>
        </a:p>
      </dgm:t>
    </dgm:pt>
    <dgm:pt modelId="{34ACD1C2-0F5A-433B-A7DB-514DECDE2601}" type="sibTrans" cxnId="{CD62AD84-8D3C-44B7-BBF8-F346C03D6697}">
      <dgm:prSet/>
      <dgm:spPr/>
      <dgm:t>
        <a:bodyPr/>
        <a:lstStyle/>
        <a:p>
          <a:endParaRPr lang="ru-RU"/>
        </a:p>
      </dgm:t>
    </dgm:pt>
    <dgm:pt modelId="{13A439F3-83A9-4E17-BAB2-9EB7299C924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Конкурсы </a:t>
          </a:r>
          <a:endParaRPr lang="ru-RU" dirty="0">
            <a:solidFill>
              <a:srgbClr val="002060"/>
            </a:solidFill>
          </a:endParaRPr>
        </a:p>
      </dgm:t>
    </dgm:pt>
    <dgm:pt modelId="{A76C0F1D-3D01-49F9-B12C-6CEFDF48C2B8}" type="parTrans" cxnId="{D0AC9ACA-FD6C-4EE8-A63B-4CC67B8335B5}">
      <dgm:prSet/>
      <dgm:spPr/>
      <dgm:t>
        <a:bodyPr/>
        <a:lstStyle/>
        <a:p>
          <a:endParaRPr lang="ru-RU"/>
        </a:p>
      </dgm:t>
    </dgm:pt>
    <dgm:pt modelId="{EE67BBB4-AA05-4155-B023-028EA804B2C4}" type="sibTrans" cxnId="{D0AC9ACA-FD6C-4EE8-A63B-4CC67B8335B5}">
      <dgm:prSet/>
      <dgm:spPr/>
      <dgm:t>
        <a:bodyPr/>
        <a:lstStyle/>
        <a:p>
          <a:endParaRPr lang="ru-RU"/>
        </a:p>
      </dgm:t>
    </dgm:pt>
    <dgm:pt modelId="{29A1E3AE-17ED-4C4E-B8D1-4B67DBF29B06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Акции </a:t>
          </a:r>
          <a:endParaRPr lang="ru-RU" dirty="0">
            <a:solidFill>
              <a:srgbClr val="002060"/>
            </a:solidFill>
          </a:endParaRPr>
        </a:p>
      </dgm:t>
    </dgm:pt>
    <dgm:pt modelId="{B4E37520-7559-415C-AE93-1B6D9911AEC4}" type="parTrans" cxnId="{C581CA4F-4B24-474E-8724-84E49F085C2A}">
      <dgm:prSet/>
      <dgm:spPr/>
      <dgm:t>
        <a:bodyPr/>
        <a:lstStyle/>
        <a:p>
          <a:endParaRPr lang="ru-RU"/>
        </a:p>
      </dgm:t>
    </dgm:pt>
    <dgm:pt modelId="{914C2CB1-3724-4747-9D81-64E2E8BA37F7}" type="sibTrans" cxnId="{C581CA4F-4B24-474E-8724-84E49F085C2A}">
      <dgm:prSet/>
      <dgm:spPr/>
      <dgm:t>
        <a:bodyPr/>
        <a:lstStyle/>
        <a:p>
          <a:endParaRPr lang="ru-RU"/>
        </a:p>
      </dgm:t>
    </dgm:pt>
    <dgm:pt modelId="{B394B4F9-E9A0-4BDD-B2AE-C6D797884E9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Беседы</a:t>
          </a:r>
          <a:endParaRPr lang="ru-RU" dirty="0">
            <a:solidFill>
              <a:srgbClr val="002060"/>
            </a:solidFill>
          </a:endParaRPr>
        </a:p>
      </dgm:t>
    </dgm:pt>
    <dgm:pt modelId="{6B7C310B-06D5-4404-8DAF-362D8436AD39}" type="parTrans" cxnId="{86B34EB1-E361-4704-9005-D030E81C1F71}">
      <dgm:prSet/>
      <dgm:spPr/>
      <dgm:t>
        <a:bodyPr/>
        <a:lstStyle/>
        <a:p>
          <a:endParaRPr lang="ru-RU"/>
        </a:p>
      </dgm:t>
    </dgm:pt>
    <dgm:pt modelId="{0633FE3D-06A6-4470-AECB-28DFB5A49426}" type="sibTrans" cxnId="{86B34EB1-E361-4704-9005-D030E81C1F71}">
      <dgm:prSet/>
      <dgm:spPr/>
      <dgm:t>
        <a:bodyPr/>
        <a:lstStyle/>
        <a:p>
          <a:endParaRPr lang="ru-RU"/>
        </a:p>
      </dgm:t>
    </dgm:pt>
    <dgm:pt modelId="{D1D7DE18-FBA9-41DF-9573-A19A9E70A5E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Информация на сайте</a:t>
          </a:r>
          <a:endParaRPr lang="ru-RU" dirty="0">
            <a:solidFill>
              <a:srgbClr val="002060"/>
            </a:solidFill>
          </a:endParaRPr>
        </a:p>
      </dgm:t>
    </dgm:pt>
    <dgm:pt modelId="{BF2DE1A6-35EE-4F2C-B5E6-D8C9A7864505}" type="parTrans" cxnId="{29000D6A-0951-4D15-B979-2F02D7221C9D}">
      <dgm:prSet/>
      <dgm:spPr/>
      <dgm:t>
        <a:bodyPr/>
        <a:lstStyle/>
        <a:p>
          <a:endParaRPr lang="ru-RU"/>
        </a:p>
      </dgm:t>
    </dgm:pt>
    <dgm:pt modelId="{3B6D5ED8-C055-48A4-8F8E-EE4CD698F299}" type="sibTrans" cxnId="{29000D6A-0951-4D15-B979-2F02D7221C9D}">
      <dgm:prSet/>
      <dgm:spPr/>
      <dgm:t>
        <a:bodyPr/>
        <a:lstStyle/>
        <a:p>
          <a:endParaRPr lang="ru-RU"/>
        </a:p>
      </dgm:t>
    </dgm:pt>
    <dgm:pt modelId="{055A240A-6DA5-4654-B16D-758E0575A294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Семинары-практикумы</a:t>
          </a:r>
          <a:endParaRPr lang="ru-RU" dirty="0">
            <a:solidFill>
              <a:srgbClr val="002060"/>
            </a:solidFill>
          </a:endParaRPr>
        </a:p>
      </dgm:t>
    </dgm:pt>
    <dgm:pt modelId="{7DB95F54-1044-43EC-975E-DE649FB33BD5}" type="parTrans" cxnId="{902214F1-443E-489D-9DA1-1779355FD42A}">
      <dgm:prSet/>
      <dgm:spPr/>
      <dgm:t>
        <a:bodyPr/>
        <a:lstStyle/>
        <a:p>
          <a:endParaRPr lang="ru-RU"/>
        </a:p>
      </dgm:t>
    </dgm:pt>
    <dgm:pt modelId="{FFD09671-223A-4589-81D6-4AD00C15E769}" type="sibTrans" cxnId="{902214F1-443E-489D-9DA1-1779355FD42A}">
      <dgm:prSet/>
      <dgm:spPr/>
      <dgm:t>
        <a:bodyPr/>
        <a:lstStyle/>
        <a:p>
          <a:endParaRPr lang="ru-RU"/>
        </a:p>
      </dgm:t>
    </dgm:pt>
    <dgm:pt modelId="{AD048188-FCDC-44E3-BBE1-3955D162A367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Совместные игры и досуги</a:t>
          </a:r>
          <a:endParaRPr lang="ru-RU" dirty="0">
            <a:solidFill>
              <a:srgbClr val="002060"/>
            </a:solidFill>
          </a:endParaRPr>
        </a:p>
      </dgm:t>
    </dgm:pt>
    <dgm:pt modelId="{ED70DC9A-CD15-410D-B09E-BD6ED6AEA269}" type="parTrans" cxnId="{A439A4C5-286D-4C7E-8F5F-96455161156B}">
      <dgm:prSet/>
      <dgm:spPr/>
      <dgm:t>
        <a:bodyPr/>
        <a:lstStyle/>
        <a:p>
          <a:endParaRPr lang="ru-RU"/>
        </a:p>
      </dgm:t>
    </dgm:pt>
    <dgm:pt modelId="{F1E66CD5-BB1A-4784-B984-174387E7EF33}" type="sibTrans" cxnId="{A439A4C5-286D-4C7E-8F5F-96455161156B}">
      <dgm:prSet/>
      <dgm:spPr/>
      <dgm:t>
        <a:bodyPr/>
        <a:lstStyle/>
        <a:p>
          <a:endParaRPr lang="ru-RU"/>
        </a:p>
      </dgm:t>
    </dgm:pt>
    <dgm:pt modelId="{124E2E16-59EC-41C7-86CC-F0F979CC5591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Тренинги </a:t>
          </a:r>
          <a:endParaRPr lang="ru-RU" dirty="0">
            <a:solidFill>
              <a:srgbClr val="002060"/>
            </a:solidFill>
          </a:endParaRPr>
        </a:p>
      </dgm:t>
    </dgm:pt>
    <dgm:pt modelId="{61C86945-CED0-4D33-82E7-BA8ABFA46639}" type="parTrans" cxnId="{C6D597D8-D085-416A-8F0B-340D87ACDEE1}">
      <dgm:prSet/>
      <dgm:spPr/>
    </dgm:pt>
    <dgm:pt modelId="{3D118FB4-1058-4828-80C0-1C87A0E6B893}" type="sibTrans" cxnId="{C6D597D8-D085-416A-8F0B-340D87ACDEE1}">
      <dgm:prSet/>
      <dgm:spPr/>
    </dgm:pt>
    <dgm:pt modelId="{9BC1CC2E-F0C8-48CC-B0CC-E39D7ECC60B4}" type="pres">
      <dgm:prSet presAssocID="{4AB4FABA-4F52-41D5-92EA-8F8F7535B9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1D0584-5C5B-4E56-AFA8-D8F3F3BA2E8A}" type="pres">
      <dgm:prSet presAssocID="{5873B605-2680-4718-B12F-B7614F6B5C55}" presName="linNode" presStyleCnt="0"/>
      <dgm:spPr/>
    </dgm:pt>
    <dgm:pt modelId="{2B5E1FD6-FB84-43FD-8E2C-D94DAC0D3612}" type="pres">
      <dgm:prSet presAssocID="{5873B605-2680-4718-B12F-B7614F6B5C5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3150B-19B3-49E1-8BFC-01E8F31CFD4E}" type="pres">
      <dgm:prSet presAssocID="{5873B605-2680-4718-B12F-B7614F6B5C5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C31D2-B4DE-4BEB-A517-A59F7F893F39}" type="pres">
      <dgm:prSet presAssocID="{30419A6A-68A9-4686-ACDF-FDD0E04F324E}" presName="sp" presStyleCnt="0"/>
      <dgm:spPr/>
    </dgm:pt>
    <dgm:pt modelId="{B6B7E767-A9AD-478F-B1F2-F074EFC45FA7}" type="pres">
      <dgm:prSet presAssocID="{1B446433-03FD-469F-80A5-8317B4D5A136}" presName="linNode" presStyleCnt="0"/>
      <dgm:spPr/>
    </dgm:pt>
    <dgm:pt modelId="{6F7E9EAB-5CD4-4258-BB99-5B7140A33B32}" type="pres">
      <dgm:prSet presAssocID="{1B446433-03FD-469F-80A5-8317B4D5A13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233D4-6804-4532-99FC-BDC804920D15}" type="pres">
      <dgm:prSet presAssocID="{1B446433-03FD-469F-80A5-8317B4D5A13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28CB1-89F3-44BB-BD27-BA04534A8B06}" type="pres">
      <dgm:prSet presAssocID="{3254DDB2-9902-41BB-A627-5DD67405388C}" presName="sp" presStyleCnt="0"/>
      <dgm:spPr/>
    </dgm:pt>
    <dgm:pt modelId="{7F5D924D-9384-4C95-8560-9D2F25138105}" type="pres">
      <dgm:prSet presAssocID="{23F5A916-EAC4-4325-A1D4-F395722EC301}" presName="linNode" presStyleCnt="0"/>
      <dgm:spPr/>
    </dgm:pt>
    <dgm:pt modelId="{6AB5D923-8789-494D-9F34-028FEE3EEB53}" type="pres">
      <dgm:prSet presAssocID="{23F5A916-EAC4-4325-A1D4-F395722EC30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47341-A2BA-495D-A7BA-4B12E262A8AC}" type="pres">
      <dgm:prSet presAssocID="{23F5A916-EAC4-4325-A1D4-F395722EC30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2E3C94-9816-4FA8-AB21-B64A457A0B69}" type="presOf" srcId="{29A1E3AE-17ED-4C4E-B8D1-4B67DBF29B06}" destId="{F5347341-A2BA-495D-A7BA-4B12E262A8AC}" srcOrd="0" destOrd="1" presId="urn:microsoft.com/office/officeart/2005/8/layout/vList5"/>
    <dgm:cxn modelId="{70E8983D-A78F-4117-94C8-4B239E568706}" srcId="{1B446433-03FD-469F-80A5-8317B4D5A136}" destId="{B1F8566A-9E86-4768-9445-73952BD93CA6}" srcOrd="0" destOrd="0" parTransId="{7FE2747F-C7E2-4C70-98AE-42A4CC97C80B}" sibTransId="{7113C913-C7B4-4126-8258-174AFB2C717C}"/>
    <dgm:cxn modelId="{D0AC9ACA-FD6C-4EE8-A63B-4CC67B8335B5}" srcId="{23F5A916-EAC4-4325-A1D4-F395722EC301}" destId="{13A439F3-83A9-4E17-BAB2-9EB7299C924D}" srcOrd="0" destOrd="0" parTransId="{A76C0F1D-3D01-49F9-B12C-6CEFDF48C2B8}" sibTransId="{EE67BBB4-AA05-4155-B023-028EA804B2C4}"/>
    <dgm:cxn modelId="{4F38AE36-A9EF-43D6-8BFE-CC876B57F3EE}" srcId="{5873B605-2680-4718-B12F-B7614F6B5C55}" destId="{DC4A18A8-A8C0-4CFC-A13F-76190525C71E}" srcOrd="0" destOrd="0" parTransId="{DF7699E9-1230-4395-898C-EF98F5805038}" sibTransId="{AFBD3F5D-141D-4194-821C-1E191885B414}"/>
    <dgm:cxn modelId="{02E51DEE-4372-4540-9DAD-F405F9C22786}" type="presOf" srcId="{055A240A-6DA5-4654-B16D-758E0575A294}" destId="{D88233D4-6804-4532-99FC-BDC804920D15}" srcOrd="0" destOrd="2" presId="urn:microsoft.com/office/officeart/2005/8/layout/vList5"/>
    <dgm:cxn modelId="{5CE7ECB1-3625-4BF7-848B-0164FB85B1DC}" type="presOf" srcId="{5873B605-2680-4718-B12F-B7614F6B5C55}" destId="{2B5E1FD6-FB84-43FD-8E2C-D94DAC0D3612}" srcOrd="0" destOrd="0" presId="urn:microsoft.com/office/officeart/2005/8/layout/vList5"/>
    <dgm:cxn modelId="{DF157A83-C5B5-493B-A032-5D7CF1F95E46}" type="presOf" srcId="{23F5A916-EAC4-4325-A1D4-F395722EC301}" destId="{6AB5D923-8789-494D-9F34-028FEE3EEB53}" srcOrd="0" destOrd="0" presId="urn:microsoft.com/office/officeart/2005/8/layout/vList5"/>
    <dgm:cxn modelId="{86B34EB1-E361-4704-9005-D030E81C1F71}" srcId="{5873B605-2680-4718-B12F-B7614F6B5C55}" destId="{B394B4F9-E9A0-4BDD-B2AE-C6D797884E9A}" srcOrd="2" destOrd="0" parTransId="{6B7C310B-06D5-4404-8DAF-362D8436AD39}" sibTransId="{0633FE3D-06A6-4470-AECB-28DFB5A49426}"/>
    <dgm:cxn modelId="{502E473D-CB3A-43CB-B831-333D9AFA0F9E}" type="presOf" srcId="{03D05193-84AE-4309-874A-FA5823736524}" destId="{D88233D4-6804-4532-99FC-BDC804920D15}" srcOrd="0" destOrd="1" presId="urn:microsoft.com/office/officeart/2005/8/layout/vList5"/>
    <dgm:cxn modelId="{E83747B1-C72E-4FE5-8712-E0FA6915924B}" type="presOf" srcId="{124E2E16-59EC-41C7-86CC-F0F979CC5591}" destId="{D88233D4-6804-4532-99FC-BDC804920D15}" srcOrd="0" destOrd="3" presId="urn:microsoft.com/office/officeart/2005/8/layout/vList5"/>
    <dgm:cxn modelId="{A1B58BAC-B443-49AA-94D0-3EC518EE1655}" type="presOf" srcId="{13A439F3-83A9-4E17-BAB2-9EB7299C924D}" destId="{F5347341-A2BA-495D-A7BA-4B12E262A8AC}" srcOrd="0" destOrd="0" presId="urn:microsoft.com/office/officeart/2005/8/layout/vList5"/>
    <dgm:cxn modelId="{25EF4798-6942-43D2-93A0-66754452CB4C}" type="presOf" srcId="{B394B4F9-E9A0-4BDD-B2AE-C6D797884E9A}" destId="{68F3150B-19B3-49E1-8BFC-01E8F31CFD4E}" srcOrd="0" destOrd="2" presId="urn:microsoft.com/office/officeart/2005/8/layout/vList5"/>
    <dgm:cxn modelId="{E40AFA54-15D3-44EF-AB53-287F8E3D2074}" type="presOf" srcId="{DC4A18A8-A8C0-4CFC-A13F-76190525C71E}" destId="{68F3150B-19B3-49E1-8BFC-01E8F31CFD4E}" srcOrd="0" destOrd="0" presId="urn:microsoft.com/office/officeart/2005/8/layout/vList5"/>
    <dgm:cxn modelId="{6D42AA11-3003-4C60-9064-0190A3D2DCC1}" type="presOf" srcId="{CCF8C136-90B6-40C8-A37A-4A68D71214CF}" destId="{68F3150B-19B3-49E1-8BFC-01E8F31CFD4E}" srcOrd="0" destOrd="1" presId="urn:microsoft.com/office/officeart/2005/8/layout/vList5"/>
    <dgm:cxn modelId="{CD62AD84-8D3C-44B7-BBF8-F346C03D6697}" srcId="{4AB4FABA-4F52-41D5-92EA-8F8F7535B903}" destId="{23F5A916-EAC4-4325-A1D4-F395722EC301}" srcOrd="2" destOrd="0" parTransId="{EBAD033F-EE81-41DF-90B6-928CDAD07048}" sibTransId="{34ACD1C2-0F5A-433B-A7DB-514DECDE2601}"/>
    <dgm:cxn modelId="{2D0B0EBF-99B5-475D-8E4B-E570ADC282AE}" srcId="{1B446433-03FD-469F-80A5-8317B4D5A136}" destId="{03D05193-84AE-4309-874A-FA5823736524}" srcOrd="1" destOrd="0" parTransId="{927D4CB8-6AAC-42C9-B947-98684C930956}" sibTransId="{7BFB76F0-2AEB-4BE6-BB10-064A5EA4AA0B}"/>
    <dgm:cxn modelId="{7F0FF918-DEC5-4B85-9E56-27A5E0080D87}" type="presOf" srcId="{AD048188-FCDC-44E3-BBE1-3955D162A367}" destId="{F5347341-A2BA-495D-A7BA-4B12E262A8AC}" srcOrd="0" destOrd="2" presId="urn:microsoft.com/office/officeart/2005/8/layout/vList5"/>
    <dgm:cxn modelId="{3FAB3EC6-F52F-4B13-B9E4-02FE249CB12E}" type="presOf" srcId="{4AB4FABA-4F52-41D5-92EA-8F8F7535B903}" destId="{9BC1CC2E-F0C8-48CC-B0CC-E39D7ECC60B4}" srcOrd="0" destOrd="0" presId="urn:microsoft.com/office/officeart/2005/8/layout/vList5"/>
    <dgm:cxn modelId="{C581CA4F-4B24-474E-8724-84E49F085C2A}" srcId="{23F5A916-EAC4-4325-A1D4-F395722EC301}" destId="{29A1E3AE-17ED-4C4E-B8D1-4B67DBF29B06}" srcOrd="1" destOrd="0" parTransId="{B4E37520-7559-415C-AE93-1B6D9911AEC4}" sibTransId="{914C2CB1-3724-4747-9D81-64E2E8BA37F7}"/>
    <dgm:cxn modelId="{C0B81F8E-7660-4758-BFF6-C02EB942C38A}" type="presOf" srcId="{D1D7DE18-FBA9-41DF-9573-A19A9E70A5E5}" destId="{68F3150B-19B3-49E1-8BFC-01E8F31CFD4E}" srcOrd="0" destOrd="3" presId="urn:microsoft.com/office/officeart/2005/8/layout/vList5"/>
    <dgm:cxn modelId="{29000D6A-0951-4D15-B979-2F02D7221C9D}" srcId="{5873B605-2680-4718-B12F-B7614F6B5C55}" destId="{D1D7DE18-FBA9-41DF-9573-A19A9E70A5E5}" srcOrd="3" destOrd="0" parTransId="{BF2DE1A6-35EE-4F2C-B5E6-D8C9A7864505}" sibTransId="{3B6D5ED8-C055-48A4-8F8E-EE4CD698F299}"/>
    <dgm:cxn modelId="{D36B9EF4-234C-4E9A-BBF3-DC221C4467E1}" srcId="{4AB4FABA-4F52-41D5-92EA-8F8F7535B903}" destId="{1B446433-03FD-469F-80A5-8317B4D5A136}" srcOrd="1" destOrd="0" parTransId="{28DD200A-B5DC-4BA0-977C-6782073A29FF}" sibTransId="{3254DDB2-9902-41BB-A627-5DD67405388C}"/>
    <dgm:cxn modelId="{A439A4C5-286D-4C7E-8F5F-96455161156B}" srcId="{23F5A916-EAC4-4325-A1D4-F395722EC301}" destId="{AD048188-FCDC-44E3-BBE1-3955D162A367}" srcOrd="2" destOrd="0" parTransId="{ED70DC9A-CD15-410D-B09E-BD6ED6AEA269}" sibTransId="{F1E66CD5-BB1A-4784-B984-174387E7EF33}"/>
    <dgm:cxn modelId="{902214F1-443E-489D-9DA1-1779355FD42A}" srcId="{1B446433-03FD-469F-80A5-8317B4D5A136}" destId="{055A240A-6DA5-4654-B16D-758E0575A294}" srcOrd="2" destOrd="0" parTransId="{7DB95F54-1044-43EC-975E-DE649FB33BD5}" sibTransId="{FFD09671-223A-4589-81D6-4AD00C15E769}"/>
    <dgm:cxn modelId="{5D656BFC-CE96-4455-8394-956FDA1DA003}" srcId="{4AB4FABA-4F52-41D5-92EA-8F8F7535B903}" destId="{5873B605-2680-4718-B12F-B7614F6B5C55}" srcOrd="0" destOrd="0" parTransId="{D3BAA024-F8E1-4FB5-A219-D5C64FED6F9E}" sibTransId="{30419A6A-68A9-4686-ACDF-FDD0E04F324E}"/>
    <dgm:cxn modelId="{C6D597D8-D085-416A-8F0B-340D87ACDEE1}" srcId="{1B446433-03FD-469F-80A5-8317B4D5A136}" destId="{124E2E16-59EC-41C7-86CC-F0F979CC5591}" srcOrd="3" destOrd="0" parTransId="{61C86945-CED0-4D33-82E7-BA8ABFA46639}" sibTransId="{3D118FB4-1058-4828-80C0-1C87A0E6B893}"/>
    <dgm:cxn modelId="{ED246552-AEDC-4988-9E91-F7D76EB00B86}" type="presOf" srcId="{B1F8566A-9E86-4768-9445-73952BD93CA6}" destId="{D88233D4-6804-4532-99FC-BDC804920D15}" srcOrd="0" destOrd="0" presId="urn:microsoft.com/office/officeart/2005/8/layout/vList5"/>
    <dgm:cxn modelId="{C25DA745-4EC2-479E-9AC3-CC0F0A859D0B}" srcId="{5873B605-2680-4718-B12F-B7614F6B5C55}" destId="{CCF8C136-90B6-40C8-A37A-4A68D71214CF}" srcOrd="1" destOrd="0" parTransId="{48AF8A8A-7C9A-4259-B43B-A93C65FFBDED}" sibTransId="{98E646A8-122E-4629-8BBC-E3C615803C9E}"/>
    <dgm:cxn modelId="{FBC9366B-54D5-4666-B291-E4D42DF39617}" type="presOf" srcId="{1B446433-03FD-469F-80A5-8317B4D5A136}" destId="{6F7E9EAB-5CD4-4258-BB99-5B7140A33B32}" srcOrd="0" destOrd="0" presId="urn:microsoft.com/office/officeart/2005/8/layout/vList5"/>
    <dgm:cxn modelId="{1A72B24F-57D0-4866-B79C-A5AEA698CAC6}" type="presParOf" srcId="{9BC1CC2E-F0C8-48CC-B0CC-E39D7ECC60B4}" destId="{7C1D0584-5C5B-4E56-AFA8-D8F3F3BA2E8A}" srcOrd="0" destOrd="0" presId="urn:microsoft.com/office/officeart/2005/8/layout/vList5"/>
    <dgm:cxn modelId="{FB59F20F-1184-4EE9-88C4-171D4796F264}" type="presParOf" srcId="{7C1D0584-5C5B-4E56-AFA8-D8F3F3BA2E8A}" destId="{2B5E1FD6-FB84-43FD-8E2C-D94DAC0D3612}" srcOrd="0" destOrd="0" presId="urn:microsoft.com/office/officeart/2005/8/layout/vList5"/>
    <dgm:cxn modelId="{9C9DE516-B514-4B72-8CE4-F12D978E4D75}" type="presParOf" srcId="{7C1D0584-5C5B-4E56-AFA8-D8F3F3BA2E8A}" destId="{68F3150B-19B3-49E1-8BFC-01E8F31CFD4E}" srcOrd="1" destOrd="0" presId="urn:microsoft.com/office/officeart/2005/8/layout/vList5"/>
    <dgm:cxn modelId="{A359B4EC-72A4-4887-B43A-D0B1B9BF2510}" type="presParOf" srcId="{9BC1CC2E-F0C8-48CC-B0CC-E39D7ECC60B4}" destId="{99DC31D2-B4DE-4BEB-A517-A59F7F893F39}" srcOrd="1" destOrd="0" presId="urn:microsoft.com/office/officeart/2005/8/layout/vList5"/>
    <dgm:cxn modelId="{E31FF392-0F18-42CA-A82F-EB21A1D536C1}" type="presParOf" srcId="{9BC1CC2E-F0C8-48CC-B0CC-E39D7ECC60B4}" destId="{B6B7E767-A9AD-478F-B1F2-F074EFC45FA7}" srcOrd="2" destOrd="0" presId="urn:microsoft.com/office/officeart/2005/8/layout/vList5"/>
    <dgm:cxn modelId="{FD2A3D2F-35A0-46BA-88B9-02CF8F30B4ED}" type="presParOf" srcId="{B6B7E767-A9AD-478F-B1F2-F074EFC45FA7}" destId="{6F7E9EAB-5CD4-4258-BB99-5B7140A33B32}" srcOrd="0" destOrd="0" presId="urn:microsoft.com/office/officeart/2005/8/layout/vList5"/>
    <dgm:cxn modelId="{E3855807-9A11-45AB-84B3-66842A6156FD}" type="presParOf" srcId="{B6B7E767-A9AD-478F-B1F2-F074EFC45FA7}" destId="{D88233D4-6804-4532-99FC-BDC804920D15}" srcOrd="1" destOrd="0" presId="urn:microsoft.com/office/officeart/2005/8/layout/vList5"/>
    <dgm:cxn modelId="{880DF54F-21A3-4E4B-8976-F5AD1895E7B3}" type="presParOf" srcId="{9BC1CC2E-F0C8-48CC-B0CC-E39D7ECC60B4}" destId="{10828CB1-89F3-44BB-BD27-BA04534A8B06}" srcOrd="3" destOrd="0" presId="urn:microsoft.com/office/officeart/2005/8/layout/vList5"/>
    <dgm:cxn modelId="{BE311C26-6DD3-4F88-8704-BE086CBA4764}" type="presParOf" srcId="{9BC1CC2E-F0C8-48CC-B0CC-E39D7ECC60B4}" destId="{7F5D924D-9384-4C95-8560-9D2F25138105}" srcOrd="4" destOrd="0" presId="urn:microsoft.com/office/officeart/2005/8/layout/vList5"/>
    <dgm:cxn modelId="{2AFDF9E5-FF24-4F98-8B0F-EDD63D641E97}" type="presParOf" srcId="{7F5D924D-9384-4C95-8560-9D2F25138105}" destId="{6AB5D923-8789-494D-9F34-028FEE3EEB53}" srcOrd="0" destOrd="0" presId="urn:microsoft.com/office/officeart/2005/8/layout/vList5"/>
    <dgm:cxn modelId="{AE2A0C94-D812-479C-B2DF-D05FDCA3BA31}" type="presParOf" srcId="{7F5D924D-9384-4C95-8560-9D2F25138105}" destId="{F5347341-A2BA-495D-A7BA-4B12E262A8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76B67-BE7D-46A6-A1CC-68F888386458}">
      <dsp:nvSpPr>
        <dsp:cNvPr id="0" name=""/>
        <dsp:cNvSpPr/>
      </dsp:nvSpPr>
      <dsp:spPr>
        <a:xfrm>
          <a:off x="0" y="0"/>
          <a:ext cx="8229600" cy="201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32CC09-C86F-4427-9C4B-88A4A3524C9E}">
      <dsp:nvSpPr>
        <dsp:cNvPr id="0" name=""/>
        <dsp:cNvSpPr/>
      </dsp:nvSpPr>
      <dsp:spPr>
        <a:xfrm>
          <a:off x="249154" y="268986"/>
          <a:ext cx="1797974" cy="1479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88BE9-E1ED-46DC-B413-59AC7EE0F6A5}">
      <dsp:nvSpPr>
        <dsp:cNvPr id="0" name=""/>
        <dsp:cNvSpPr/>
      </dsp:nvSpPr>
      <dsp:spPr>
        <a:xfrm rot="10800000">
          <a:off x="249154" y="2017400"/>
          <a:ext cx="1797974" cy="246571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6 групп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1 группа раннего возраста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5 групп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Общеобразовательных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00206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Адрес: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Кольцевая, 40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22-17-21</a:t>
          </a:r>
          <a:endParaRPr lang="ru-RU" sz="1100" kern="1200" dirty="0">
            <a:solidFill>
              <a:srgbClr val="002060"/>
            </a:solidFill>
          </a:endParaRPr>
        </a:p>
      </dsp:txBody>
      <dsp:txXfrm rot="10800000">
        <a:off x="304448" y="2017400"/>
        <a:ext cx="1687386" cy="2410418"/>
      </dsp:txXfrm>
    </dsp:sp>
    <dsp:sp modelId="{C6B2BC68-EF61-487D-9C85-D9B1C5515EFA}">
      <dsp:nvSpPr>
        <dsp:cNvPr id="0" name=""/>
        <dsp:cNvSpPr/>
      </dsp:nvSpPr>
      <dsp:spPr>
        <a:xfrm>
          <a:off x="2226926" y="268986"/>
          <a:ext cx="1797974" cy="1479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D1C7-398E-4B0E-A3F9-35BFD83C4654}">
      <dsp:nvSpPr>
        <dsp:cNvPr id="0" name=""/>
        <dsp:cNvSpPr/>
      </dsp:nvSpPr>
      <dsp:spPr>
        <a:xfrm rot="10800000">
          <a:off x="2226926" y="2017400"/>
          <a:ext cx="1797974" cy="246571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14 групп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2 группы раннего возраста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12 групп </a:t>
          </a:r>
          <a:r>
            <a:rPr lang="ru-RU" sz="1100" kern="1200" dirty="0" smtClean="0">
              <a:solidFill>
                <a:srgbClr val="002060"/>
              </a:solidFill>
            </a:rPr>
            <a:t>общеобразовательных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00206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Адрес: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50 лет Октября, 201/1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22-17-15</a:t>
          </a:r>
        </a:p>
      </dsp:txBody>
      <dsp:txXfrm rot="10800000">
        <a:off x="2282220" y="2017400"/>
        <a:ext cx="1687386" cy="2410418"/>
      </dsp:txXfrm>
    </dsp:sp>
    <dsp:sp modelId="{AAD2293C-6B87-4C95-B421-4FC427086776}">
      <dsp:nvSpPr>
        <dsp:cNvPr id="0" name=""/>
        <dsp:cNvSpPr/>
      </dsp:nvSpPr>
      <dsp:spPr>
        <a:xfrm>
          <a:off x="4204698" y="268986"/>
          <a:ext cx="1797974" cy="1479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237E7-C4B7-4882-93C2-677E74EBE274}">
      <dsp:nvSpPr>
        <dsp:cNvPr id="0" name=""/>
        <dsp:cNvSpPr/>
      </dsp:nvSpPr>
      <dsp:spPr>
        <a:xfrm rot="10800000">
          <a:off x="4204698" y="2017400"/>
          <a:ext cx="1797974" cy="246571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6 групп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1 группа раннего возраста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</a:rPr>
            <a:t>5 групп </a:t>
          </a:r>
          <a:r>
            <a:rPr lang="ru-RU" sz="1100" kern="1200" dirty="0" smtClean="0">
              <a:solidFill>
                <a:srgbClr val="002060"/>
              </a:solidFill>
            </a:rPr>
            <a:t>общеобразовательных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00206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Адрес: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rgbClr val="002060"/>
              </a:solidFill>
            </a:rPr>
            <a:t>Зейская</a:t>
          </a:r>
          <a:r>
            <a:rPr lang="ru-RU" sz="1100" kern="1200" dirty="0" smtClean="0">
              <a:solidFill>
                <a:srgbClr val="002060"/>
              </a:solidFill>
            </a:rPr>
            <a:t>, 14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22-17-20</a:t>
          </a:r>
          <a:endParaRPr lang="ru-RU" sz="1100" kern="1200" dirty="0">
            <a:solidFill>
              <a:srgbClr val="002060"/>
            </a:solidFill>
          </a:endParaRPr>
        </a:p>
      </dsp:txBody>
      <dsp:txXfrm rot="10800000">
        <a:off x="4259992" y="2017400"/>
        <a:ext cx="1687386" cy="2410418"/>
      </dsp:txXfrm>
    </dsp:sp>
    <dsp:sp modelId="{0729E299-BCA4-4C0C-A9A4-7AA20A3A1EC5}">
      <dsp:nvSpPr>
        <dsp:cNvPr id="0" name=""/>
        <dsp:cNvSpPr/>
      </dsp:nvSpPr>
      <dsp:spPr>
        <a:xfrm>
          <a:off x="6182470" y="268986"/>
          <a:ext cx="1797974" cy="1479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DFDDF-892A-41D7-A127-E83BC6B90E8C}">
      <dsp:nvSpPr>
        <dsp:cNvPr id="0" name=""/>
        <dsp:cNvSpPr/>
      </dsp:nvSpPr>
      <dsp:spPr>
        <a:xfrm rot="10800000">
          <a:off x="6182470" y="2017400"/>
          <a:ext cx="1797974" cy="246571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12 групп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1 группа раннего возраста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6 групп общеобразовательных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5 групп компенсирующей направленности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Адрес: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50 лет Октября, 208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22-17-18</a:t>
          </a:r>
          <a:endParaRPr lang="ru-RU" sz="1100" kern="1200" dirty="0">
            <a:solidFill>
              <a:srgbClr val="002060"/>
            </a:solidFill>
          </a:endParaRPr>
        </a:p>
      </dsp:txBody>
      <dsp:txXfrm rot="10800000">
        <a:off x="6237764" y="2017400"/>
        <a:ext cx="1687386" cy="2410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CF4DB-046B-4592-8E84-525F3FECA35C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</a:rPr>
            <a:t>Присмотр и ухода за детьми-инвалидами и детьми с ограниченными возможностями здоровья 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</a:rPr>
            <a:t>функционирует 5 дней в неделю. Длительность пребывания ребёнка не превышает 3 (трех) часов в день, без организации питания и сна</a:t>
          </a:r>
          <a:endParaRPr lang="ru-RU" sz="1500" kern="1200" dirty="0">
            <a:solidFill>
              <a:srgbClr val="002060"/>
            </a:solidFill>
          </a:endParaRPr>
        </a:p>
      </dsp:txBody>
      <dsp:txXfrm>
        <a:off x="39768" y="39768"/>
        <a:ext cx="5530000" cy="1278252"/>
      </dsp:txXfrm>
    </dsp:sp>
    <dsp:sp modelId="{1FBE8688-BEE5-42CF-A4F2-25F95934E782}">
      <dsp:nvSpPr>
        <dsp:cNvPr id="0" name=""/>
        <dsp:cNvSpPr/>
      </dsp:nvSpPr>
      <dsp:spPr>
        <a:xfrm>
          <a:off x="617219" y="1540773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</a:rPr>
            <a:t>Коррекционно-развивающие реабилитационные и (или) абилитационные мероприятий (индивидуальные и подгрупповые занятия со специалистами ДОУ) </a:t>
          </a:r>
          <a:endParaRPr lang="ru-RU" sz="1500" kern="1200" dirty="0">
            <a:solidFill>
              <a:srgbClr val="002060"/>
            </a:solidFill>
          </a:endParaRPr>
        </a:p>
      </dsp:txBody>
      <dsp:txXfrm>
        <a:off x="656987" y="1580541"/>
        <a:ext cx="5415841" cy="1278252"/>
      </dsp:txXfrm>
    </dsp:sp>
    <dsp:sp modelId="{B9797A0A-9022-4D7B-B749-C29436421BEF}">
      <dsp:nvSpPr>
        <dsp:cNvPr id="0" name=""/>
        <dsp:cNvSpPr/>
      </dsp:nvSpPr>
      <dsp:spPr>
        <a:xfrm>
          <a:off x="1162459" y="3168174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rgbClr val="002060"/>
              </a:solidFill>
            </a:rPr>
            <a:t>Консультативно-методическая помощь родителям по вопросам воспитания и развития, социальной адаптации детей-инвалидов и детей с ограниченными возможностями здоровья</a:t>
          </a:r>
          <a:endParaRPr lang="ru-RU" sz="1500" kern="1200" dirty="0">
            <a:solidFill>
              <a:srgbClr val="002060"/>
            </a:solidFill>
          </a:endParaRPr>
        </a:p>
      </dsp:txBody>
      <dsp:txXfrm>
        <a:off x="1202227" y="3207942"/>
        <a:ext cx="5415841" cy="1278252"/>
      </dsp:txXfrm>
    </dsp:sp>
    <dsp:sp modelId="{3DDEC50D-98D5-4EF3-A96B-FE4E371555AC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11173" y="1029656"/>
        <a:ext cx="485410" cy="664128"/>
      </dsp:txXfrm>
    </dsp:sp>
    <dsp:sp modelId="{C663719E-AE88-4AA3-AA51-3AD5BAA209BE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28393" y="2604691"/>
        <a:ext cx="485410" cy="664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3150B-19B3-49E1-8BFC-01E8F31CFD4E}">
      <dsp:nvSpPr>
        <dsp:cNvPr id="0" name=""/>
        <dsp:cNvSpPr/>
      </dsp:nvSpPr>
      <dsp:spPr>
        <a:xfrm rot="5400000">
          <a:off x="2768446" y="-845859"/>
          <a:ext cx="1166849" cy="31547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Анкетирование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Стендовые консультации, памятки, буклеты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Беседы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Информация на сайте</a:t>
          </a:r>
          <a:endParaRPr lang="ru-RU" sz="1300" kern="1200" dirty="0">
            <a:solidFill>
              <a:srgbClr val="002060"/>
            </a:solidFill>
          </a:endParaRPr>
        </a:p>
      </dsp:txBody>
      <dsp:txXfrm rot="-5400000">
        <a:off x="1774520" y="205028"/>
        <a:ext cx="3097741" cy="1052927"/>
      </dsp:txXfrm>
    </dsp:sp>
    <dsp:sp modelId="{2B5E1FD6-FB84-43FD-8E2C-D94DAC0D3612}">
      <dsp:nvSpPr>
        <dsp:cNvPr id="0" name=""/>
        <dsp:cNvSpPr/>
      </dsp:nvSpPr>
      <dsp:spPr>
        <a:xfrm>
          <a:off x="0" y="2209"/>
          <a:ext cx="1774519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Взаимопонимание/ взаимоинформирование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71201" y="73410"/>
        <a:ext cx="1632117" cy="1316160"/>
      </dsp:txXfrm>
    </dsp:sp>
    <dsp:sp modelId="{D88233D4-6804-4532-99FC-BDC804920D15}">
      <dsp:nvSpPr>
        <dsp:cNvPr id="0" name=""/>
        <dsp:cNvSpPr/>
      </dsp:nvSpPr>
      <dsp:spPr>
        <a:xfrm rot="5400000">
          <a:off x="2768446" y="685630"/>
          <a:ext cx="1166849" cy="31547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Родительские собрания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Мастер классы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Семинары-практикумы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Тренинги </a:t>
          </a:r>
          <a:endParaRPr lang="ru-RU" sz="1300" kern="1200" dirty="0">
            <a:solidFill>
              <a:srgbClr val="002060"/>
            </a:solidFill>
          </a:endParaRPr>
        </a:p>
      </dsp:txBody>
      <dsp:txXfrm rot="-5400000">
        <a:off x="1774520" y="1736518"/>
        <a:ext cx="3097741" cy="1052927"/>
      </dsp:txXfrm>
    </dsp:sp>
    <dsp:sp modelId="{6F7E9EAB-5CD4-4258-BB99-5B7140A33B32}">
      <dsp:nvSpPr>
        <dsp:cNvPr id="0" name=""/>
        <dsp:cNvSpPr/>
      </dsp:nvSpPr>
      <dsp:spPr>
        <a:xfrm>
          <a:off x="0" y="1533700"/>
          <a:ext cx="1774519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Просветительская работа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71201" y="1604901"/>
        <a:ext cx="1632117" cy="1316160"/>
      </dsp:txXfrm>
    </dsp:sp>
    <dsp:sp modelId="{F5347341-A2BA-495D-A7BA-4B12E262A8AC}">
      <dsp:nvSpPr>
        <dsp:cNvPr id="0" name=""/>
        <dsp:cNvSpPr/>
      </dsp:nvSpPr>
      <dsp:spPr>
        <a:xfrm rot="5400000">
          <a:off x="2768446" y="2217120"/>
          <a:ext cx="1166849" cy="31547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Конкурсы 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Акции </a:t>
          </a:r>
          <a:endParaRPr lang="ru-RU" sz="1300" kern="1200" dirty="0">
            <a:solidFill>
              <a:srgbClr val="00206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rgbClr val="002060"/>
              </a:solidFill>
            </a:rPr>
            <a:t>Совместные игры и досуги</a:t>
          </a:r>
          <a:endParaRPr lang="ru-RU" sz="1300" kern="1200" dirty="0">
            <a:solidFill>
              <a:srgbClr val="002060"/>
            </a:solidFill>
          </a:endParaRPr>
        </a:p>
      </dsp:txBody>
      <dsp:txXfrm rot="-5400000">
        <a:off x="1774520" y="3268008"/>
        <a:ext cx="3097741" cy="1052927"/>
      </dsp:txXfrm>
    </dsp:sp>
    <dsp:sp modelId="{6AB5D923-8789-494D-9F34-028FEE3EEB53}">
      <dsp:nvSpPr>
        <dsp:cNvPr id="0" name=""/>
        <dsp:cNvSpPr/>
      </dsp:nvSpPr>
      <dsp:spPr>
        <a:xfrm>
          <a:off x="0" y="3065190"/>
          <a:ext cx="1774519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Совместная деятельность педагогов, родителей и детей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71201" y="3136391"/>
        <a:ext cx="1632117" cy="131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428736"/>
            <a:ext cx="8784976" cy="286435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Создание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группы кратковременного пребывания для </a:t>
            </a:r>
            <a:r>
              <a:rPr lang="ru-RU" sz="3600" b="1" dirty="0">
                <a:solidFill>
                  <a:srgbClr val="002060"/>
                </a:solidFill>
              </a:rPr>
              <a:t>детей-инвалидов и детей с ограниченными возможностями </a:t>
            </a:r>
            <a:r>
              <a:rPr lang="ru-RU" sz="3600" b="1" dirty="0" smtClean="0">
                <a:solidFill>
                  <a:srgbClr val="002060"/>
                </a:solidFill>
              </a:rPr>
              <a:t>здоровья «Забота»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МАДОУ «ДС № 35 г. Благовещенска» 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Без названия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4643446"/>
            <a:ext cx="5576463" cy="13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430" y="6215082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Педагог-психолог: </a:t>
            </a:r>
            <a:r>
              <a:rPr lang="ru-RU" dirty="0" err="1" smtClean="0">
                <a:solidFill>
                  <a:srgbClr val="002060"/>
                </a:solidFill>
              </a:rPr>
              <a:t>Загородняя</a:t>
            </a:r>
            <a:r>
              <a:rPr lang="ru-RU" dirty="0" smtClean="0">
                <a:solidFill>
                  <a:srgbClr val="002060"/>
                </a:solidFill>
              </a:rPr>
              <a:t> Оксана Евгеньевна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images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714884"/>
            <a:ext cx="1967809" cy="13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89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pic>
        <p:nvPicPr>
          <p:cNvPr id="5" name="Рисунок 4" descr="IMG_20210323_1045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70" y="1071871"/>
            <a:ext cx="7364860" cy="552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6328"/>
            <a:ext cx="7866339" cy="590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723" y="823744"/>
            <a:ext cx="7894553" cy="591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433" y="948095"/>
            <a:ext cx="8176843" cy="564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4216"/>
            <a:ext cx="8352928" cy="590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242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pic>
        <p:nvPicPr>
          <p:cNvPr id="5" name="Рисунок 4" descr="IMG_20210323_1045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142984"/>
            <a:ext cx="34290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10323_104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92906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10323_1051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3929066"/>
            <a:ext cx="3505197" cy="262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0323_161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142984"/>
            <a:ext cx="3571868" cy="26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10323_1051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72" y="4081466"/>
            <a:ext cx="3505197" cy="262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3120" y="2643182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985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Коррекционно-развивающие мероприятия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14282" y="1428736"/>
          <a:ext cx="8643998" cy="5235922"/>
        </p:xfrm>
        <a:graphic>
          <a:graphicData uri="http://schemas.openxmlformats.org/presentationml/2006/ole">
            <p:oleObj spid="_x0000_s1036" name="Документ" r:id="rId4" imgW="9684697" imgH="5865227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424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pic>
        <p:nvPicPr>
          <p:cNvPr id="7" name="Рисунок 6" descr="IMG_20190515_083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142984"/>
            <a:ext cx="2143140" cy="285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01210-WA0034.jpg"/>
          <p:cNvPicPr>
            <a:picLocks noChangeAspect="1"/>
          </p:cNvPicPr>
          <p:nvPr/>
        </p:nvPicPr>
        <p:blipFill>
          <a:blip r:embed="rId4"/>
          <a:srcRect l="24074"/>
          <a:stretch>
            <a:fillRect/>
          </a:stretch>
        </p:blipFill>
        <p:spPr>
          <a:xfrm>
            <a:off x="1071538" y="4143380"/>
            <a:ext cx="337964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01222-WA00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1142984"/>
            <a:ext cx="2214578" cy="295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01222-WA00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74" y="1142984"/>
            <a:ext cx="219671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01221-WA00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90" y="4143380"/>
            <a:ext cx="3286115" cy="246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81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35719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Отчётная документация по ГКП «Забота»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27146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Журнал учёта обращений родителей (законных представителей) для зачисления детей-инвалидов и детей с ограниченными возможностями здоровья в ГКП «Забота»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Ежемесячный отчёт о проделанной работе специалистов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Аналитический полугодовой и годовой отчеты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images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4857760"/>
            <a:ext cx="2143140" cy="1452311"/>
          </a:xfrm>
          <a:prstGeom prst="rect">
            <a:avLst/>
          </a:prstGeom>
        </p:spPr>
      </p:pic>
      <p:pic>
        <p:nvPicPr>
          <p:cNvPr id="23554" name="Picture 2" descr="C:\Users\Оксана\Pictures\Инклюз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429132"/>
            <a:ext cx="2786082" cy="224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24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889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Направления и формы работы </a:t>
            </a:r>
            <a:r>
              <a:rPr lang="ru-RU" sz="3100" b="1" dirty="0" smtClean="0">
                <a:solidFill>
                  <a:srgbClr val="002060"/>
                </a:solidFill>
              </a:rPr>
              <a:t>с родителями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700" dirty="0"/>
          </a:p>
        </p:txBody>
      </p:sp>
      <p:pic>
        <p:nvPicPr>
          <p:cNvPr id="13" name="Содержимое 12" descr="IMG-20180822-WA00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" name="Содержимое 19"/>
          <p:cNvGraphicFramePr>
            <a:graphicFrameLocks noGrp="1"/>
          </p:cNvGraphicFramePr>
          <p:nvPr>
            <p:ph sz="half" idx="2"/>
          </p:nvPr>
        </p:nvGraphicFramePr>
        <p:xfrm>
          <a:off x="3786182" y="1785926"/>
          <a:ext cx="492922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 descr="IMG-20180822-WA000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7158" y="4143380"/>
            <a:ext cx="3309961" cy="248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81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14422"/>
            <a:ext cx="6186502" cy="491174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Социальная сеть </a:t>
            </a:r>
          </a:p>
          <a:p>
            <a:pPr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Instagramm</a:t>
            </a:r>
            <a:r>
              <a:rPr lang="ru-RU" dirty="0" smtClean="0">
                <a:solidFill>
                  <a:srgbClr val="002060"/>
                </a:solidFill>
              </a:rPr>
              <a:t> detskiy_sad_35;</a:t>
            </a:r>
          </a:p>
          <a:p>
            <a:pPr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WhatsApp</a:t>
            </a:r>
            <a:r>
              <a:rPr lang="ru-RU" dirty="0" smtClean="0">
                <a:solidFill>
                  <a:srgbClr val="002060"/>
                </a:solidFill>
              </a:rPr>
              <a:t> – </a:t>
            </a:r>
            <a:r>
              <a:rPr lang="ru-RU" dirty="0" err="1" smtClean="0">
                <a:solidFill>
                  <a:srgbClr val="002060"/>
                </a:solidFill>
              </a:rPr>
              <a:t>мессенджер</a:t>
            </a:r>
            <a:r>
              <a:rPr lang="ru-RU" dirty="0" smtClean="0">
                <a:solidFill>
                  <a:srgbClr val="002060"/>
                </a:solidFill>
              </a:rPr>
              <a:t> в группах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общественных организаций: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ДЦП Дети Солнца;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Дети Индиго; </a:t>
            </a:r>
          </a:p>
          <a:p>
            <a:pPr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Обл</a:t>
            </a:r>
            <a:r>
              <a:rPr lang="ru-RU" dirty="0" smtClean="0">
                <a:solidFill>
                  <a:srgbClr val="002060"/>
                </a:solidFill>
              </a:rPr>
              <a:t> Общ </a:t>
            </a:r>
            <a:r>
              <a:rPr lang="ru-RU" dirty="0" err="1" smtClean="0">
                <a:solidFill>
                  <a:srgbClr val="002060"/>
                </a:solidFill>
              </a:rPr>
              <a:t>Орг</a:t>
            </a:r>
            <a:r>
              <a:rPr lang="ru-RU" dirty="0" smtClean="0">
                <a:solidFill>
                  <a:srgbClr val="002060"/>
                </a:solidFill>
              </a:rPr>
              <a:t> # Дети Солнца;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Мир без Границ;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Аутизм «Дети Солнца»;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Открытый мир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images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357694"/>
            <a:ext cx="3214710" cy="21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42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Распространение опыта работы:</a:t>
            </a:r>
            <a:br>
              <a:rPr lang="ru-RU" sz="3100" b="1" dirty="0" smtClean="0">
                <a:solidFill>
                  <a:srgbClr val="002060"/>
                </a:solidFill>
              </a:rPr>
            </a:br>
            <a:endParaRPr lang="ru-RU" sz="31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/>
              <a:t> </a:t>
            </a:r>
            <a:r>
              <a:rPr lang="ru-RU" sz="3100" dirty="0" smtClean="0">
                <a:solidFill>
                  <a:srgbClr val="002060"/>
                </a:solidFill>
              </a:rPr>
              <a:t>26.08.2020 года Августовская педагогическая конференция в городе Благовещенске в докладе «Современные тренды и механизмы развития управления качеством  дошкольного образования» - </a:t>
            </a:r>
            <a:r>
              <a:rPr lang="ru-RU" sz="3100" dirty="0" err="1" smtClean="0">
                <a:solidFill>
                  <a:srgbClr val="002060"/>
                </a:solidFill>
              </a:rPr>
              <a:t>Храмова</a:t>
            </a:r>
            <a:r>
              <a:rPr lang="ru-RU" sz="3100" dirty="0" smtClean="0">
                <a:solidFill>
                  <a:srgbClr val="002060"/>
                </a:solidFill>
              </a:rPr>
              <a:t> Т.Е. освещалась тема организации деятельности ГКП «Забота»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r>
              <a:rPr lang="ru-RU" sz="3100" dirty="0" smtClean="0">
                <a:solidFill>
                  <a:srgbClr val="002060"/>
                </a:solidFill>
              </a:rPr>
              <a:t>09.12.2020 года Региональная дискуссионная площадка </a:t>
            </a:r>
            <a:r>
              <a:rPr lang="ru-RU" sz="3100" dirty="0" err="1" smtClean="0">
                <a:solidFill>
                  <a:srgbClr val="002060"/>
                </a:solidFill>
              </a:rPr>
              <a:t>Абилимпикс</a:t>
            </a:r>
            <a:r>
              <a:rPr lang="ru-RU" sz="3100" dirty="0" smtClean="0">
                <a:solidFill>
                  <a:srgbClr val="002060"/>
                </a:solidFill>
              </a:rPr>
              <a:t> «Современные модели успешной социализации инвалидов и лиц с ОВЗ», </a:t>
            </a:r>
            <a:r>
              <a:rPr lang="ru-RU" sz="3100" dirty="0" err="1" smtClean="0">
                <a:solidFill>
                  <a:srgbClr val="002060"/>
                </a:solidFill>
              </a:rPr>
              <a:t>очно</a:t>
            </a:r>
            <a:r>
              <a:rPr lang="ru-RU" sz="3100" dirty="0" smtClean="0">
                <a:solidFill>
                  <a:srgbClr val="002060"/>
                </a:solidFill>
              </a:rPr>
              <a:t> с докладом «Современные модели успешной социализации инвалидов и лиц с ОВЗ в МАДОУ «ДС № 35 г. Благовещенска» - </a:t>
            </a:r>
            <a:r>
              <a:rPr lang="ru-RU" sz="3100" dirty="0" err="1" smtClean="0">
                <a:solidFill>
                  <a:srgbClr val="002060"/>
                </a:solidFill>
              </a:rPr>
              <a:t>Загородняя</a:t>
            </a:r>
            <a:r>
              <a:rPr lang="ru-RU" sz="3100" dirty="0" smtClean="0">
                <a:solidFill>
                  <a:srgbClr val="002060"/>
                </a:solidFill>
              </a:rPr>
              <a:t> О.Е.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r>
              <a:rPr lang="ru-RU" sz="3100" dirty="0" smtClean="0">
                <a:solidFill>
                  <a:srgbClr val="002060"/>
                </a:solidFill>
              </a:rPr>
              <a:t>19.03.2021 года в ГАУ ДПО «</a:t>
            </a:r>
            <a:r>
              <a:rPr lang="ru-RU" sz="3100" dirty="0" err="1" smtClean="0">
                <a:solidFill>
                  <a:srgbClr val="002060"/>
                </a:solidFill>
              </a:rPr>
              <a:t>АмИРО</a:t>
            </a:r>
            <a:r>
              <a:rPr lang="ru-RU" sz="3100" dirty="0" smtClean="0">
                <a:solidFill>
                  <a:srgbClr val="002060"/>
                </a:solidFill>
              </a:rPr>
              <a:t>» для слушателей курсов по инклюзивному образованию «Каждому ребенку - условия для развития» – </a:t>
            </a:r>
            <a:r>
              <a:rPr lang="ru-RU" sz="3100" dirty="0" err="1" smtClean="0">
                <a:solidFill>
                  <a:srgbClr val="002060"/>
                </a:solidFill>
              </a:rPr>
              <a:t>Загородняя</a:t>
            </a:r>
            <a:r>
              <a:rPr lang="ru-RU" sz="3100" dirty="0" smtClean="0">
                <a:solidFill>
                  <a:srgbClr val="002060"/>
                </a:solidFill>
              </a:rPr>
              <a:t> О.Е.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06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1071538" y="3143248"/>
            <a:ext cx="7143800" cy="42862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Увеличение детей ожидается весной 2021 года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142840" y="1475727"/>
          <a:ext cx="8644000" cy="21795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9381"/>
                <a:gridCol w="949419"/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  <a:gridCol w="864400"/>
              </a:tblGrid>
              <a:tr h="625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Группы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Сентябрь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Октябрь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Ноябрь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Декабрь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Январь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Март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Апрель </a:t>
                      </a:r>
                      <a:endParaRPr lang="ru-RU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Май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2021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427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32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427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34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427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36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3108" y="114298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Посещаемость детей ГКП «ЗАБОТА»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images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4643446"/>
            <a:ext cx="2191777" cy="1485270"/>
          </a:xfrm>
          <a:prstGeom prst="rect">
            <a:avLst/>
          </a:prstGeom>
        </p:spPr>
      </p:pic>
      <p:graphicFrame>
        <p:nvGraphicFramePr>
          <p:cNvPr id="14" name="Содержимое 5"/>
          <p:cNvGraphicFramePr>
            <a:graphicFrameLocks/>
          </p:cNvGraphicFramePr>
          <p:nvPr/>
        </p:nvGraphicFramePr>
        <p:xfrm>
          <a:off x="285720" y="3786190"/>
          <a:ext cx="5072102" cy="2786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4586"/>
                <a:gridCol w="724586"/>
                <a:gridCol w="724586"/>
                <a:gridCol w="724586"/>
                <a:gridCol w="724586"/>
                <a:gridCol w="724586"/>
                <a:gridCol w="724586"/>
              </a:tblGrid>
              <a:tr h="6358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Группы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Август </a:t>
                      </a:r>
                      <a:endParaRPr lang="ru-RU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Сентябрь 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Октябрь 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Ноябрь </a:t>
                      </a:r>
                      <a:endParaRPr lang="ru-RU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Декабрь 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Итого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75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32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75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34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75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35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3755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36 группа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75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428604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+mj-lt"/>
            </a:endParaRPr>
          </a:p>
          <a:p>
            <a:endParaRPr lang="ru-RU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«Детский сад № 35 города Благовещенска» (МАДОУ «ДС № 35 г. Благовещенска»)</a:t>
            </a:r>
            <a:endParaRPr lang="ru-RU" b="1" dirty="0">
              <a:latin typeface="+mj-lt"/>
            </a:endParaRPr>
          </a:p>
        </p:txBody>
      </p:sp>
      <p:graphicFrame>
        <p:nvGraphicFramePr>
          <p:cNvPr id="11" name="Содержимое 8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229600" cy="44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000232" y="6286520"/>
            <a:ext cx="458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Руководитель: Татьяна Евгеньевна </a:t>
            </a:r>
            <a:r>
              <a:rPr lang="ru-RU" b="1" dirty="0" err="1" smtClean="0">
                <a:solidFill>
                  <a:srgbClr val="002060"/>
                </a:solidFill>
              </a:rPr>
              <a:t>Храмова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8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428604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+mj-lt"/>
            </a:endParaRPr>
          </a:p>
          <a:p>
            <a:endParaRPr lang="ru-RU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" name="Содержимое 19" descr="IMG-20210319-WA000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414" y="1357298"/>
            <a:ext cx="6753560" cy="505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458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Нормативно-правовая база: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643050"/>
            <a:ext cx="8715436" cy="5000660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Приказ от 31.03.2020 года № 84-ОД  «О назначении ответственного за мероприятия по комплексу мер ГКП «Забота»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Приказ от 31.03.2020 года № 85-ОД «О творческой группе по организации комплекса мер ГКП «Забота»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Приказ от 29.05.2020 года № 147-ОД «Об утверждении Положения»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Положение о группе кратковременного пребывания для детей-инвалидов и детей с ограниченными возможностями здоровья МАДОУ «ДС № 35 г. Благовещенска»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Пакеты диагностических карт; психолого-педагогических методик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Картотека игровых и методических пособий.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8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Направления работы ГКП «ЗАБОТА»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957913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234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889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Материально-технические условия ГКП «Забота»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7" name="Содержимое 6" descr="IMG_20201214_1031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7" y="1196752"/>
            <a:ext cx="7200801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178" y="1147113"/>
            <a:ext cx="7783644" cy="58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55" y="1217694"/>
            <a:ext cx="8600809" cy="552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268760"/>
            <a:ext cx="8352928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006" y="1149085"/>
            <a:ext cx="7344816" cy="550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8" y="1259292"/>
            <a:ext cx="8136903" cy="571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3401289"/>
      </p:ext>
    </p:extLst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889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Материально-технические условия ГКП «Забота»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7" name="Содержимое 6" descr="IMG_20201214_1031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361952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1214_103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1285860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01207_1658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285860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01207_1701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06" y="3643314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01207_1657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14546" y="3857628"/>
            <a:ext cx="3690963" cy="276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01214_1033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80" y="3839768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01214_103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2698" y="1438260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1721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29600" cy="41753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Педагогические кадры ГКП «Забота»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14282" y="1643051"/>
          <a:ext cx="8715378" cy="48823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52563"/>
                <a:gridCol w="976329"/>
                <a:gridCol w="1143008"/>
                <a:gridCol w="1000132"/>
                <a:gridCol w="785818"/>
                <a:gridCol w="3357528"/>
              </a:tblGrid>
              <a:tr h="47040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ФИО специалиста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Должность 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Образование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Стаж работы в данной должности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Категория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Повышение квалификации</a:t>
                      </a:r>
                      <a:endParaRPr lang="ru-RU" sz="1050" dirty="0"/>
                    </a:p>
                  </a:txBody>
                  <a:tcPr/>
                </a:tc>
              </a:tr>
              <a:tr h="470402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solidFill>
                            <a:srgbClr val="002060"/>
                          </a:solidFill>
                        </a:rPr>
                        <a:t>Загородняя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 Оксана Евгеньевна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Педагог-психолог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Высшее, бакалавр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3 года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СЗД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ФГБНУ «ИКПРАО»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17.02.2020-24.02.2020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г.Волгоград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06.04.2020-20.04.2020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ФГБОУВО «ЯГПУ им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К.Д.Ушинского»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г.Ярославль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16.12.2019-19.12.2019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Переподготовка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МЦОиСГИ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г.Москва</a:t>
                      </a:r>
                    </a:p>
                    <a:p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Монтессори-педагог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14.07.2020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70402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solidFill>
                            <a:srgbClr val="002060"/>
                          </a:solidFill>
                        </a:rPr>
                        <a:t>Андрушко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 Елена Николаевна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Учитель-дефектолог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Высшее, магистратура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11 лет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Высшая,</a:t>
                      </a:r>
                    </a:p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21.06.2019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ФГБНУ «ИКПРАО»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17.02.2020-24.02.2020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Волгоград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02.03.2020-16.03.2020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 г. Волгоград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06.04.2020-20.04.2020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Переподготовка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МЦОиСГИ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г.Москва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Монтессори-педагог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14.07.2020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4618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Гонта Елена Ивановна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Учитель-дефектолог/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Учитель-логопед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26</a:t>
                      </a:r>
                      <a:r>
                        <a:rPr lang="ru-RU" sz="800" baseline="0" dirty="0" smtClean="0">
                          <a:solidFill>
                            <a:srgbClr val="002060"/>
                          </a:solidFill>
                        </a:rPr>
                        <a:t> лет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Высшая, 27.11.2020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ФГБНУ «ИКПРАО»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17.02.2020-24.02.2020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Волгоград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02.03.2020-16.03.2020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 г. Волгоград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06.04.2020-20.04.2020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Переподготовка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МЦОиСГИ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г.Москва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Монтессори-педагог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14.07.2020</a:t>
                      </a:r>
                      <a:endParaRPr lang="ru-RU" sz="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1720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Старовойтова Наталья Павловна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Учитель-дефектолог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22 года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Высшая, 22.12.2017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ФГБНУ «ИКПРАО»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17.02.2020-24.02.2020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г. Волгоград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10.03.2020-24.03.2020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3911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Нейман </a:t>
                      </a:r>
                      <a:r>
                        <a:rPr lang="ru-RU" sz="800" baseline="0" dirty="0" smtClean="0">
                          <a:solidFill>
                            <a:srgbClr val="002060"/>
                          </a:solidFill>
                        </a:rPr>
                        <a:t> Г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алина Андреевна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Учитель-дефектолог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36 лет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Высшая, 22.12.2017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ФГБНУ «ИКПРАО»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Москва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17.02.2020-24.02.2020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г.Волгоград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06.04.2020-20.04.2020</a:t>
                      </a:r>
                    </a:p>
                  </a:txBody>
                  <a:tcPr/>
                </a:tc>
              </a:tr>
              <a:tr h="524857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Жук Ольга Геннадьевна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err="1" smtClean="0">
                          <a:solidFill>
                            <a:srgbClr val="002060"/>
                          </a:solidFill>
                        </a:rPr>
                        <a:t>Физинструктор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2 года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СЗД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Волгоград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16.03.2020-30.03.2020</a:t>
                      </a:r>
                    </a:p>
                    <a:p>
                      <a:r>
                        <a:rPr lang="ru-RU" sz="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Переподготовка</a:t>
                      </a:r>
                      <a:r>
                        <a:rPr lang="ru-RU" sz="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МИППи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ПКП» 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Москва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12.02.2020-09.06.2020</a:t>
                      </a:r>
                    </a:p>
                  </a:txBody>
                  <a:tcPr/>
                </a:tc>
              </a:tr>
              <a:tr h="470402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Романенко Елена Александровна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Музыкальный</a:t>
                      </a:r>
                      <a:r>
                        <a:rPr lang="ru-RU" sz="8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руководитель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Высшее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</a:rPr>
                        <a:t>31 год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Высшая, 25.12.2020</a:t>
                      </a:r>
                      <a:endParaRPr lang="ru-RU" sz="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ГАУ ДПО «</a:t>
                      </a:r>
                      <a:r>
                        <a:rPr lang="ru-RU" sz="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АмИРО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09.12.2019-14.12.2019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«Издательство «Учитель»</a:t>
                      </a:r>
                    </a:p>
                    <a:p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г. Волгоград</a:t>
                      </a:r>
                      <a:r>
                        <a:rPr lang="ru-RU" sz="8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02.03.2020-16.03.2020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5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000" cy="68552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Документы для приёма детей в ГКП «Забота»</a:t>
            </a: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endParaRPr lang="ru-RU" sz="27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54551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 smtClean="0">
                <a:solidFill>
                  <a:srgbClr val="002060"/>
                </a:solidFill>
              </a:rPr>
              <a:t>личное заявление на зачисление ребёнка в ГКП «Забота»;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r>
              <a:rPr lang="ru-RU" sz="3100" dirty="0" smtClean="0">
                <a:solidFill>
                  <a:srgbClr val="002060"/>
                </a:solidFill>
              </a:rPr>
              <a:t>свидетельство о рождении ребёнка;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r>
              <a:rPr lang="ru-RU" sz="3100" dirty="0" smtClean="0">
                <a:solidFill>
                  <a:srgbClr val="002060"/>
                </a:solidFill>
              </a:rPr>
              <a:t>документы, подтверждающие состояние здоровья ребёнка (справка медико-социальной экспертизы и индивидуальная программа реабилитации (</a:t>
            </a:r>
            <a:r>
              <a:rPr lang="ru-RU" sz="3100" dirty="0" err="1" smtClean="0">
                <a:solidFill>
                  <a:srgbClr val="002060"/>
                </a:solidFill>
              </a:rPr>
              <a:t>абилитации</a:t>
            </a:r>
            <a:r>
              <a:rPr lang="ru-RU" sz="3100" dirty="0" smtClean="0">
                <a:solidFill>
                  <a:srgbClr val="002060"/>
                </a:solidFill>
              </a:rPr>
              <a:t>) (далее – ИПРА)  (при наличии);</a:t>
            </a:r>
          </a:p>
          <a:p>
            <a:r>
              <a:rPr lang="ru-RU" sz="3100" dirty="0" smtClean="0">
                <a:solidFill>
                  <a:srgbClr val="002060"/>
                </a:solidFill>
              </a:rPr>
              <a:t>медицинская справка с направлением  от педиатра с указанием противопоказаний, особенностей заболевания и рекомендации	 на получение социально-психологических услуг, а так же сведения о сопутствующих диагнозах и факторах, усугубляющих общее состояние ребёнка;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r>
              <a:rPr lang="ru-RU" sz="3100" dirty="0" smtClean="0">
                <a:solidFill>
                  <a:srgbClr val="002060"/>
                </a:solidFill>
              </a:rPr>
              <a:t>заключение ТПМПК (при наличии).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24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887</Words>
  <Application>Microsoft Office PowerPoint</Application>
  <PresentationFormat>Экран (4:3)</PresentationFormat>
  <Paragraphs>255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Документ</vt:lpstr>
      <vt:lpstr>  Создание  группы кратковременного пребывания для детей-инвалидов и детей с ограниченными возможностями здоровья «Забота»  в  МАДОУ «ДС № 35 г. Благовещенска»   </vt:lpstr>
      <vt:lpstr>  </vt:lpstr>
      <vt:lpstr>  </vt:lpstr>
      <vt:lpstr>  Нормативно-правовая база: </vt:lpstr>
      <vt:lpstr>  Направления работы ГКП «ЗАБОТА» </vt:lpstr>
      <vt:lpstr> Материально-технические условия ГКП «Забота» </vt:lpstr>
      <vt:lpstr> Материально-технические условия ГКП «Забота» </vt:lpstr>
      <vt:lpstr> Педагогические кадры ГКП «Забота» </vt:lpstr>
      <vt:lpstr>  Документы для приёма детей в ГКП «Забота»  </vt:lpstr>
      <vt:lpstr>  </vt:lpstr>
      <vt:lpstr>  </vt:lpstr>
      <vt:lpstr> Коррекционно-развивающие мероприятия   </vt:lpstr>
      <vt:lpstr>  </vt:lpstr>
      <vt:lpstr>Отчётная документация по ГКП «Забота»</vt:lpstr>
      <vt:lpstr> Направления и формы работы с родителями </vt:lpstr>
      <vt:lpstr>  </vt:lpstr>
      <vt:lpstr> Распространение опыта работы: 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КОМПЛЕКС МЕР  Группа кратковременного пребывания «Забота» для детей-инвалидов и детей с ограниченными возможностями здоровья «Забота»  МАДОУ «ДС № 35 г. Благовещенска» </dc:title>
  <dc:creator>Admin</dc:creator>
  <cp:lastModifiedBy>Пользователь Windows</cp:lastModifiedBy>
  <cp:revision>62</cp:revision>
  <dcterms:created xsi:type="dcterms:W3CDTF">2021-03-22T00:54:14Z</dcterms:created>
  <dcterms:modified xsi:type="dcterms:W3CDTF">2021-12-07T03:23:32Z</dcterms:modified>
</cp:coreProperties>
</file>