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9" r:id="rId2"/>
    <p:sldId id="257" r:id="rId3"/>
    <p:sldId id="260" r:id="rId4"/>
    <p:sldId id="262" r:id="rId5"/>
    <p:sldId id="268" r:id="rId6"/>
    <p:sldId id="263" r:id="rId7"/>
    <p:sldId id="282" r:id="rId8"/>
    <p:sldId id="287" r:id="rId9"/>
    <p:sldId id="276" r:id="rId10"/>
    <p:sldId id="278" r:id="rId11"/>
    <p:sldId id="275" r:id="rId12"/>
    <p:sldId id="277" r:id="rId13"/>
    <p:sldId id="279" r:id="rId14"/>
    <p:sldId id="280" r:id="rId15"/>
    <p:sldId id="281" r:id="rId16"/>
    <p:sldId id="283" r:id="rId17"/>
    <p:sldId id="284" r:id="rId18"/>
    <p:sldId id="288" r:id="rId19"/>
    <p:sldId id="285" r:id="rId20"/>
    <p:sldId id="272" r:id="rId21"/>
    <p:sldId id="28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2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DD6E0-7F72-4E3C-89A4-6A657773946F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FB8AC-1AAB-4CC2-A507-A8E40D812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730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620757" y="365126"/>
            <a:ext cx="6892564" cy="90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>
            <a:off x="629842" y="1408671"/>
            <a:ext cx="7809309" cy="448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rgbClr val="3A3838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425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13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krasrab.ru/news/society/27236" TargetMode="External"/><Relationship Id="rId3" Type="http://schemas.openxmlformats.org/officeDocument/2006/relationships/hyperlink" Target="http://kcson59.ru/&#1087;&#1088;&#1086;&#1077;&#1082;&#1090;-&#1096;&#1091;&#1096;&#1077;&#1085;&#1089;&#1082;&#1080;&#1077;-&#1074;&#1086;&#1083;&#1086;&#1085;&#1090;&#1105;&#1088;&#1099;-55" TargetMode="External"/><Relationship Id="rId7" Type="http://schemas.openxmlformats.org/officeDocument/2006/relationships/hyperlink" Target="http://files.rmc24.ru/region/pdf/37.pdf" TargetMode="External"/><Relationship Id="rId2" Type="http://schemas.openxmlformats.org/officeDocument/2006/relationships/hyperlink" Target="https://urlid.ru/bt0z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ocialmag.info/worker-mar-2021" TargetMode="External"/><Relationship Id="rId5" Type="http://schemas.openxmlformats.org/officeDocument/2006/relationships/hyperlink" Target="http://files.rmc24.ru/region/pdf/26.pdf" TargetMode="External"/><Relationship Id="rId10" Type="http://schemas.openxmlformats.org/officeDocument/2006/relationships/hyperlink" Target="https://vk.com/wall-32348187_204503" TargetMode="External"/><Relationship Id="rId4" Type="http://schemas.openxmlformats.org/officeDocument/2006/relationships/hyperlink" Target="https://clck.ru/HbM2J" TargetMode="External"/><Relationship Id="rId9" Type="http://schemas.openxmlformats.org/officeDocument/2006/relationships/hyperlink" Target="https://smarteka.com/contest/practice/joga-dla-pozilyh-ludej-tehnologia-ozdorovleni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b="3415"/>
          <a:stretch>
            <a:fillRect/>
          </a:stretch>
        </p:blipFill>
        <p:spPr>
          <a:xfrm>
            <a:off x="32865" y="908720"/>
            <a:ext cx="5363318" cy="499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1340768"/>
            <a:ext cx="4281337" cy="2088232"/>
          </a:xfrm>
        </p:spPr>
        <p:txBody>
          <a:bodyPr>
            <a:normAutofit fontScale="70000" lnSpcReduction="20000"/>
          </a:bodyPr>
          <a:lstStyle/>
          <a:p>
            <a:pPr lvl="0" algn="ctr">
              <a:spcBef>
                <a:spcPts val="0"/>
              </a:spcBef>
              <a:buClr>
                <a:srgbClr val="0F6FC6"/>
              </a:buClr>
            </a:pPr>
            <a:endParaRPr lang="ru-RU" sz="18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spcBef>
                <a:spcPts val="0"/>
              </a:spcBef>
              <a:buClr>
                <a:srgbClr val="0F6FC6"/>
              </a:buClr>
            </a:pPr>
            <a:endParaRPr lang="ru-RU" sz="18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spcBef>
                <a:spcPts val="0"/>
              </a:spcBef>
              <a:buClr>
                <a:srgbClr val="0F6FC6"/>
              </a:buClr>
            </a:pP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spcBef>
                <a:spcPts val="0"/>
              </a:spcBef>
              <a:buClr>
                <a:srgbClr val="0F6FC6"/>
              </a:buClr>
            </a:pPr>
            <a:endParaRPr lang="ru-RU" sz="18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lnSpc>
                <a:spcPct val="110000"/>
              </a:lnSpc>
              <a:spcBef>
                <a:spcPts val="0"/>
              </a:spcBef>
              <a:buClr>
                <a:srgbClr val="0F6FC6"/>
              </a:buClr>
            </a:pP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Добровольческое движение «Шушенские волонтёры 55+»</a:t>
            </a:r>
            <a:endParaRPr lang="ru-RU" sz="18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spcBef>
                <a:spcPts val="0"/>
              </a:spcBef>
              <a:buClr>
                <a:srgbClr val="0F6FC6"/>
              </a:buClr>
            </a:pP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spcBef>
                <a:spcPts val="0"/>
              </a:spcBef>
              <a:buClr>
                <a:srgbClr val="0F6FC6"/>
              </a:buClr>
            </a:pPr>
            <a:endParaRPr lang="ru-RU" sz="18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spcBef>
                <a:spcPts val="0"/>
              </a:spcBef>
              <a:buClr>
                <a:srgbClr val="0F6FC6"/>
              </a:buClr>
            </a:pP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spcBef>
                <a:spcPts val="0"/>
              </a:spcBef>
              <a:buClr>
                <a:srgbClr val="0F6FC6"/>
              </a:buClr>
            </a:pPr>
            <a:endParaRPr lang="ru-RU" sz="1800" b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spcBef>
                <a:spcPts val="0"/>
              </a:spcBef>
              <a:buClr>
                <a:srgbClr val="0F6FC6"/>
              </a:buClr>
            </a:pP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spcBef>
                <a:spcPts val="0"/>
              </a:spcBef>
              <a:buClr>
                <a:srgbClr val="0F6FC6"/>
              </a:buClr>
            </a:pPr>
            <a:endParaRPr lang="ru-RU" sz="18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31998" y="476672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Краевое государственное бюджетное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учреждение социального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обслуживания </a:t>
            </a:r>
          </a:p>
          <a:p>
            <a:pPr algn="ctr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«Комплексный центр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социального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обслуживания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Шушенский»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3648" y="6187290"/>
            <a:ext cx="680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buClr>
                <a:srgbClr val="0F6FC6"/>
              </a:buClr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п. Шушенское, Шушенский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р-н Красноярский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край </a:t>
            </a:r>
          </a:p>
          <a:p>
            <a:pPr lvl="0" algn="ctr">
              <a:spcBef>
                <a:spcPts val="0"/>
              </a:spcBef>
              <a:buClr>
                <a:srgbClr val="0F6FC6"/>
              </a:buClr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Сибирский федеральный округ </a:t>
            </a:r>
          </a:p>
        </p:txBody>
      </p:sp>
    </p:spTree>
    <p:extLst>
      <p:ext uri="{BB962C8B-B14F-4D97-AF65-F5344CB8AC3E}">
        <p14:creationId xmlns:p14="http://schemas.microsoft.com/office/powerpoint/2010/main" val="3713606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404664"/>
            <a:ext cx="5220072" cy="136815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Calibri"/>
              </a:rPr>
              <a:t>Гастроли  волонтёров в  </a:t>
            </a:r>
            <a:r>
              <a:rPr lang="ru-RU" sz="1600" dirty="0" smtClean="0"/>
              <a:t>дома-интернаты </a:t>
            </a:r>
            <a:r>
              <a:rPr lang="ru-RU" sz="1600" dirty="0"/>
              <a:t>для граждан пожилого возраста и </a:t>
            </a:r>
            <a:r>
              <a:rPr lang="ru-RU" sz="1600" dirty="0" smtClean="0"/>
              <a:t>инвалидов и отделения дневной занятости  для граждан старшего возраста  г. Минусинска, </a:t>
            </a:r>
            <a:br>
              <a:rPr lang="ru-RU" sz="1600" dirty="0" smtClean="0"/>
            </a:br>
            <a:r>
              <a:rPr lang="ru-RU" sz="1600" dirty="0" smtClean="0"/>
              <a:t>с. Каратузское  с постановками </a:t>
            </a:r>
            <a:br>
              <a:rPr lang="ru-RU" sz="1600" dirty="0" smtClean="0"/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Calibri"/>
              </a:rPr>
              <a:t>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a typeface="Calibri"/>
              </a:rPr>
              <a:t>Ах война, что ты сделала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Calibri"/>
              </a:rPr>
              <a:t>…», «У войны не женское лицо» 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05" y="980728"/>
            <a:ext cx="3519223" cy="2639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44824"/>
            <a:ext cx="4680520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H:\Разное\КЦСОН\САЙТ 2023\Май 2023\Статья 9 Гастроли\фото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456384" cy="2558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70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Направления деятельности </a:t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Проведение е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жегодных благотворительных акций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«Варежки и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носочки», </a:t>
            </a:r>
            <a:b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для детей  и  одинокопроживающих граждан старшего возраста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находящихся в трудной жизненной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ситуации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2" y="2276872"/>
            <a:ext cx="3727069" cy="3359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52328"/>
            <a:ext cx="3948320" cy="2394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0244"/>
            <a:ext cx="3913145" cy="2322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04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18" y="332656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Calibri"/>
              </a:rPr>
              <a:t>Благотворительная акция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a typeface="Calibri"/>
              </a:rPr>
              <a:t>«Книги – больнице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Calibri"/>
              </a:rPr>
              <a:t>» </a:t>
            </a: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0386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645024"/>
            <a:ext cx="40386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644" y="1340768"/>
            <a:ext cx="2761766" cy="3682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6866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754760" cy="9906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Ежегодной участие в акции 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«Красная гвоздика» 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фонда «Память поколений» </a:t>
            </a: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3456383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92" y="2276872"/>
            <a:ext cx="4881192" cy="3662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27984" y="6926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Всероссийская акция, посвящённая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Дню Государственного флага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9538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Благоустройство памятных мест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на территории Шушенского района </a:t>
            </a: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7775"/>
            <a:ext cx="40386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7775"/>
            <a:ext cx="40386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869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115616" y="548680"/>
            <a:ext cx="7532320" cy="63976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«Серебряные волонтеры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» взяли шефство над </a:t>
            </a:r>
          </a:p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детским садом 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«Василёк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(проведение познавательных, волонтёрских мероприятий)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38" y="1556792"/>
            <a:ext cx="4045950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953513"/>
            <a:ext cx="2911347" cy="2624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71164"/>
            <a:ext cx="4895379" cy="4895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372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Разное\КЦСОН\САЙТ 2022\Декабрь 2022\Серебрянные волонтёры 55 +\IMG-20221002-WA0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95238"/>
            <a:ext cx="3577580" cy="4770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06384"/>
            <a:ext cx="3957530" cy="2968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82504"/>
            <a:ext cx="3932381" cy="2949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053" y="620688"/>
            <a:ext cx="4308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2022 году «Шушенские волонтёры 55+» стали участниками VI Всероссийского форума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«серебряных»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добровольцев в Ростове-на-Дону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61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Разное\КЦСОН\САЙТ 2022\Декабрь 2022\Серебрянные волонтёры 55 +\IMG-20221115-WA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57" y="1772816"/>
            <a:ext cx="3381691" cy="4508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Разное\КЦСОН\САЙТ 2022\Декабрь 2022\Серебрянные волонтёры 55 +\IMG-20221115-WA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2" y="2903736"/>
            <a:ext cx="4504003" cy="3378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8632" y="1508590"/>
            <a:ext cx="43085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Цель мероприятия: знакомство с лучшими мировыми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российскими практикам по разработке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воплощению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общественных проектов и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программ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направленных на работу со  старшим поколением. 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5159" y="69269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Приняли участие в  фестивале «ДЕКАДЕ ЗРЕЛОГО ВОЗРАСТА 2022» в городе Сочи.</a:t>
            </a:r>
          </a:p>
        </p:txBody>
      </p:sp>
    </p:spTree>
    <p:extLst>
      <p:ext uri="{BB962C8B-B14F-4D97-AF65-F5344CB8AC3E}">
        <p14:creationId xmlns:p14="http://schemas.microsoft.com/office/powerpoint/2010/main" val="1442309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33" y="2348880"/>
            <a:ext cx="292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2023 году «Шушенские волонтёры 55+» стали участниками VII Всероссийского форума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«серебряных»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добровольцев в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г.Москва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20687"/>
            <a:ext cx="5904657" cy="590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790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929262" cy="64807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Наши победы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1924" y="1196752"/>
            <a:ext cx="3528392" cy="5328592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Победители регионального конкурса 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+mj-lt"/>
              </a:rPr>
              <a:t>«Доброволец года – 2019»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в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номинации «Организатор добровольчества (волонтёрства)».</a:t>
            </a:r>
          </a:p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2 место в региональном  конкурсе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на лучшее учреждение по работе с добровольцами в сфере социального обслуживания населения Красноярского края </a:t>
            </a:r>
          </a:p>
          <a:p>
            <a:r>
              <a:rPr lang="ru-RU" sz="1800" dirty="0">
                <a:solidFill>
                  <a:srgbClr val="0070C0"/>
                </a:solidFill>
                <a:latin typeface="+mj-lt"/>
              </a:rPr>
              <a:t>«Во благо – </a:t>
            </a:r>
            <a:r>
              <a:rPr lang="ru-RU" sz="1800" dirty="0" smtClean="0">
                <a:solidFill>
                  <a:srgbClr val="0070C0"/>
                </a:solidFill>
                <a:latin typeface="+mj-lt"/>
              </a:rPr>
              <a:t>2019»</a:t>
            </a:r>
          </a:p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Победители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региональном конкурсе в номинации  </a:t>
            </a:r>
            <a:r>
              <a:rPr lang="ru-RU" sz="1800" dirty="0">
                <a:solidFill>
                  <a:srgbClr val="0070C0"/>
                </a:solidFill>
              </a:rPr>
              <a:t>«Лучший проект добровольческой организации (волонтеров), реализованный в сфере социального обслуживания</a:t>
            </a:r>
            <a:r>
              <a:rPr lang="ru-RU" sz="1800" dirty="0" smtClean="0">
                <a:solidFill>
                  <a:srgbClr val="0070C0"/>
                </a:solidFill>
              </a:rPr>
              <a:t>»,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2022 г. </a:t>
            </a: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800" dirty="0" smtClean="0">
              <a:solidFill>
                <a:schemeClr val="accent1"/>
              </a:solidFill>
              <a:latin typeface="+mj-lt"/>
            </a:endParaRPr>
          </a:p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0688"/>
            <a:ext cx="2538282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16" y="1514477"/>
            <a:ext cx="2489876" cy="3516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62278"/>
            <a:ext cx="2367186" cy="3156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068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76872"/>
            <a:ext cx="4503859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645" y="548680"/>
            <a:ext cx="8229600" cy="151216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Развитие «серебряного» волонтёрства на базе учреждения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началось с реализации проекта </a:t>
            </a:r>
            <a:r>
              <a:rPr lang="ru-RU" sz="1800" dirty="0" smtClean="0">
                <a:solidFill>
                  <a:schemeClr val="accent1"/>
                </a:solidFill>
              </a:rPr>
              <a:t>«Шушенские волонтёры 55+» </a:t>
            </a:r>
            <a:r>
              <a:rPr lang="ru-RU" sz="1800" dirty="0" smtClean="0"/>
              <a:t>победителя грантовой </a:t>
            </a:r>
            <a:r>
              <a:rPr lang="ru-RU" sz="1800" dirty="0"/>
              <a:t>программы «Старшее поколение» Благотворительного фонда Елены и Геннадия Тимченко «Активное поколение</a:t>
            </a:r>
            <a:r>
              <a:rPr lang="ru-RU" sz="1800" dirty="0" smtClean="0"/>
              <a:t>»  в 2019  г.</a:t>
            </a:r>
            <a:endParaRPr lang="ru-RU" sz="1800" dirty="0">
              <a:solidFill>
                <a:schemeClr val="accent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2564904"/>
            <a:ext cx="4176464" cy="3627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1900" dirty="0" smtClean="0">
                <a:solidFill>
                  <a:schemeClr val="accent1"/>
                </a:solidFill>
              </a:rPr>
              <a:t>Целевой аудиторией проекта стали:</a:t>
            </a:r>
          </a:p>
          <a:p>
            <a:pPr>
              <a:lnSpc>
                <a:spcPct val="150000"/>
              </a:lnSpc>
            </a:pP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люди старшего возраста (55+), </a:t>
            </a:r>
          </a:p>
          <a:p>
            <a:pPr>
              <a:lnSpc>
                <a:spcPct val="150000"/>
              </a:lnSpc>
            </a:pP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проживающие на территории Шушенского района, </a:t>
            </a:r>
          </a:p>
          <a:p>
            <a:pPr>
              <a:lnSpc>
                <a:spcPct val="150000"/>
              </a:lnSpc>
            </a:pP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Красноярского края </a:t>
            </a:r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49963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</a:rPr>
              <a:t>Людмила, 70 лет, участница добровольческого движения «Шушенские волонтёры 55+» 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4704928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«Всю </a:t>
            </a: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жизнь я </a:t>
            </a:r>
            <a:r>
              <a:rPr lang="ru-RU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была </a:t>
            </a: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человеком </a:t>
            </a:r>
            <a:r>
              <a:rPr lang="ru-RU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активным. Работала 20 лет учителем труда в школе, а </a:t>
            </a: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когда ушла с работы, решила </a:t>
            </a:r>
            <a:r>
              <a:rPr lang="ru-RU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попробовать  </a:t>
            </a: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себя </a:t>
            </a:r>
            <a:r>
              <a:rPr lang="ru-RU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волонтерстве, </a:t>
            </a: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чтобы не сидеть на лавочке у подъезда и не чувствовать себя лишенной жизни. </a:t>
            </a:r>
            <a:endParaRPr lang="ru-RU" sz="1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Сейчас я организую и провожу </a:t>
            </a: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различные мастер-классы для детей, инвалидов, пожилых. Есть силы и  </a:t>
            </a: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желание помогать людям, и я </a:t>
            </a:r>
            <a:r>
              <a:rPr lang="ru-RU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это делаю»</a:t>
            </a:r>
            <a:endParaRPr lang="ru-RU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10" y="1700213"/>
            <a:ext cx="3542542" cy="4689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635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60648"/>
            <a:ext cx="8190630" cy="5400600"/>
          </a:xfrm>
        </p:spPr>
        <p:txBody>
          <a:bodyPr>
            <a:noAutofit/>
          </a:bodyPr>
          <a:lstStyle/>
          <a:p>
            <a:pPr marL="12700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solidFill>
                <a:schemeClr val="accent1"/>
              </a:solidFill>
              <a:latin typeface="+mj-lt"/>
            </a:endParaRPr>
          </a:p>
          <a:p>
            <a:pPr marL="1270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1"/>
                </a:solidFill>
                <a:latin typeface="+mj-lt"/>
              </a:rPr>
              <a:t>Ссылки </a:t>
            </a:r>
            <a:r>
              <a:rPr lang="ru-RU" sz="1800" smtClean="0">
                <a:solidFill>
                  <a:schemeClr val="accent1"/>
                </a:solidFill>
                <a:latin typeface="+mj-lt"/>
              </a:rPr>
              <a:t>на добровольческие события </a:t>
            </a:r>
            <a:r>
              <a:rPr lang="ru-RU" sz="1800" dirty="0">
                <a:solidFill>
                  <a:schemeClr val="accent1"/>
                </a:solidFill>
                <a:latin typeface="+mj-lt"/>
              </a:rPr>
              <a:t>в социальных сетях и на информационных ресурсах</a:t>
            </a:r>
            <a:r>
              <a:rPr lang="ru-RU" sz="1800" dirty="0" smtClean="0">
                <a:solidFill>
                  <a:schemeClr val="accent1"/>
                </a:solidFill>
                <a:latin typeface="+mj-lt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i="1" dirty="0" smtClean="0">
                <a:solidFill>
                  <a:schemeClr val="accent1"/>
                </a:solidFill>
                <a:latin typeface="+mj-lt"/>
              </a:rPr>
              <a:t>ссылка </a:t>
            </a:r>
            <a:r>
              <a:rPr lang="ru-RU" sz="1600" i="1" dirty="0">
                <a:solidFill>
                  <a:schemeClr val="accent1"/>
                </a:solidFill>
                <a:latin typeface="+mj-lt"/>
              </a:rPr>
              <a:t>на вкладку проекта «Шушенские волонтёры 55+» на сайте КГБУ СО «КЦСОН «Шушенский»: </a:t>
            </a:r>
            <a:r>
              <a:rPr lang="ru-RU" sz="1600" i="1" dirty="0">
                <a:solidFill>
                  <a:schemeClr val="accent1"/>
                </a:solidFill>
                <a:latin typeface="+mj-lt"/>
                <a:hlinkClick r:id="rId2"/>
              </a:rPr>
              <a:t>https://</a:t>
            </a:r>
            <a:r>
              <a:rPr lang="ru-RU" sz="1600" i="1" dirty="0" smtClean="0">
                <a:solidFill>
                  <a:schemeClr val="accent1"/>
                </a:solidFill>
                <a:latin typeface="+mj-lt"/>
                <a:hlinkClick r:id="rId2"/>
              </a:rPr>
              <a:t>urlid.ru/bt0z</a:t>
            </a:r>
            <a:endParaRPr lang="ru-RU" sz="1600" i="1" dirty="0" smtClean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i="1" dirty="0" smtClean="0">
                <a:solidFill>
                  <a:schemeClr val="accent1"/>
                </a:solidFill>
                <a:latin typeface="+mj-lt"/>
              </a:rPr>
              <a:t>ссылка </a:t>
            </a:r>
            <a:r>
              <a:rPr lang="ru-RU" sz="1600" i="1" dirty="0">
                <a:solidFill>
                  <a:schemeClr val="accent1"/>
                </a:solidFill>
                <a:latin typeface="+mj-lt"/>
              </a:rPr>
              <a:t>на новости проекта: </a:t>
            </a:r>
            <a:r>
              <a:rPr lang="ru-RU" sz="1600" i="1" dirty="0">
                <a:solidFill>
                  <a:schemeClr val="accent1"/>
                </a:solidFill>
                <a:latin typeface="+mj-lt"/>
                <a:hlinkClick r:id="rId3"/>
              </a:rPr>
              <a:t>http://</a:t>
            </a:r>
            <a:r>
              <a:rPr lang="ru-RU" sz="1600" i="1" dirty="0" smtClean="0">
                <a:solidFill>
                  <a:schemeClr val="accent1"/>
                </a:solidFill>
                <a:latin typeface="+mj-lt"/>
                <a:hlinkClick r:id="rId3"/>
              </a:rPr>
              <a:t>kcson59.ru/проект-шушенские-волонтёры-55</a:t>
            </a:r>
            <a:endParaRPr lang="ru-RU" sz="1600" i="1" dirty="0" smtClean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i="1" dirty="0" smtClean="0">
                <a:solidFill>
                  <a:schemeClr val="accent1"/>
                </a:solidFill>
                <a:latin typeface="+mj-lt"/>
              </a:rPr>
              <a:t>ссылка </a:t>
            </a:r>
            <a:r>
              <a:rPr lang="ru-RU" sz="1600" i="1" dirty="0">
                <a:solidFill>
                  <a:schemeClr val="accent1"/>
                </a:solidFill>
                <a:latin typeface="+mj-lt"/>
              </a:rPr>
              <a:t>на фильм </a:t>
            </a:r>
            <a:r>
              <a:rPr lang="ru-RU" sz="1600" i="1" dirty="0" smtClean="0">
                <a:solidFill>
                  <a:schemeClr val="accent1"/>
                </a:solidFill>
                <a:latin typeface="+mj-lt"/>
              </a:rPr>
              <a:t>«</a:t>
            </a:r>
            <a:r>
              <a:rPr lang="ru-RU" sz="1600" i="1" dirty="0">
                <a:solidFill>
                  <a:schemeClr val="accent1"/>
                </a:solidFill>
                <a:latin typeface="+mj-lt"/>
              </a:rPr>
              <a:t>Шушенские волонтёры 55+»: </a:t>
            </a:r>
            <a:r>
              <a:rPr lang="ru-RU" sz="1600" i="1" dirty="0">
                <a:solidFill>
                  <a:schemeClr val="accent1"/>
                </a:solidFill>
                <a:latin typeface="+mj-lt"/>
                <a:hlinkClick r:id="rId4"/>
              </a:rPr>
              <a:t>https://</a:t>
            </a:r>
            <a:r>
              <a:rPr lang="ru-RU" sz="1600" i="1" dirty="0" smtClean="0">
                <a:solidFill>
                  <a:schemeClr val="accent1"/>
                </a:solidFill>
                <a:latin typeface="+mj-lt"/>
                <a:hlinkClick r:id="rId4"/>
              </a:rPr>
              <a:t>clck.ru/HbM2J</a:t>
            </a:r>
            <a:endParaRPr lang="ru-RU" sz="1600" i="1" dirty="0" smtClean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i="1" dirty="0">
                <a:solidFill>
                  <a:schemeClr val="accent1"/>
                </a:solidFill>
                <a:latin typeface="+mj-lt"/>
              </a:rPr>
              <a:t>с</a:t>
            </a:r>
            <a:r>
              <a:rPr lang="ru-RU" sz="1600" i="1" dirty="0" smtClean="0">
                <a:solidFill>
                  <a:schemeClr val="accent1"/>
                </a:solidFill>
                <a:latin typeface="+mj-lt"/>
              </a:rPr>
              <a:t>сылка на статью в </a:t>
            </a:r>
            <a:r>
              <a:rPr lang="ru-RU" sz="1600" i="1" dirty="0">
                <a:solidFill>
                  <a:schemeClr val="accent1"/>
                </a:solidFill>
                <a:latin typeface="+mj-lt"/>
              </a:rPr>
              <a:t>информационно - аналитическом журнале </a:t>
            </a:r>
            <a:r>
              <a:rPr lang="ru-RU" sz="1600" i="1" dirty="0" smtClean="0">
                <a:solidFill>
                  <a:schemeClr val="accent1"/>
                </a:solidFill>
                <a:latin typeface="+mj-lt"/>
              </a:rPr>
              <a:t>СОЦИАЛЬНОЕ </a:t>
            </a:r>
            <a:r>
              <a:rPr lang="ru-RU" sz="1600" i="1" dirty="0">
                <a:solidFill>
                  <a:schemeClr val="accent1"/>
                </a:solidFill>
                <a:latin typeface="+mj-lt"/>
              </a:rPr>
              <a:t>РАЗВИТИЕ: РЕГИОН 24 2019 г., №</a:t>
            </a:r>
            <a:r>
              <a:rPr lang="ru-RU" sz="1600" i="1" dirty="0" smtClean="0">
                <a:solidFill>
                  <a:schemeClr val="accent1"/>
                </a:solidFill>
                <a:latin typeface="+mj-lt"/>
              </a:rPr>
              <a:t>1, март (стр.22) </a:t>
            </a:r>
            <a:r>
              <a:rPr lang="en-US" sz="1600" i="1" dirty="0" smtClean="0">
                <a:solidFill>
                  <a:schemeClr val="accent1"/>
                </a:solidFill>
                <a:latin typeface="+mj-lt"/>
                <a:hlinkClick r:id="rId5"/>
              </a:rPr>
              <a:t>http</a:t>
            </a:r>
            <a:r>
              <a:rPr lang="en-US" sz="1600" i="1" dirty="0">
                <a:solidFill>
                  <a:schemeClr val="accent1"/>
                </a:solidFill>
                <a:latin typeface="+mj-lt"/>
                <a:hlinkClick r:id="rId5"/>
              </a:rPr>
              <a:t>://</a:t>
            </a:r>
            <a:r>
              <a:rPr lang="en-US" sz="1600" i="1" dirty="0" smtClean="0">
                <a:solidFill>
                  <a:schemeClr val="accent1"/>
                </a:solidFill>
                <a:latin typeface="+mj-lt"/>
                <a:hlinkClick r:id="rId5"/>
              </a:rPr>
              <a:t>files.rmc24.ru/region/pdf/26.pdf</a:t>
            </a:r>
            <a:endParaRPr lang="ru-RU" sz="1600" i="1" dirty="0" smtClean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i="1" dirty="0" smtClean="0">
                <a:solidFill>
                  <a:schemeClr val="accent1"/>
                </a:solidFill>
                <a:latin typeface="+mj-lt"/>
              </a:rPr>
              <a:t>ссылка на Журнал Работник социальной службы №3, 2021 Шушенские волонтёры 55+  </a:t>
            </a:r>
            <a:r>
              <a:rPr lang="en-US" sz="1600" i="1" dirty="0" smtClean="0">
                <a:solidFill>
                  <a:schemeClr val="accent1"/>
                </a:solidFill>
                <a:latin typeface="+mj-lt"/>
                <a:hlinkClick r:id="rId6"/>
              </a:rPr>
              <a:t>https</a:t>
            </a:r>
            <a:r>
              <a:rPr lang="en-US" sz="1600" i="1" dirty="0">
                <a:solidFill>
                  <a:schemeClr val="accent1"/>
                </a:solidFill>
                <a:latin typeface="+mj-lt"/>
                <a:hlinkClick r:id="rId6"/>
              </a:rPr>
              <a:t>://</a:t>
            </a:r>
            <a:r>
              <a:rPr lang="en-US" sz="1600" i="1" dirty="0" smtClean="0">
                <a:solidFill>
                  <a:schemeClr val="accent1"/>
                </a:solidFill>
                <a:latin typeface="+mj-lt"/>
                <a:hlinkClick r:id="rId6"/>
              </a:rPr>
              <a:t>www.socialmag.info/worker-mar-2021</a:t>
            </a:r>
            <a:endParaRPr lang="ru-RU" sz="1600" i="1" dirty="0" smtClean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i="1" dirty="0" smtClean="0">
                <a:solidFill>
                  <a:schemeClr val="accent1"/>
                </a:solidFill>
                <a:latin typeface="+mj-lt"/>
              </a:rPr>
              <a:t>ссылка </a:t>
            </a:r>
            <a:r>
              <a:rPr lang="ru-RU" sz="1600" i="1" dirty="0">
                <a:solidFill>
                  <a:schemeClr val="accent1"/>
                </a:solidFill>
                <a:latin typeface="+mj-lt"/>
              </a:rPr>
              <a:t>на статью в информационно - аналитическом журнале СОЦИАЛЬНОЕ РАЗВИТИЕ: РЕГИОН 24 № </a:t>
            </a:r>
            <a:r>
              <a:rPr lang="ru-RU" sz="1600" i="1" dirty="0" smtClean="0">
                <a:solidFill>
                  <a:schemeClr val="accent1"/>
                </a:solidFill>
                <a:latin typeface="+mj-lt"/>
              </a:rPr>
              <a:t>4,  </a:t>
            </a:r>
            <a:r>
              <a:rPr lang="ru-RU" sz="1600" i="1" dirty="0">
                <a:solidFill>
                  <a:schemeClr val="accent1"/>
                </a:solidFill>
                <a:latin typeface="+mj-lt"/>
              </a:rPr>
              <a:t>ДЕКАБРЬ </a:t>
            </a:r>
            <a:r>
              <a:rPr lang="ru-RU" sz="1600" i="1" dirty="0" smtClean="0">
                <a:solidFill>
                  <a:schemeClr val="accent1"/>
                </a:solidFill>
                <a:latin typeface="+mj-lt"/>
              </a:rPr>
              <a:t>2021 (стр. 54): </a:t>
            </a:r>
            <a:r>
              <a:rPr lang="en-US" sz="1600" i="1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600" i="1" dirty="0">
                <a:solidFill>
                  <a:schemeClr val="accent1"/>
                </a:solidFill>
                <a:latin typeface="+mj-lt"/>
                <a:hlinkClick r:id="rId7"/>
              </a:rPr>
              <a:t>http://</a:t>
            </a:r>
            <a:r>
              <a:rPr lang="en-US" sz="1600" i="1" dirty="0" smtClean="0">
                <a:solidFill>
                  <a:schemeClr val="accent1"/>
                </a:solidFill>
                <a:latin typeface="+mj-lt"/>
                <a:hlinkClick r:id="rId7"/>
              </a:rPr>
              <a:t>files.rmc24.ru/region/pdf/37.pdf</a:t>
            </a:r>
            <a:endParaRPr lang="en-US" sz="1600" i="1" dirty="0" smtClean="0">
              <a:solidFill>
                <a:schemeClr val="accent1"/>
              </a:solidFill>
              <a:latin typeface="+mj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600" i="1" dirty="0">
                <a:solidFill>
                  <a:schemeClr val="accent1"/>
                </a:solidFill>
                <a:latin typeface="+mj-lt"/>
              </a:rPr>
              <a:t>https://</a:t>
            </a:r>
            <a:r>
              <a:rPr lang="en-US" sz="1600" i="1" dirty="0" smtClean="0">
                <a:solidFill>
                  <a:schemeClr val="accent1"/>
                </a:solidFill>
                <a:latin typeface="+mj-lt"/>
              </a:rPr>
              <a:t>krsk.aif.ru/society/babushki-yogi_pensionerki_v_sibiri_razgadali_sekret_aktivnogo_dolgoletiya</a:t>
            </a:r>
            <a:r>
              <a:rPr lang="en-US" sz="1600" i="1" dirty="0">
                <a:solidFill>
                  <a:schemeClr val="accent1"/>
                </a:solidFill>
                <a:latin typeface="+mj-lt"/>
              </a:rPr>
              <a:t>; </a:t>
            </a:r>
            <a:endParaRPr lang="en-US" sz="1600" i="1" dirty="0" smtClean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i="1" dirty="0" smtClean="0">
                <a:solidFill>
                  <a:schemeClr val="accent1"/>
                </a:solidFill>
                <a:latin typeface="+mj-lt"/>
              </a:rPr>
              <a:t>https</a:t>
            </a:r>
            <a:r>
              <a:rPr lang="en-US" sz="1600" i="1" dirty="0">
                <a:solidFill>
                  <a:schemeClr val="accent1"/>
                </a:solidFill>
                <a:latin typeface="+mj-lt"/>
              </a:rPr>
              <a:t>://rg.ru/2022/11/16/reg-pfo/babushki-vstali-v-pozu.html; </a:t>
            </a:r>
            <a:endParaRPr lang="en-US" sz="1600" i="1" dirty="0" smtClean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i="1" dirty="0" smtClean="0">
                <a:solidFill>
                  <a:schemeClr val="accent1"/>
                </a:solidFill>
                <a:latin typeface="+mj-lt"/>
                <a:hlinkClick r:id="rId8"/>
              </a:rPr>
              <a:t>https</a:t>
            </a:r>
            <a:r>
              <a:rPr lang="en-US" sz="1600" i="1" dirty="0">
                <a:solidFill>
                  <a:schemeClr val="accent1"/>
                </a:solidFill>
                <a:latin typeface="+mj-lt"/>
                <a:hlinkClick r:id="rId8"/>
              </a:rPr>
              <a:t>://krasrab.ru/news/society/27236</a:t>
            </a:r>
            <a:r>
              <a:rPr lang="en-US" sz="1600" i="1" dirty="0" smtClean="0">
                <a:solidFill>
                  <a:schemeClr val="accent1"/>
                </a:solidFill>
                <a:latin typeface="+mj-lt"/>
              </a:rPr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i="1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600" i="1" dirty="0">
                <a:solidFill>
                  <a:schemeClr val="accent1"/>
                </a:solidFill>
                <a:latin typeface="+mj-lt"/>
              </a:rPr>
              <a:t>https://ctv7.ru/news/obschestvo/babushki-jogi-uchat-asany-v-shushenskom.html; </a:t>
            </a:r>
            <a:endParaRPr lang="en-US" sz="1600" i="1" dirty="0" smtClean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i="1" dirty="0" smtClean="0">
                <a:solidFill>
                  <a:schemeClr val="accent1"/>
                </a:solidFill>
                <a:latin typeface="+mj-lt"/>
                <a:hlinkClick r:id="rId9"/>
              </a:rPr>
              <a:t>https</a:t>
            </a:r>
            <a:r>
              <a:rPr lang="en-US" sz="1600" i="1" dirty="0">
                <a:solidFill>
                  <a:schemeClr val="accent1"/>
                </a:solidFill>
                <a:latin typeface="+mj-lt"/>
                <a:hlinkClick r:id="rId9"/>
              </a:rPr>
              <a:t>://smarteka.com/contest/practice/joga-dla-pozilyh-ludej-tehnologia-ozdorovlenia</a:t>
            </a:r>
            <a:r>
              <a:rPr lang="en-US" sz="1600" i="1" dirty="0" smtClean="0">
                <a:solidFill>
                  <a:schemeClr val="accent1"/>
                </a:solidFill>
                <a:latin typeface="+mj-lt"/>
              </a:rPr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i="1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600" i="1" dirty="0">
                <a:solidFill>
                  <a:schemeClr val="accent1"/>
                </a:solidFill>
                <a:latin typeface="+mj-lt"/>
              </a:rPr>
              <a:t>http://kcson59.ru/</a:t>
            </a:r>
            <a:r>
              <a:rPr lang="ru-RU" sz="1600" i="1" dirty="0">
                <a:solidFill>
                  <a:schemeClr val="accent1"/>
                </a:solidFill>
                <a:latin typeface="+mj-lt"/>
              </a:rPr>
              <a:t>йога-для-людей-старшего-возраста/; </a:t>
            </a:r>
            <a:r>
              <a:rPr lang="en-US" sz="1600" i="1" dirty="0">
                <a:solidFill>
                  <a:schemeClr val="accent1"/>
                </a:solidFill>
                <a:latin typeface="+mj-lt"/>
                <a:hlinkClick r:id="rId10"/>
              </a:rPr>
              <a:t>https://</a:t>
            </a:r>
            <a:r>
              <a:rPr lang="en-US" sz="1600" i="1" dirty="0" smtClean="0">
                <a:solidFill>
                  <a:schemeClr val="accent1"/>
                </a:solidFill>
                <a:latin typeface="+mj-lt"/>
                <a:hlinkClick r:id="rId10"/>
              </a:rPr>
              <a:t>vk.com/wall-32348187_204503</a:t>
            </a:r>
            <a:endParaRPr lang="en-US" sz="1600" i="1" dirty="0" smtClean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i="1" dirty="0" smtClean="0">
              <a:solidFill>
                <a:schemeClr val="accent1"/>
              </a:solidFill>
              <a:latin typeface="+mj-lt"/>
            </a:endParaRPr>
          </a:p>
          <a:p>
            <a:pPr marL="127000" indent="0">
              <a:buNone/>
            </a:pPr>
            <a:endParaRPr lang="ru-RU" sz="1600" dirty="0"/>
          </a:p>
          <a:p>
            <a:pPr marL="12700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00651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4263473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31493"/>
            <a:ext cx="3672408" cy="7200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Проблемы: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528" y="1583281"/>
            <a:ext cx="4464496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ru-RU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ru-RU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ru-RU" sz="24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indent="-276266">
              <a:spcBef>
                <a:spcPts val="0"/>
              </a:spcBef>
              <a:buClr>
                <a:schemeClr val="tx2"/>
              </a:buClr>
              <a:buSzPct val="113888"/>
              <a:buFont typeface="Arial"/>
              <a:buChar char="•"/>
            </a:pPr>
            <a:r>
              <a:rPr lang="ru-RU" sz="2000" kern="0" spc="0" dirty="0" smtClean="0">
                <a:solidFill>
                  <a:schemeClr val="bg2">
                    <a:lumMod val="25000"/>
                  </a:schemeClr>
                </a:solidFill>
                <a:cs typeface="Arial"/>
                <a:sym typeface="Arial"/>
              </a:rPr>
              <a:t>адаптация </a:t>
            </a:r>
            <a:r>
              <a:rPr lang="ru-RU" sz="2000" kern="0" spc="0" dirty="0">
                <a:solidFill>
                  <a:schemeClr val="bg2">
                    <a:lumMod val="25000"/>
                  </a:schemeClr>
                </a:solidFill>
                <a:cs typeface="Arial"/>
                <a:sym typeface="Arial"/>
              </a:rPr>
              <a:t>в современном </a:t>
            </a:r>
            <a:r>
              <a:rPr lang="ru-RU" sz="2000" kern="0" spc="0" dirty="0" smtClean="0">
                <a:solidFill>
                  <a:schemeClr val="bg2">
                    <a:lumMod val="25000"/>
                  </a:schemeClr>
                </a:solidFill>
                <a:cs typeface="Arial"/>
                <a:sym typeface="Arial"/>
              </a:rPr>
              <a:t>обществе; </a:t>
            </a:r>
            <a:endParaRPr lang="ru-RU" sz="2000" kern="0" spc="0" dirty="0">
              <a:solidFill>
                <a:schemeClr val="bg2">
                  <a:lumMod val="25000"/>
                </a:schemeClr>
              </a:solidFill>
              <a:cs typeface="Arial"/>
              <a:sym typeface="Arial"/>
            </a:endParaRPr>
          </a:p>
          <a:p>
            <a:pPr lvl="0" indent="-276266">
              <a:spcBef>
                <a:spcPts val="0"/>
              </a:spcBef>
              <a:buClr>
                <a:schemeClr val="tx2"/>
              </a:buClr>
              <a:buSzPct val="113888"/>
              <a:buFont typeface="Arial"/>
              <a:buChar char="•"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недостаток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социальных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контактов</a:t>
            </a:r>
            <a:r>
              <a:rPr lang="ru-RU" sz="2000" kern="0" spc="0" dirty="0" smtClean="0">
                <a:solidFill>
                  <a:schemeClr val="bg2">
                    <a:lumMod val="25000"/>
                  </a:schemeClr>
                </a:solidFill>
                <a:cs typeface="Arial"/>
                <a:sym typeface="Arial"/>
              </a:rPr>
              <a:t>;</a:t>
            </a:r>
          </a:p>
          <a:p>
            <a:pPr lvl="0" indent="-276266">
              <a:spcBef>
                <a:spcPts val="0"/>
              </a:spcBef>
              <a:buClr>
                <a:schemeClr val="tx2"/>
              </a:buClr>
              <a:buSzPct val="113888"/>
              <a:buFont typeface="Arial"/>
              <a:buChar char="•"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невозможность организовать свое время и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досуг;</a:t>
            </a:r>
            <a:endParaRPr lang="ru-RU" sz="2000" kern="0" spc="0" dirty="0">
              <a:solidFill>
                <a:schemeClr val="bg2">
                  <a:lumMod val="25000"/>
                </a:schemeClr>
              </a:solidFill>
              <a:cs typeface="Arial"/>
              <a:sym typeface="Arial"/>
            </a:endParaRPr>
          </a:p>
          <a:p>
            <a:pPr lvl="0" indent="-276266">
              <a:spcBef>
                <a:spcPts val="0"/>
              </a:spcBef>
              <a:buClr>
                <a:schemeClr val="tx2"/>
              </a:buClr>
              <a:buSzPct val="113888"/>
              <a:buFont typeface="Arial"/>
              <a:buChar char="•"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ea typeface="Calibri"/>
              </a:rPr>
              <a:t>нет возможности применить и поделиться своим  профессиональным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ea typeface="Calibri"/>
              </a:rPr>
              <a:t>и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ea typeface="Calibri"/>
              </a:rPr>
              <a:t>житейским опытом.</a:t>
            </a:r>
            <a:endParaRPr lang="ru-RU" sz="2000" kern="0" spc="0" dirty="0" smtClean="0">
              <a:solidFill>
                <a:schemeClr val="bg2">
                  <a:lumMod val="25000"/>
                </a:schemeClr>
              </a:solidFill>
              <a:ea typeface="Calibri"/>
              <a:cs typeface="Arial"/>
              <a:sym typeface="Arial"/>
            </a:endParaRPr>
          </a:p>
          <a:p>
            <a:endParaRPr lang="ru-RU" sz="2400" dirty="0" smtClean="0">
              <a:solidFill>
                <a:srgbClr val="04617B"/>
              </a:solidFill>
            </a:endParaRPr>
          </a:p>
          <a:p>
            <a:endParaRPr lang="ru-RU" sz="2400" dirty="0">
              <a:solidFill>
                <a:srgbClr val="04617B"/>
              </a:solidFill>
            </a:endParaRPr>
          </a:p>
          <a:p>
            <a:endParaRPr lang="ru-RU" sz="2400" dirty="0" smtClean="0">
              <a:solidFill>
                <a:srgbClr val="04617B"/>
              </a:solidFill>
            </a:endParaRPr>
          </a:p>
          <a:p>
            <a:endParaRPr lang="ru-RU" sz="2400" dirty="0">
              <a:solidFill>
                <a:srgbClr val="04617B"/>
              </a:solidFill>
            </a:endParaRPr>
          </a:p>
          <a:p>
            <a:endParaRPr lang="ru-RU" sz="2400" dirty="0" smtClean="0">
              <a:solidFill>
                <a:srgbClr val="04617B"/>
              </a:solidFill>
            </a:endParaRPr>
          </a:p>
          <a:p>
            <a:endParaRPr lang="ru-RU" sz="2400" dirty="0">
              <a:solidFill>
                <a:srgbClr val="04617B"/>
              </a:solidFill>
            </a:endParaRPr>
          </a:p>
        </p:txBody>
      </p:sp>
      <p:sp>
        <p:nvSpPr>
          <p:cNvPr id="7" name="Google Shape;210;p3"/>
          <p:cNvSpPr txBox="1"/>
          <p:nvPr/>
        </p:nvSpPr>
        <p:spPr>
          <a:xfrm>
            <a:off x="234266" y="5373216"/>
            <a:ext cx="8424936" cy="69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lvl="0"/>
            <a:r>
              <a:rPr lang="ru-RU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Социальная изоляция, одиночество в пожилом возрасте серьезно ухудшает эмоциональное благополучие человека, снижает качество жизни.</a:t>
            </a:r>
            <a:endParaRPr i="0" u="none" strike="noStrike" cap="none" dirty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35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764704"/>
            <a:ext cx="6372200" cy="1800200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Решение проблемы -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разработка проекта, 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главная цель которого вовлечение жителей старшего поколения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системную волонтерскую деятельность.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107" y="1381813"/>
            <a:ext cx="2160240" cy="475252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i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ru-RU" sz="2400" i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ru-RU" sz="2400" i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ru-RU" sz="1800" i="1" dirty="0" smtClean="0">
                <a:solidFill>
                  <a:schemeClr val="accent1"/>
                </a:solidFill>
              </a:rPr>
              <a:t>«Самый </a:t>
            </a:r>
            <a:r>
              <a:rPr lang="ru-RU" sz="1800" i="1" dirty="0">
                <a:solidFill>
                  <a:schemeClr val="accent1"/>
                </a:solidFill>
              </a:rPr>
              <a:t>маленький поступок доброты стоит больше, чем самые великие </a:t>
            </a:r>
            <a:r>
              <a:rPr lang="ru-RU" sz="1800" i="1" dirty="0" smtClean="0">
                <a:solidFill>
                  <a:schemeClr val="accent1"/>
                </a:solidFill>
              </a:rPr>
              <a:t>намерения»</a:t>
            </a:r>
          </a:p>
          <a:p>
            <a:pPr marL="0" indent="0" algn="ctr">
              <a:buNone/>
            </a:pPr>
            <a:r>
              <a:rPr lang="ru-RU" sz="1800" i="1" dirty="0" smtClean="0">
                <a:solidFill>
                  <a:schemeClr val="accent1"/>
                </a:solidFill>
              </a:rPr>
              <a:t>Оскар Уайльд</a:t>
            </a:r>
            <a:endParaRPr lang="ru-RU" sz="1800" i="1" dirty="0">
              <a:solidFill>
                <a:schemeClr val="accent1"/>
              </a:soli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43808" y="2292896"/>
            <a:ext cx="6120680" cy="4243615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ru-RU" sz="2000" kern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Развитие </a:t>
            </a:r>
            <a:r>
              <a:rPr lang="ru-RU" sz="2000" kern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«серебряного» добровольчества </a:t>
            </a:r>
            <a:r>
              <a:rPr lang="ru-RU" sz="2000" kern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в районе поможет: </a:t>
            </a:r>
          </a:p>
          <a:p>
            <a:pPr lvl="0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ru-RU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1</a:t>
            </a:r>
            <a:r>
              <a:rPr lang="ru-RU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. </a:t>
            </a:r>
            <a:r>
              <a:rPr lang="ru-RU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Оказывать безвозмездную </a:t>
            </a:r>
            <a:r>
              <a:rPr lang="ru-RU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помощи людям, нуждающимся в заботе и </a:t>
            </a:r>
            <a:r>
              <a:rPr lang="ru-RU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поддержке;</a:t>
            </a:r>
          </a:p>
          <a:p>
            <a:pPr lvl="0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ru-RU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2.  Получить помощь </a:t>
            </a:r>
            <a:r>
              <a:rPr lang="ru-RU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в организации  </a:t>
            </a:r>
            <a:r>
              <a:rPr lang="ru-RU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культурных</a:t>
            </a:r>
            <a:r>
              <a:rPr lang="ru-RU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, спортивных, просветительских и иных мероприятий </a:t>
            </a:r>
            <a:r>
              <a:rPr lang="ru-RU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района;</a:t>
            </a:r>
            <a:endParaRPr lang="ru-RU" sz="2000" kern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ru-RU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3. Увеличить </a:t>
            </a:r>
            <a:r>
              <a:rPr lang="ru-RU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социальные </a:t>
            </a:r>
            <a:r>
              <a:rPr lang="ru-RU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связи людей старшего возраста, даст им  </a:t>
            </a:r>
            <a:r>
              <a:rPr lang="ru-RU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возможность реализовать свой потенциал, свои способности, ощущение востребованности и мощный заряд положительной энергии.</a:t>
            </a: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07" y="548680"/>
            <a:ext cx="1888232" cy="18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417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026144" y="1349140"/>
            <a:ext cx="4926212" cy="502061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60009" y="1332642"/>
            <a:ext cx="3319903" cy="503487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346" y="3526617"/>
            <a:ext cx="1045344" cy="91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09" y="2762561"/>
            <a:ext cx="1219303" cy="121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2" y="1484784"/>
            <a:ext cx="2325716" cy="116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24" y="4929230"/>
            <a:ext cx="1130924" cy="111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3154901" cy="721858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Наши партнёры по реализации: </a:t>
            </a:r>
            <a:endParaRPr lang="ru-RU" sz="1400" dirty="0">
              <a:solidFill>
                <a:schemeClr val="accent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4" y="4456982"/>
            <a:ext cx="1311619" cy="123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071" y="2418751"/>
            <a:ext cx="1339030" cy="95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2"/>
          <p:cNvSpPr txBox="1">
            <a:spLocks/>
          </p:cNvSpPr>
          <p:nvPr/>
        </p:nvSpPr>
        <p:spPr>
          <a:xfrm>
            <a:off x="4026144" y="574418"/>
            <a:ext cx="4926212" cy="663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На сегодняшний день количество «серебряных» волонтёров  добровольческого движения «Шушенские волонтёры 55+» -  36 человек</a:t>
            </a:r>
            <a:endParaRPr lang="ru-RU" sz="1400" dirty="0">
              <a:solidFill>
                <a:schemeClr val="accent1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67" y="1626837"/>
            <a:ext cx="4454766" cy="3122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2"/>
          <p:cNvSpPr txBox="1">
            <a:spLocks/>
          </p:cNvSpPr>
          <p:nvPr/>
        </p:nvSpPr>
        <p:spPr>
          <a:xfrm>
            <a:off x="4540954" y="5151223"/>
            <a:ext cx="4411402" cy="793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Самому старшему участнику 73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года, до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выхода на пенсию Валентина Васильевна трудилась штукатуром маляром на Крайнем Севере.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066" y="5149957"/>
            <a:ext cx="543150" cy="5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252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864513" y="3720966"/>
            <a:ext cx="1940453" cy="191349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345954" y="3727623"/>
            <a:ext cx="2344556" cy="191349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322880" y="3724074"/>
            <a:ext cx="1918456" cy="188332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67795" y="3720966"/>
            <a:ext cx="1872208" cy="1875816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12160" y="1353191"/>
            <a:ext cx="2304256" cy="2044582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82108" y="1321751"/>
            <a:ext cx="2304256" cy="2044582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1353191"/>
            <a:ext cx="2304256" cy="2044582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075240" cy="66335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1"/>
                </a:solidFill>
              </a:rPr>
              <a:t>Результаты деятельности Шушенской</a:t>
            </a:r>
            <a:r>
              <a:rPr lang="ru-RU" sz="1600" dirty="0">
                <a:solidFill>
                  <a:schemeClr val="accent1"/>
                </a:solidFill>
              </a:rPr>
              <a:t> </a:t>
            </a:r>
            <a:r>
              <a:rPr lang="ru-RU" sz="1600" dirty="0" smtClean="0">
                <a:solidFill>
                  <a:schemeClr val="accent1"/>
                </a:solidFill>
              </a:rPr>
              <a:t>добровольческой</a:t>
            </a:r>
            <a:r>
              <a:rPr lang="ru-RU" sz="1600" dirty="0">
                <a:solidFill>
                  <a:schemeClr val="accent1"/>
                </a:solidFill>
              </a:rPr>
              <a:t> </a:t>
            </a:r>
            <a:r>
              <a:rPr lang="ru-RU" sz="1600" dirty="0" smtClean="0">
                <a:solidFill>
                  <a:schemeClr val="accent1"/>
                </a:solidFill>
              </a:rPr>
              <a:t>организации </a:t>
            </a:r>
            <a:br>
              <a:rPr lang="ru-RU" sz="1600" dirty="0" smtClean="0">
                <a:solidFill>
                  <a:schemeClr val="accent1"/>
                </a:solidFill>
              </a:rPr>
            </a:br>
            <a:r>
              <a:rPr lang="ru-RU" sz="1600" dirty="0" smtClean="0">
                <a:solidFill>
                  <a:schemeClr val="accent1"/>
                </a:solidFill>
              </a:rPr>
              <a:t>«</a:t>
            </a:r>
            <a:r>
              <a:rPr lang="ru-RU" sz="1600" dirty="0">
                <a:solidFill>
                  <a:schemeClr val="accent1"/>
                </a:solidFill>
              </a:rPr>
              <a:t>Волонтеры 55+» </a:t>
            </a:r>
            <a:r>
              <a:rPr lang="ru-RU" sz="1600" dirty="0" smtClean="0">
                <a:solidFill>
                  <a:schemeClr val="accent1"/>
                </a:solidFill>
              </a:rPr>
              <a:t>за  2022 г. </a:t>
            </a:r>
            <a:endParaRPr lang="ru-RU" sz="1600" dirty="0">
              <a:solidFill>
                <a:schemeClr val="accent1"/>
              </a:solidFill>
            </a:endParaRPr>
          </a:p>
        </p:txBody>
      </p:sp>
      <p:sp>
        <p:nvSpPr>
          <p:cNvPr id="5" name="Google Shape;230;p5"/>
          <p:cNvSpPr txBox="1">
            <a:spLocks/>
          </p:cNvSpPr>
          <p:nvPr/>
        </p:nvSpPr>
        <p:spPr>
          <a:xfrm>
            <a:off x="50912" y="3807226"/>
            <a:ext cx="2170584" cy="17542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6000" b="1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lang="ru-RU" sz="6000" dirty="0" smtClean="0">
              <a:solidFill>
                <a:schemeClr val="accent1"/>
              </a:solidFill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500" dirty="0" smtClean="0">
                <a:solidFill>
                  <a:srgbClr val="3A3838"/>
                </a:solidFill>
                <a:latin typeface="+mj-lt"/>
                <a:ea typeface="Arial"/>
                <a:cs typeface="Arial"/>
                <a:sym typeface="Arial"/>
              </a:rPr>
              <a:t>Заключено соглашений о сотрудничестве </a:t>
            </a:r>
            <a:endParaRPr lang="ru-RU" sz="1500" dirty="0">
              <a:solidFill>
                <a:srgbClr val="3A3838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30;p5"/>
          <p:cNvSpPr txBox="1">
            <a:spLocks/>
          </p:cNvSpPr>
          <p:nvPr/>
        </p:nvSpPr>
        <p:spPr>
          <a:xfrm>
            <a:off x="5946651" y="1455019"/>
            <a:ext cx="2376265" cy="17542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6000" b="1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35 </a:t>
            </a:r>
            <a:endParaRPr lang="ru-RU" sz="6000" dirty="0" smtClean="0">
              <a:solidFill>
                <a:schemeClr val="accent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3A3838"/>
                </a:solidFill>
                <a:latin typeface="+mj-lt"/>
                <a:ea typeface="Arial"/>
                <a:cs typeface="Arial"/>
                <a:sym typeface="Arial"/>
              </a:rPr>
              <a:t>Участниц   геронтоволонтерского движения</a:t>
            </a:r>
            <a:endParaRPr lang="ru-RU" sz="160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30;p5"/>
          <p:cNvSpPr txBox="1">
            <a:spLocks/>
          </p:cNvSpPr>
          <p:nvPr/>
        </p:nvSpPr>
        <p:spPr>
          <a:xfrm>
            <a:off x="3347648" y="1455019"/>
            <a:ext cx="2170584" cy="17542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6000" b="1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46 </a:t>
            </a:r>
            <a:endParaRPr lang="ru-RU" sz="6000" dirty="0" smtClean="0">
              <a:solidFill>
                <a:schemeClr val="accent1"/>
              </a:solidFill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600" dirty="0" smtClean="0">
                <a:solidFill>
                  <a:srgbClr val="3A3838"/>
                </a:solidFill>
                <a:latin typeface="+mj-lt"/>
                <a:ea typeface="Arial"/>
                <a:cs typeface="Arial"/>
                <a:sym typeface="Arial"/>
              </a:rPr>
              <a:t>Количество организованных мероприятий</a:t>
            </a:r>
            <a:endParaRPr lang="ru-RU" sz="1600" dirty="0">
              <a:solidFill>
                <a:srgbClr val="3A3838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30;p5"/>
          <p:cNvSpPr txBox="1">
            <a:spLocks/>
          </p:cNvSpPr>
          <p:nvPr/>
        </p:nvSpPr>
        <p:spPr>
          <a:xfrm>
            <a:off x="2271443" y="3720966"/>
            <a:ext cx="1969893" cy="21851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6000" b="1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ru-RU" sz="5400" b="1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ru-RU" sz="5400" dirty="0" smtClean="0">
              <a:solidFill>
                <a:schemeClr val="accent1"/>
              </a:solidFill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500" dirty="0" smtClean="0">
                <a:solidFill>
                  <a:srgbClr val="3A3838"/>
                </a:solidFill>
                <a:latin typeface="+mj-lt"/>
                <a:ea typeface="Arial"/>
                <a:cs typeface="Arial"/>
                <a:sym typeface="Arial"/>
              </a:rPr>
              <a:t>Количество публикаций по тиражированию опыта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ru-RU" sz="1600" dirty="0">
              <a:solidFill>
                <a:srgbClr val="3A3838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30;p5"/>
          <p:cNvSpPr txBox="1">
            <a:spLocks/>
          </p:cNvSpPr>
          <p:nvPr/>
        </p:nvSpPr>
        <p:spPr>
          <a:xfrm>
            <a:off x="623149" y="1444861"/>
            <a:ext cx="2170584" cy="15080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60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ru-RU" sz="6000" b="1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50 </a:t>
            </a:r>
            <a:endParaRPr lang="ru-RU" sz="6000" dirty="0" smtClean="0">
              <a:solidFill>
                <a:schemeClr val="accent1"/>
              </a:solidFill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600" dirty="0" smtClean="0">
                <a:solidFill>
                  <a:srgbClr val="3A3838"/>
                </a:solidFill>
                <a:latin typeface="+mj-lt"/>
                <a:ea typeface="Arial"/>
                <a:cs typeface="Arial"/>
                <a:sym typeface="Arial"/>
              </a:rPr>
              <a:t>Количество благополучателей </a:t>
            </a:r>
            <a:endParaRPr lang="ru-RU" sz="1600" dirty="0">
              <a:solidFill>
                <a:srgbClr val="3A3838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30;p5"/>
          <p:cNvSpPr txBox="1">
            <a:spLocks/>
          </p:cNvSpPr>
          <p:nvPr/>
        </p:nvSpPr>
        <p:spPr>
          <a:xfrm>
            <a:off x="6778790" y="3746917"/>
            <a:ext cx="2170584" cy="19543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6000" b="1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ru-RU" sz="5400" b="1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ru-RU" sz="5400" dirty="0" smtClean="0">
              <a:solidFill>
                <a:schemeClr val="accent1"/>
              </a:solidFill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500" dirty="0" smtClean="0">
                <a:solidFill>
                  <a:srgbClr val="3A3838"/>
                </a:solidFill>
                <a:latin typeface="+mj-lt"/>
                <a:ea typeface="Arial"/>
                <a:cs typeface="Arial"/>
                <a:sym typeface="Arial"/>
              </a:rPr>
              <a:t>Количество реализованных грантовых проектов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ru-RU" sz="1600" dirty="0">
              <a:solidFill>
                <a:srgbClr val="3A3838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30;p5"/>
          <p:cNvSpPr txBox="1">
            <a:spLocks/>
          </p:cNvSpPr>
          <p:nvPr/>
        </p:nvSpPr>
        <p:spPr>
          <a:xfrm>
            <a:off x="4272383" y="3770000"/>
            <a:ext cx="2491697" cy="19081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6000" b="1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ru-RU" sz="5400" b="1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ru-RU" sz="5400" dirty="0" smtClean="0">
              <a:solidFill>
                <a:schemeClr val="accent1"/>
              </a:solidFill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450" dirty="0" smtClean="0">
                <a:solidFill>
                  <a:srgbClr val="3A3838"/>
                </a:solidFill>
                <a:latin typeface="+mj-lt"/>
                <a:ea typeface="Arial"/>
                <a:cs typeface="Arial"/>
                <a:sym typeface="Arial"/>
              </a:rPr>
              <a:t>Количество направлений практической деятельности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450" dirty="0" smtClean="0">
                <a:solidFill>
                  <a:srgbClr val="3A3838"/>
                </a:solidFill>
                <a:latin typeface="+mj-lt"/>
                <a:ea typeface="Arial"/>
                <a:cs typeface="Arial"/>
                <a:sym typeface="Arial"/>
              </a:rPr>
              <a:t>«серебряных» волонтёров</a:t>
            </a:r>
          </a:p>
        </p:txBody>
      </p:sp>
    </p:spTree>
    <p:extLst>
      <p:ext uri="{BB962C8B-B14F-4D97-AF65-F5344CB8AC3E}">
        <p14:creationId xmlns:p14="http://schemas.microsoft.com/office/powerpoint/2010/main" val="3433531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5688632" cy="152744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Реализация волонтёрами  «серебряного» возраста проекта «Территория семейного здоровья» </a:t>
            </a:r>
            <a:r>
              <a:rPr lang="ru-RU" sz="1800" dirty="0" smtClean="0"/>
              <a:t>победителя  грантового  конкурса </a:t>
            </a:r>
            <a:r>
              <a:rPr lang="ru-RU" sz="1800" dirty="0"/>
              <a:t>«Серебренный возраст</a:t>
            </a:r>
            <a:r>
              <a:rPr lang="ru-RU" sz="1800" dirty="0" smtClean="0"/>
              <a:t>»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в 2021 году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31" y="1673225"/>
            <a:ext cx="3538537" cy="4718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36912"/>
            <a:ext cx="4038600" cy="2683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5536" y="1484784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Цель </a:t>
            </a:r>
            <a:r>
              <a:rPr lang="ru-RU" sz="1400" dirty="0"/>
              <a:t>проекта – проведение просветительских занятий в  удаленных населенных пунктах Шушенского района  волонтёрами медиками «серебряного» </a:t>
            </a:r>
            <a:r>
              <a:rPr lang="ru-RU" sz="1400" dirty="0" smtClean="0"/>
              <a:t>возраста.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76056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9738"/>
            <a:ext cx="6120680" cy="187220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Спортивное волонтёрство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(реализация проекта «Бабушки-йога» - победителя </a:t>
            </a:r>
            <a:b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Второго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сероссийского отбора лучших практик активного долголетия АНО «Национальные приоритеты)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80230"/>
            <a:ext cx="1682213" cy="172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4947104" cy="3710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45129"/>
            <a:ext cx="3031796" cy="40423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719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Участие во всероссийской акции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МыВместе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» 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4643869" cy="3314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9013" y="1943835"/>
            <a:ext cx="4824536" cy="3618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30755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945</TotalTime>
  <Words>743</Words>
  <Application>Microsoft Office PowerPoint</Application>
  <PresentationFormat>Экран (4:3)</PresentationFormat>
  <Paragraphs>116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Ясность</vt:lpstr>
      <vt:lpstr>Презентация PowerPoint</vt:lpstr>
      <vt:lpstr>Развитие «серебряного» волонтёрства на базе учреждения  началось с реализации проекта «Шушенские волонтёры 55+» победителя грантовой программы «Старшее поколение» Благотворительного фонда Елены и Геннадия Тимченко «Активное поколение»  в 2019  г.</vt:lpstr>
      <vt:lpstr>Проблемы:</vt:lpstr>
      <vt:lpstr>Решение проблемы -   разработка проекта,  главная цель которого вовлечение жителей старшего поколения в системную волонтерскую деятельность. </vt:lpstr>
      <vt:lpstr>Наши партнёры по реализации: </vt:lpstr>
      <vt:lpstr>Результаты деятельности Шушенской добровольческой организации  «Волонтеры 55+» за  2022 г. </vt:lpstr>
      <vt:lpstr>Реализация волонтёрами  «серебряного» возраста проекта «Территория семейного здоровья» победителя  грантового  конкурса «Серебренный возраст» в 2021 году </vt:lpstr>
      <vt:lpstr>Спортивное волонтёрство (реализация проекта «Бабушки-йога» - победителя  Второго Всероссийского отбора лучших практик активного долголетия АНО «Национальные приоритеты)</vt:lpstr>
      <vt:lpstr>Участие во всероссийской акции «МыВместе» </vt:lpstr>
      <vt:lpstr>Гастроли  волонтёров в  дома-интернаты для граждан пожилого возраста и инвалидов и отделения дневной занятости  для граждан старшего возраста  г. Минусинска,  с. Каратузское  с постановками  «Ах война, что ты сделала…», «У войны не женское лицо» </vt:lpstr>
      <vt:lpstr>Направления деятельности  Проведение ежегодных благотворительных акций «Варежки и носочки»,  для детей  и  одинокопроживающих граждан старшего возраста находящихся в трудной жизненной ситуации</vt:lpstr>
      <vt:lpstr>Благотворительная акция «Книги – больнице» </vt:lpstr>
      <vt:lpstr>Ежегодной участие в акции  «Красная гвоздика»  фонда «Память поколений» </vt:lpstr>
      <vt:lpstr>Благоустройство памятных мест на территории Шушенского района 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победы</vt:lpstr>
      <vt:lpstr>Людмила, 70 лет, участница добровольческого движения «Шушенские волонтёры 55+»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Федор Якушин</dc:creator>
  <cp:lastModifiedBy>Пользователь</cp:lastModifiedBy>
  <cp:revision>80</cp:revision>
  <dcterms:created xsi:type="dcterms:W3CDTF">2022-04-10T12:14:38Z</dcterms:created>
  <dcterms:modified xsi:type="dcterms:W3CDTF">2023-11-03T03:32:05Z</dcterms:modified>
</cp:coreProperties>
</file>