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23" r:id="rId2"/>
    <p:sldId id="906" r:id="rId3"/>
    <p:sldId id="909" r:id="rId4"/>
    <p:sldId id="912" r:id="rId5"/>
    <p:sldId id="910" r:id="rId6"/>
    <p:sldId id="913" r:id="rId7"/>
    <p:sldId id="898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E79"/>
    <a:srgbClr val="1B10F4"/>
    <a:srgbClr val="A50021"/>
    <a:srgbClr val="1371CF"/>
    <a:srgbClr val="1060B0"/>
    <a:srgbClr val="F8A2A4"/>
    <a:srgbClr val="F68E90"/>
    <a:srgbClr val="FFFFFF"/>
    <a:srgbClr val="F9B200"/>
    <a:srgbClr val="1F8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314" autoAdjust="0"/>
  </p:normalViewPr>
  <p:slideViewPr>
    <p:cSldViewPr snapToGrid="0">
      <p:cViewPr>
        <p:scale>
          <a:sx n="100" d="100"/>
          <a:sy n="100" d="100"/>
        </p:scale>
        <p:origin x="690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27431-FA4E-4AED-9DDD-9BDDA78C34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071C15A-D9DB-45B9-8382-1E5A7B22DE7B}">
      <dgm:prSet phldrT="[Текст]"/>
      <dgm:spPr/>
      <dgm:t>
        <a:bodyPr/>
        <a:lstStyle/>
        <a:p>
          <a:r>
            <a:rPr lang="ru-RU" dirty="0" smtClean="0"/>
            <a:t>Информирование о старте проекте</a:t>
          </a:r>
          <a:endParaRPr lang="ru-RU" dirty="0"/>
        </a:p>
      </dgm:t>
    </dgm:pt>
    <dgm:pt modelId="{02682933-1371-4DF0-AA6D-81C2D1FDE356}" type="parTrans" cxnId="{65D94813-E947-4D95-9E98-ECBB7E37DF1B}">
      <dgm:prSet/>
      <dgm:spPr/>
      <dgm:t>
        <a:bodyPr/>
        <a:lstStyle/>
        <a:p>
          <a:endParaRPr lang="ru-RU"/>
        </a:p>
      </dgm:t>
    </dgm:pt>
    <dgm:pt modelId="{1E2D6D52-64BA-4CB8-99F3-16B2F1DBAF35}" type="sibTrans" cxnId="{65D94813-E947-4D95-9E98-ECBB7E37DF1B}">
      <dgm:prSet/>
      <dgm:spPr/>
      <dgm:t>
        <a:bodyPr/>
        <a:lstStyle/>
        <a:p>
          <a:endParaRPr lang="ru-RU"/>
        </a:p>
      </dgm:t>
    </dgm:pt>
    <dgm:pt modelId="{38AFD233-6C99-43BA-9A86-BB4A3EA6FACF}">
      <dgm:prSet phldrT="[Текст]"/>
      <dgm:spPr/>
      <dgm:t>
        <a:bodyPr/>
        <a:lstStyle/>
        <a:p>
          <a:r>
            <a:rPr lang="ru-RU" dirty="0" smtClean="0"/>
            <a:t>Конкурсный отбор учащихся</a:t>
          </a:r>
          <a:endParaRPr lang="ru-RU" dirty="0"/>
        </a:p>
      </dgm:t>
    </dgm:pt>
    <dgm:pt modelId="{62D7C38C-465E-4756-B962-FB62B82CB4E5}" type="parTrans" cxnId="{5B7BF4AA-1ED6-4178-B1A3-2A708D5A0A16}">
      <dgm:prSet/>
      <dgm:spPr/>
      <dgm:t>
        <a:bodyPr/>
        <a:lstStyle/>
        <a:p>
          <a:endParaRPr lang="ru-RU"/>
        </a:p>
      </dgm:t>
    </dgm:pt>
    <dgm:pt modelId="{B99199F6-DF31-464B-906E-6C96CD626502}" type="sibTrans" cxnId="{5B7BF4AA-1ED6-4178-B1A3-2A708D5A0A16}">
      <dgm:prSet/>
      <dgm:spPr/>
      <dgm:t>
        <a:bodyPr/>
        <a:lstStyle/>
        <a:p>
          <a:endParaRPr lang="ru-RU"/>
        </a:p>
      </dgm:t>
    </dgm:pt>
    <dgm:pt modelId="{8D7FC07C-70F6-40DA-9B5C-DCEEBEAAE143}">
      <dgm:prSet phldrT="[Текст]"/>
      <dgm:spPr/>
      <dgm:t>
        <a:bodyPr/>
        <a:lstStyle/>
        <a:p>
          <a:r>
            <a:rPr lang="ru-RU" dirty="0" smtClean="0"/>
            <a:t>Разработка образовательной программы</a:t>
          </a:r>
          <a:endParaRPr lang="ru-RU" dirty="0"/>
        </a:p>
      </dgm:t>
    </dgm:pt>
    <dgm:pt modelId="{A87ABA06-7F39-42B6-9F93-D7C90C7B30E2}" type="parTrans" cxnId="{7D8CA130-7559-4A29-AEA9-9E5C16C46CFA}">
      <dgm:prSet/>
      <dgm:spPr/>
      <dgm:t>
        <a:bodyPr/>
        <a:lstStyle/>
        <a:p>
          <a:endParaRPr lang="ru-RU"/>
        </a:p>
      </dgm:t>
    </dgm:pt>
    <dgm:pt modelId="{81375D07-AF03-4AB3-9F79-B47E6FC3EA36}" type="sibTrans" cxnId="{7D8CA130-7559-4A29-AEA9-9E5C16C46CFA}">
      <dgm:prSet/>
      <dgm:spPr/>
      <dgm:t>
        <a:bodyPr/>
        <a:lstStyle/>
        <a:p>
          <a:endParaRPr lang="ru-RU"/>
        </a:p>
      </dgm:t>
    </dgm:pt>
    <dgm:pt modelId="{7CA58012-1536-4A53-B010-7D247891F2D5}">
      <dgm:prSet/>
      <dgm:spPr/>
      <dgm:t>
        <a:bodyPr/>
        <a:lstStyle/>
        <a:p>
          <a:r>
            <a:rPr lang="ru-RU" dirty="0" smtClean="0"/>
            <a:t>Ресурсное обеспечение проекта</a:t>
          </a:r>
          <a:endParaRPr lang="ru-RU" dirty="0"/>
        </a:p>
      </dgm:t>
    </dgm:pt>
    <dgm:pt modelId="{223EB16B-0529-4B32-BDB5-6BADCBC56AE5}" type="parTrans" cxnId="{EAD3DFEC-FE7A-4A1E-A1DB-927916E399A1}">
      <dgm:prSet/>
      <dgm:spPr/>
      <dgm:t>
        <a:bodyPr/>
        <a:lstStyle/>
        <a:p>
          <a:endParaRPr lang="ru-RU"/>
        </a:p>
      </dgm:t>
    </dgm:pt>
    <dgm:pt modelId="{BE7C0A70-5225-4877-A3C9-F0CDFC4F2A57}" type="sibTrans" cxnId="{EAD3DFEC-FE7A-4A1E-A1DB-927916E399A1}">
      <dgm:prSet/>
      <dgm:spPr/>
      <dgm:t>
        <a:bodyPr/>
        <a:lstStyle/>
        <a:p>
          <a:endParaRPr lang="ru-RU"/>
        </a:p>
      </dgm:t>
    </dgm:pt>
    <dgm:pt modelId="{D7319B2E-A04D-4797-9BBA-AF474314983D}">
      <dgm:prSet/>
      <dgm:spPr/>
      <dgm:t>
        <a:bodyPr/>
        <a:lstStyle/>
        <a:p>
          <a:r>
            <a:rPr lang="ru-RU" dirty="0" smtClean="0"/>
            <a:t>Реализация проекта</a:t>
          </a:r>
          <a:endParaRPr lang="ru-RU" dirty="0"/>
        </a:p>
      </dgm:t>
    </dgm:pt>
    <dgm:pt modelId="{43892B60-5466-4884-986F-5F6D901CB8F9}" type="parTrans" cxnId="{7DEEDF7A-2B34-487F-8391-F9CEE6409763}">
      <dgm:prSet/>
      <dgm:spPr/>
      <dgm:t>
        <a:bodyPr/>
        <a:lstStyle/>
        <a:p>
          <a:endParaRPr lang="ru-RU"/>
        </a:p>
      </dgm:t>
    </dgm:pt>
    <dgm:pt modelId="{31E87FE0-F3CF-4AB0-93AF-90D149C1F371}" type="sibTrans" cxnId="{7DEEDF7A-2B34-487F-8391-F9CEE6409763}">
      <dgm:prSet/>
      <dgm:spPr/>
      <dgm:t>
        <a:bodyPr/>
        <a:lstStyle/>
        <a:p>
          <a:endParaRPr lang="ru-RU"/>
        </a:p>
      </dgm:t>
    </dgm:pt>
    <dgm:pt modelId="{AC4A884D-7949-4C6C-960A-B28A0698D4C4}" type="pres">
      <dgm:prSet presAssocID="{88327431-FA4E-4AED-9DDD-9BDDA78C3412}" presName="Name0" presStyleCnt="0">
        <dgm:presLayoutVars>
          <dgm:dir/>
          <dgm:resizeHandles val="exact"/>
        </dgm:presLayoutVars>
      </dgm:prSet>
      <dgm:spPr/>
    </dgm:pt>
    <dgm:pt modelId="{7BC735B9-1430-42F0-8285-692C33140103}" type="pres">
      <dgm:prSet presAssocID="{C071C15A-D9DB-45B9-8382-1E5A7B22DE7B}" presName="node" presStyleLbl="node1" presStyleIdx="0" presStyleCnt="5" custLinFactNeighborX="4791" custLinFactNeighborY="-3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C381-A142-4012-8040-ACF112677114}" type="pres">
      <dgm:prSet presAssocID="{1E2D6D52-64BA-4CB8-99F3-16B2F1DBAF3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BC30CAA-0E1D-4B15-B99D-6F0B886EF21C}" type="pres">
      <dgm:prSet presAssocID="{1E2D6D52-64BA-4CB8-99F3-16B2F1DBAF3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4A43C2B-7361-4A67-8631-41922065F2A0}" type="pres">
      <dgm:prSet presAssocID="{38AFD233-6C99-43BA-9A86-BB4A3EA6FACF}" presName="node" presStyleLbl="node1" presStyleIdx="1" presStyleCnt="5" custLinFactNeighborX="4791" custLinFactNeighborY="-3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EDE25-FB67-41D8-B175-71009A3CB676}" type="pres">
      <dgm:prSet presAssocID="{B99199F6-DF31-464B-906E-6C96CD62650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4F738C7-8357-4E14-8644-04BD0C23533C}" type="pres">
      <dgm:prSet presAssocID="{B99199F6-DF31-464B-906E-6C96CD62650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39C3378-2155-4FF2-9B26-B47C5C8A6E0F}" type="pres">
      <dgm:prSet presAssocID="{8D7FC07C-70F6-40DA-9B5C-DCEEBEAAE143}" presName="node" presStyleLbl="node1" presStyleIdx="2" presStyleCnt="5" custLinFactNeighborX="4791" custLinFactNeighborY="-3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B9748-5D6A-4FAF-915E-245C1BEECC7D}" type="pres">
      <dgm:prSet presAssocID="{81375D07-AF03-4AB3-9F79-B47E6FC3EA3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1ADEEC1-265B-4000-87DD-C828898B6A94}" type="pres">
      <dgm:prSet presAssocID="{81375D07-AF03-4AB3-9F79-B47E6FC3EA3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5582297-E14D-4205-B2D8-E0124DD54DC8}" type="pres">
      <dgm:prSet presAssocID="{7CA58012-1536-4A53-B010-7D247891F2D5}" presName="node" presStyleLbl="node1" presStyleIdx="3" presStyleCnt="5" custLinFactNeighborX="-10580" custLinFactNeighborY="-3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ABC4D-82A6-4621-ADDB-721BDE5548E5}" type="pres">
      <dgm:prSet presAssocID="{BE7C0A70-5225-4877-A3C9-F0CDFC4F2A5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7384F8A-543B-40F2-90B3-37C9E0FD628F}" type="pres">
      <dgm:prSet presAssocID="{BE7C0A70-5225-4877-A3C9-F0CDFC4F2A5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3D6AD8D-7847-4F06-B750-1EB2F58945F7}" type="pres">
      <dgm:prSet presAssocID="{D7319B2E-A04D-4797-9BBA-AF474314983D}" presName="node" presStyleLbl="node1" presStyleIdx="4" presStyleCnt="5" custLinFactNeighborX="-3620" custLinFactNeighborY="-29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1E390-3739-4313-834E-33F6BCE8473B}" type="presOf" srcId="{8D7FC07C-70F6-40DA-9B5C-DCEEBEAAE143}" destId="{539C3378-2155-4FF2-9B26-B47C5C8A6E0F}" srcOrd="0" destOrd="0" presId="urn:microsoft.com/office/officeart/2005/8/layout/process1"/>
    <dgm:cxn modelId="{0C1E5311-7ABC-4D46-9E61-AF0C743ECDDC}" type="presOf" srcId="{B99199F6-DF31-464B-906E-6C96CD626502}" destId="{84F738C7-8357-4E14-8644-04BD0C23533C}" srcOrd="1" destOrd="0" presId="urn:microsoft.com/office/officeart/2005/8/layout/process1"/>
    <dgm:cxn modelId="{5B7BF4AA-1ED6-4178-B1A3-2A708D5A0A16}" srcId="{88327431-FA4E-4AED-9DDD-9BDDA78C3412}" destId="{38AFD233-6C99-43BA-9A86-BB4A3EA6FACF}" srcOrd="1" destOrd="0" parTransId="{62D7C38C-465E-4756-B962-FB62B82CB4E5}" sibTransId="{B99199F6-DF31-464B-906E-6C96CD626502}"/>
    <dgm:cxn modelId="{EAD3DFEC-FE7A-4A1E-A1DB-927916E399A1}" srcId="{88327431-FA4E-4AED-9DDD-9BDDA78C3412}" destId="{7CA58012-1536-4A53-B010-7D247891F2D5}" srcOrd="3" destOrd="0" parTransId="{223EB16B-0529-4B32-BDB5-6BADCBC56AE5}" sibTransId="{BE7C0A70-5225-4877-A3C9-F0CDFC4F2A57}"/>
    <dgm:cxn modelId="{7BAB7CAB-C017-4B42-8467-81021090F916}" type="presOf" srcId="{81375D07-AF03-4AB3-9F79-B47E6FC3EA36}" destId="{81ADEEC1-265B-4000-87DD-C828898B6A94}" srcOrd="1" destOrd="0" presId="urn:microsoft.com/office/officeart/2005/8/layout/process1"/>
    <dgm:cxn modelId="{D943675F-67B9-4D07-BF26-B20746C4F3E3}" type="presOf" srcId="{C071C15A-D9DB-45B9-8382-1E5A7B22DE7B}" destId="{7BC735B9-1430-42F0-8285-692C33140103}" srcOrd="0" destOrd="0" presId="urn:microsoft.com/office/officeart/2005/8/layout/process1"/>
    <dgm:cxn modelId="{13722ADF-F5CD-42F6-8344-7CA827BF8D7C}" type="presOf" srcId="{81375D07-AF03-4AB3-9F79-B47E6FC3EA36}" destId="{B60B9748-5D6A-4FAF-915E-245C1BEECC7D}" srcOrd="0" destOrd="0" presId="urn:microsoft.com/office/officeart/2005/8/layout/process1"/>
    <dgm:cxn modelId="{7DEEDF7A-2B34-487F-8391-F9CEE6409763}" srcId="{88327431-FA4E-4AED-9DDD-9BDDA78C3412}" destId="{D7319B2E-A04D-4797-9BBA-AF474314983D}" srcOrd="4" destOrd="0" parTransId="{43892B60-5466-4884-986F-5F6D901CB8F9}" sibTransId="{31E87FE0-F3CF-4AB0-93AF-90D149C1F371}"/>
    <dgm:cxn modelId="{6421CD3D-165B-4C0C-BBCD-0E062F7ED982}" type="presOf" srcId="{38AFD233-6C99-43BA-9A86-BB4A3EA6FACF}" destId="{44A43C2B-7361-4A67-8631-41922065F2A0}" srcOrd="0" destOrd="0" presId="urn:microsoft.com/office/officeart/2005/8/layout/process1"/>
    <dgm:cxn modelId="{7D8CA130-7559-4A29-AEA9-9E5C16C46CFA}" srcId="{88327431-FA4E-4AED-9DDD-9BDDA78C3412}" destId="{8D7FC07C-70F6-40DA-9B5C-DCEEBEAAE143}" srcOrd="2" destOrd="0" parTransId="{A87ABA06-7F39-42B6-9F93-D7C90C7B30E2}" sibTransId="{81375D07-AF03-4AB3-9F79-B47E6FC3EA36}"/>
    <dgm:cxn modelId="{65D94813-E947-4D95-9E98-ECBB7E37DF1B}" srcId="{88327431-FA4E-4AED-9DDD-9BDDA78C3412}" destId="{C071C15A-D9DB-45B9-8382-1E5A7B22DE7B}" srcOrd="0" destOrd="0" parTransId="{02682933-1371-4DF0-AA6D-81C2D1FDE356}" sibTransId="{1E2D6D52-64BA-4CB8-99F3-16B2F1DBAF35}"/>
    <dgm:cxn modelId="{3B2134FD-8407-4FD1-BD3F-1127941AA8AF}" type="presOf" srcId="{D7319B2E-A04D-4797-9BBA-AF474314983D}" destId="{83D6AD8D-7847-4F06-B750-1EB2F58945F7}" srcOrd="0" destOrd="0" presId="urn:microsoft.com/office/officeart/2005/8/layout/process1"/>
    <dgm:cxn modelId="{54DF0095-5099-4AB2-A551-57F24E12FD0F}" type="presOf" srcId="{BE7C0A70-5225-4877-A3C9-F0CDFC4F2A57}" destId="{C7384F8A-543B-40F2-90B3-37C9E0FD628F}" srcOrd="1" destOrd="0" presId="urn:microsoft.com/office/officeart/2005/8/layout/process1"/>
    <dgm:cxn modelId="{BBCF145A-6293-47A4-BAFE-17CE8802EFAF}" type="presOf" srcId="{BE7C0A70-5225-4877-A3C9-F0CDFC4F2A57}" destId="{91BABC4D-82A6-4621-ADDB-721BDE5548E5}" srcOrd="0" destOrd="0" presId="urn:microsoft.com/office/officeart/2005/8/layout/process1"/>
    <dgm:cxn modelId="{7181959B-4832-4D43-9F23-FCDD8DAECC1F}" type="presOf" srcId="{1E2D6D52-64BA-4CB8-99F3-16B2F1DBAF35}" destId="{17D8C381-A142-4012-8040-ACF112677114}" srcOrd="0" destOrd="0" presId="urn:microsoft.com/office/officeart/2005/8/layout/process1"/>
    <dgm:cxn modelId="{B5397D26-5051-4C02-A2C1-6B020D06BEBE}" type="presOf" srcId="{B99199F6-DF31-464B-906E-6C96CD626502}" destId="{EF1EDE25-FB67-41D8-B175-71009A3CB676}" srcOrd="0" destOrd="0" presId="urn:microsoft.com/office/officeart/2005/8/layout/process1"/>
    <dgm:cxn modelId="{7EE69E34-03F7-42A0-AE78-2852D235A429}" type="presOf" srcId="{88327431-FA4E-4AED-9DDD-9BDDA78C3412}" destId="{AC4A884D-7949-4C6C-960A-B28A0698D4C4}" srcOrd="0" destOrd="0" presId="urn:microsoft.com/office/officeart/2005/8/layout/process1"/>
    <dgm:cxn modelId="{B65B8369-116D-4BD1-B39F-3D0E4B6D5317}" type="presOf" srcId="{1E2D6D52-64BA-4CB8-99F3-16B2F1DBAF35}" destId="{7BC30CAA-0E1D-4B15-B99D-6F0B886EF21C}" srcOrd="1" destOrd="0" presId="urn:microsoft.com/office/officeart/2005/8/layout/process1"/>
    <dgm:cxn modelId="{A1159B5E-3DFA-4DF2-9E8C-13752A69C5E7}" type="presOf" srcId="{7CA58012-1536-4A53-B010-7D247891F2D5}" destId="{75582297-E14D-4205-B2D8-E0124DD54DC8}" srcOrd="0" destOrd="0" presId="urn:microsoft.com/office/officeart/2005/8/layout/process1"/>
    <dgm:cxn modelId="{BA7CD726-312D-42F4-A441-453649FDAB95}" type="presParOf" srcId="{AC4A884D-7949-4C6C-960A-B28A0698D4C4}" destId="{7BC735B9-1430-42F0-8285-692C33140103}" srcOrd="0" destOrd="0" presId="urn:microsoft.com/office/officeart/2005/8/layout/process1"/>
    <dgm:cxn modelId="{49A66488-5067-42FB-9D90-BEFBA10AEFD8}" type="presParOf" srcId="{AC4A884D-7949-4C6C-960A-B28A0698D4C4}" destId="{17D8C381-A142-4012-8040-ACF112677114}" srcOrd="1" destOrd="0" presId="urn:microsoft.com/office/officeart/2005/8/layout/process1"/>
    <dgm:cxn modelId="{E6602BC8-CC42-4685-AFA4-F2924FCB3493}" type="presParOf" srcId="{17D8C381-A142-4012-8040-ACF112677114}" destId="{7BC30CAA-0E1D-4B15-B99D-6F0B886EF21C}" srcOrd="0" destOrd="0" presId="urn:microsoft.com/office/officeart/2005/8/layout/process1"/>
    <dgm:cxn modelId="{2AF51149-3DC2-47BF-B469-455A5D0C6DCE}" type="presParOf" srcId="{AC4A884D-7949-4C6C-960A-B28A0698D4C4}" destId="{44A43C2B-7361-4A67-8631-41922065F2A0}" srcOrd="2" destOrd="0" presId="urn:microsoft.com/office/officeart/2005/8/layout/process1"/>
    <dgm:cxn modelId="{5A1E211E-74F3-408D-A1C2-ED36B3075480}" type="presParOf" srcId="{AC4A884D-7949-4C6C-960A-B28A0698D4C4}" destId="{EF1EDE25-FB67-41D8-B175-71009A3CB676}" srcOrd="3" destOrd="0" presId="urn:microsoft.com/office/officeart/2005/8/layout/process1"/>
    <dgm:cxn modelId="{9542F0F6-C53A-404D-A33D-D8E823C04D48}" type="presParOf" srcId="{EF1EDE25-FB67-41D8-B175-71009A3CB676}" destId="{84F738C7-8357-4E14-8644-04BD0C23533C}" srcOrd="0" destOrd="0" presId="urn:microsoft.com/office/officeart/2005/8/layout/process1"/>
    <dgm:cxn modelId="{206F18DD-D94E-4881-A8EB-FB1D77D6FE44}" type="presParOf" srcId="{AC4A884D-7949-4C6C-960A-B28A0698D4C4}" destId="{539C3378-2155-4FF2-9B26-B47C5C8A6E0F}" srcOrd="4" destOrd="0" presId="urn:microsoft.com/office/officeart/2005/8/layout/process1"/>
    <dgm:cxn modelId="{32610682-2337-459A-86A2-0DAD8EA72EE2}" type="presParOf" srcId="{AC4A884D-7949-4C6C-960A-B28A0698D4C4}" destId="{B60B9748-5D6A-4FAF-915E-245C1BEECC7D}" srcOrd="5" destOrd="0" presId="urn:microsoft.com/office/officeart/2005/8/layout/process1"/>
    <dgm:cxn modelId="{5601B4B4-ECE8-4698-9C17-E709E1E0E7FE}" type="presParOf" srcId="{B60B9748-5D6A-4FAF-915E-245C1BEECC7D}" destId="{81ADEEC1-265B-4000-87DD-C828898B6A94}" srcOrd="0" destOrd="0" presId="urn:microsoft.com/office/officeart/2005/8/layout/process1"/>
    <dgm:cxn modelId="{8890C22E-0C76-4559-8ADF-ECB02B6445B2}" type="presParOf" srcId="{AC4A884D-7949-4C6C-960A-B28A0698D4C4}" destId="{75582297-E14D-4205-B2D8-E0124DD54DC8}" srcOrd="6" destOrd="0" presId="urn:microsoft.com/office/officeart/2005/8/layout/process1"/>
    <dgm:cxn modelId="{BEE21546-7F62-40E9-B281-A3BF92017344}" type="presParOf" srcId="{AC4A884D-7949-4C6C-960A-B28A0698D4C4}" destId="{91BABC4D-82A6-4621-ADDB-721BDE5548E5}" srcOrd="7" destOrd="0" presId="urn:microsoft.com/office/officeart/2005/8/layout/process1"/>
    <dgm:cxn modelId="{1B8CD1CC-39D3-4CDD-A48C-A784DA0C18A9}" type="presParOf" srcId="{91BABC4D-82A6-4621-ADDB-721BDE5548E5}" destId="{C7384F8A-543B-40F2-90B3-37C9E0FD628F}" srcOrd="0" destOrd="0" presId="urn:microsoft.com/office/officeart/2005/8/layout/process1"/>
    <dgm:cxn modelId="{29160730-A775-4AF1-A149-FB97DDFAA62E}" type="presParOf" srcId="{AC4A884D-7949-4C6C-960A-B28A0698D4C4}" destId="{83D6AD8D-7847-4F06-B750-1EB2F58945F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735B9-1430-42F0-8285-692C33140103}">
      <dsp:nvSpPr>
        <dsp:cNvPr id="0" name=""/>
        <dsp:cNvSpPr/>
      </dsp:nvSpPr>
      <dsp:spPr>
        <a:xfrm>
          <a:off x="36996" y="229138"/>
          <a:ext cx="1652392" cy="99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Информирование о старте проекте</a:t>
          </a:r>
          <a:endParaRPr lang="ru-RU" sz="1500" kern="1200" dirty="0"/>
        </a:p>
      </dsp:txBody>
      <dsp:txXfrm>
        <a:off x="66034" y="258176"/>
        <a:ext cx="1594316" cy="933359"/>
      </dsp:txXfrm>
    </dsp:sp>
    <dsp:sp modelId="{17D8C381-A142-4012-8040-ACF112677114}">
      <dsp:nvSpPr>
        <dsp:cNvPr id="0" name=""/>
        <dsp:cNvSpPr/>
      </dsp:nvSpPr>
      <dsp:spPr>
        <a:xfrm>
          <a:off x="1854628" y="519959"/>
          <a:ext cx="350307" cy="40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854628" y="601918"/>
        <a:ext cx="245215" cy="245875"/>
      </dsp:txXfrm>
    </dsp:sp>
    <dsp:sp modelId="{44A43C2B-7361-4A67-8631-41922065F2A0}">
      <dsp:nvSpPr>
        <dsp:cNvPr id="0" name=""/>
        <dsp:cNvSpPr/>
      </dsp:nvSpPr>
      <dsp:spPr>
        <a:xfrm>
          <a:off x="2350346" y="229138"/>
          <a:ext cx="1652392" cy="99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Конкурсный отбор учащихся</a:t>
          </a:r>
          <a:endParaRPr lang="ru-RU" sz="1500" kern="1200" dirty="0"/>
        </a:p>
      </dsp:txBody>
      <dsp:txXfrm>
        <a:off x="2379384" y="258176"/>
        <a:ext cx="1594316" cy="933359"/>
      </dsp:txXfrm>
    </dsp:sp>
    <dsp:sp modelId="{EF1EDE25-FB67-41D8-B175-71009A3CB676}">
      <dsp:nvSpPr>
        <dsp:cNvPr id="0" name=""/>
        <dsp:cNvSpPr/>
      </dsp:nvSpPr>
      <dsp:spPr>
        <a:xfrm>
          <a:off x="4167978" y="519959"/>
          <a:ext cx="350307" cy="40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167978" y="601918"/>
        <a:ext cx="245215" cy="245875"/>
      </dsp:txXfrm>
    </dsp:sp>
    <dsp:sp modelId="{539C3378-2155-4FF2-9B26-B47C5C8A6E0F}">
      <dsp:nvSpPr>
        <dsp:cNvPr id="0" name=""/>
        <dsp:cNvSpPr/>
      </dsp:nvSpPr>
      <dsp:spPr>
        <a:xfrm>
          <a:off x="4663696" y="229138"/>
          <a:ext cx="1652392" cy="99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Разработка образовательной программы</a:t>
          </a:r>
          <a:endParaRPr lang="ru-RU" sz="1500" kern="1200" dirty="0"/>
        </a:p>
      </dsp:txBody>
      <dsp:txXfrm>
        <a:off x="4692734" y="258176"/>
        <a:ext cx="1594316" cy="933359"/>
      </dsp:txXfrm>
    </dsp:sp>
    <dsp:sp modelId="{B60B9748-5D6A-4FAF-915E-245C1BEECC7D}">
      <dsp:nvSpPr>
        <dsp:cNvPr id="0" name=""/>
        <dsp:cNvSpPr/>
      </dsp:nvSpPr>
      <dsp:spPr>
        <a:xfrm rot="6765">
          <a:off x="6455928" y="522152"/>
          <a:ext cx="296462" cy="40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455928" y="604023"/>
        <a:ext cx="207523" cy="245875"/>
      </dsp:txXfrm>
    </dsp:sp>
    <dsp:sp modelId="{75582297-E14D-4205-B2D8-E0124DD54DC8}">
      <dsp:nvSpPr>
        <dsp:cNvPr id="0" name=""/>
        <dsp:cNvSpPr/>
      </dsp:nvSpPr>
      <dsp:spPr>
        <a:xfrm>
          <a:off x="6875450" y="233490"/>
          <a:ext cx="1652392" cy="99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Ресурсное обеспечение проекта</a:t>
          </a:r>
          <a:endParaRPr lang="ru-RU" sz="1500" kern="1200" dirty="0"/>
        </a:p>
      </dsp:txBody>
      <dsp:txXfrm>
        <a:off x="6904488" y="262528"/>
        <a:ext cx="1594316" cy="933359"/>
      </dsp:txXfrm>
    </dsp:sp>
    <dsp:sp modelId="{91BABC4D-82A6-4621-ADDB-721BDE5548E5}">
      <dsp:nvSpPr>
        <dsp:cNvPr id="0" name=""/>
        <dsp:cNvSpPr/>
      </dsp:nvSpPr>
      <dsp:spPr>
        <a:xfrm rot="40447">
          <a:off x="8704569" y="538316"/>
          <a:ext cx="374714" cy="40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8704573" y="619614"/>
        <a:ext cx="262300" cy="245875"/>
      </dsp:txXfrm>
    </dsp:sp>
    <dsp:sp modelId="{83D6AD8D-7847-4F06-B750-1EB2F58945F7}">
      <dsp:nvSpPr>
        <dsp:cNvPr id="0" name=""/>
        <dsp:cNvSpPr/>
      </dsp:nvSpPr>
      <dsp:spPr>
        <a:xfrm>
          <a:off x="9234802" y="261250"/>
          <a:ext cx="1652392" cy="99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Реализация проекта</a:t>
          </a:r>
          <a:endParaRPr lang="ru-RU" sz="1500" kern="1200" dirty="0"/>
        </a:p>
      </dsp:txBody>
      <dsp:txXfrm>
        <a:off x="9263840" y="290288"/>
        <a:ext cx="1594316" cy="93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C33CE-42E0-45DD-A70C-8CED7E04AB4C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01DD4-5395-4C6C-9B68-548E3BB38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7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00863-A26C-4C32-B3C9-61CAA1689201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FEC83-FE9C-42E1-9FBC-7911E56BB1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39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FEC83-FE9C-42E1-9FBC-7911E56BB16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0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397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397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397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397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3970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A9C77-A9AF-4FF6-98B7-F0A28B8F81A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0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D02492-DB75-4BC9-8F91-49BDFD4B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EA2287-E93C-43F7-929D-36AABAABE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FBF38E-F897-4E4C-8C05-B2CD9B97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6BD6D8-3265-4FFC-BA21-0C21F531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BD3573-E0F9-4DF5-AFE3-0B4918A6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648281-6DF1-4ED2-BF7F-9069563A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860792-861D-4BB4-B85E-2FEAB89DF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CA32F3-B345-4E1E-8496-4A9A01A0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C45634-469B-4BD1-9695-20E9F6D3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2EF073-A702-4302-9A8E-E1EC87FC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41BCBD5-A0AD-4707-A52A-749C05DB1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E4677D7-0A8F-4211-BF83-BFE331E8F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FA850D-2D3C-46D8-AF4C-29343396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30CC22-5D73-4BDB-B8D2-B3C7FA5A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EEFDE9-73F5-4CEC-8CF7-8EC8319A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9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1F8A60-4197-43DE-886C-D65AAC316C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5A87C21-15CD-48D8-B583-89B110156879}"/>
              </a:ext>
            </a:extLst>
          </p:cNvPr>
          <p:cNvSpPr/>
          <p:nvPr userDrawn="1"/>
        </p:nvSpPr>
        <p:spPr>
          <a:xfrm>
            <a:off x="7804351" y="0"/>
            <a:ext cx="4386221" cy="66770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Подзаголовок">
            <a:extLst>
              <a:ext uri="{FF2B5EF4-FFF2-40B4-BE49-F238E27FC236}">
                <a16:creationId xmlns=""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6992936" cy="4500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7752" y="4320000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Рисунок 5">
            <a:extLst>
              <a:ext uri="{FF2B5EF4-FFF2-40B4-BE49-F238E27FC236}">
                <a16:creationId xmlns="" xmlns:a16="http://schemas.microsoft.com/office/drawing/2014/main" id="{5092E684-C621-4F92-A05A-A167EEF462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57037" y="4320000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9" name="Рисунок 5">
            <a:extLst>
              <a:ext uri="{FF2B5EF4-FFF2-40B4-BE49-F238E27FC236}">
                <a16:creationId xmlns="" xmlns:a16="http://schemas.microsoft.com/office/drawing/2014/main" id="{6958D132-F2A9-41E1-BDD8-067D52CE5F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7752" y="2395565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0" name="Рисунок 5">
            <a:extLst>
              <a:ext uri="{FF2B5EF4-FFF2-40B4-BE49-F238E27FC236}">
                <a16:creationId xmlns="" xmlns:a16="http://schemas.microsoft.com/office/drawing/2014/main" id="{B88FD4DB-5089-4686-B4F7-A26163146C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57037" y="2395565"/>
            <a:ext cx="1800000" cy="1800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1" name="Рисунок 5">
            <a:extLst>
              <a:ext uri="{FF2B5EF4-FFF2-40B4-BE49-F238E27FC236}">
                <a16:creationId xmlns="" xmlns:a16="http://schemas.microsoft.com/office/drawing/2014/main" id="{324023AF-AB97-4B60-86FA-5DC8DA1B5C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7752" y="471129"/>
            <a:ext cx="1800000" cy="180000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="" xmlns:a16="http://schemas.microsoft.com/office/drawing/2014/main" id="{8210F231-568A-4348-B33F-9EBB4A5CF9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57037" y="471129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318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DFD59B-BFFC-498D-AD85-100DE27B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B4C336-2FF4-4223-986D-04DDAAC5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94EBC9-5BBB-450A-925D-1273BC94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0F2422-F585-4DAF-90D0-DD3EE132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0B3461-791A-4F97-8C85-7E400B5F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8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01CB5-E566-47D6-85D3-D1BE4F32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7CF465-4C55-46B1-A4CA-2261856CD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92FE37-58D8-41A1-B0DE-F3B1086B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01D6C6-B24A-4E5C-9E95-AEC00119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8F4837-1F87-42EE-BCC0-982A5A48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D72F16-EE63-44BB-9579-06CBFD29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E1A2E0-FF77-40AB-917A-595232080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1925740-C6B8-460F-B454-2A80FD8CB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75AC9B-0708-414F-A901-D66A9DE0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16169C-069F-4592-BF49-9E200CC8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8E864A-8EE0-4869-8BF0-4AF4B850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2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42A753-4B8D-4F58-BF3C-6A572781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CC21BCC-D86E-4131-8B98-DAE2BDDFC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4D7ADEF-366D-46E9-8034-4A76699C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D64EB00-379F-49D7-8BB3-680869C5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77D2A2F-F93B-41D7-BE71-DF93DB64B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76B21C5-FC4D-4BE8-90CF-98119C76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91B4BAF-F775-45CB-9280-4D9E663E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59A8C12-D028-4AFB-BDC0-C3011038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5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5ED75-5CB2-4979-B280-A02B2D41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C71B7D-F879-442C-B3BB-8F6E3D06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C4B6AA-D3FD-4CAF-8F29-65770994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7C1567A-D65A-4145-B2D0-E3EAF77E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1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2E07A97-4E5B-444C-A737-0A63D4E6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B5E037A-EEF2-49B0-981F-EB3D66E7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94A6093-BC7C-4C25-BC88-A0A83612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0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05869-EEFC-4B8A-BAF8-51FA3731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41E43D-D00A-4D75-A7BB-436E2A58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F7B3C2-EAD2-4DEF-B7FC-A0A2D215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ACF734C-780A-4D21-838E-80B5F81E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85A409-B2B2-4368-8C47-6671D23F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DB3242-A986-46B1-AA71-5A55656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2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78B48-A73A-437C-8FD0-ECF65F12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E45227-91CC-4E10-8DBD-A43C47E8A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11E7AC-EFA4-4DA9-8ED0-4100E90A5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5CB350-BB3E-489D-B1D2-554EAEFF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0D9E89-C3FB-47DA-8DED-D5E3895D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B740CD-1D2E-46E3-A0F5-CB86F646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2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C92887-91CB-444A-ACF6-CD8BEDB6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0EDBE0-C939-4FB2-9D0F-A49B2A28C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8C29F1-B56C-4045-A9A5-95AF3CA33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997F-EE46-47ED-8ABC-8FA173410B4F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7E5C80-130B-4419-B3B5-7852A2167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655982-C0E3-497D-BD4E-D12E35C25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225C-8F90-4F5F-B8D1-484A3D065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4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etdisk-users\users\58\ШуравинАА\Post\11\Спутники\gl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74"/>
            <a:ext cx="12192000" cy="68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5775" y="-41653"/>
            <a:ext cx="11191875" cy="6899653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1963" y="2008891"/>
            <a:ext cx="10887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  <a:defRPr/>
            </a:pPr>
            <a:r>
              <a:rPr lang="ru-RU" sz="3600" dirty="0" err="1" smtClean="0">
                <a:solidFill>
                  <a:schemeClr val="bg1"/>
                </a:solidFill>
                <a:latin typeface="Franklin Gothic Demi Cond" panose="020B0706030402020204" pitchFamily="34" charset="0"/>
                <a:cs typeface="Arial" charset="0"/>
              </a:rPr>
              <a:t>Профориентационный</a:t>
            </a:r>
            <a:r>
              <a: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  <a:cs typeface="Arial" charset="0"/>
              </a:rPr>
              <a:t> </a:t>
            </a:r>
            <a:r>
              <a:rPr lang="ru-RU" sz="3600" smtClean="0">
                <a:solidFill>
                  <a:schemeClr val="bg1"/>
                </a:solidFill>
                <a:latin typeface="Franklin Gothic Demi Cond" panose="020B0706030402020204" pitchFamily="34" charset="0"/>
                <a:cs typeface="Arial" charset="0"/>
              </a:rPr>
              <a:t>нетворкинг</a:t>
            </a:r>
            <a:endParaRPr lang="ru-RU" sz="3600" dirty="0" smtClean="0">
              <a:solidFill>
                <a:schemeClr val="bg1"/>
              </a:solidFill>
              <a:latin typeface="Franklin Gothic Demi Cond" panose="020B0706030402020204" pitchFamily="34" charset="0"/>
              <a:cs typeface="Arial" charset="0"/>
            </a:endParaRPr>
          </a:p>
          <a:p>
            <a:pPr algn="ctr">
              <a:lnSpc>
                <a:spcPts val="54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  <a:cs typeface="Arial" charset="0"/>
              </a:rPr>
              <a:t>ПОГРУЖЕНИЕ В БУДУЩУЮ ПРОФЕССИЮ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738" y="5780791"/>
            <a:ext cx="10887075" cy="68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latin typeface="Franklin Gothic Demi Cond" panose="020B0706030402020204" pitchFamily="34" charset="0"/>
                <a:cs typeface="Arial" charset="0"/>
              </a:rPr>
              <a:t>Железногорск </a:t>
            </a:r>
          </a:p>
        </p:txBody>
      </p:sp>
    </p:spTree>
    <p:extLst>
      <p:ext uri="{BB962C8B-B14F-4D97-AF65-F5344CB8AC3E}">
        <p14:creationId xmlns:p14="http://schemas.microsoft.com/office/powerpoint/2010/main" val="9278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84D78D-BCC2-4074-9C7B-1E59FC1B1C86}"/>
              </a:ext>
            </a:extLst>
          </p:cNvPr>
          <p:cNvSpPr txBox="1"/>
          <p:nvPr/>
        </p:nvSpPr>
        <p:spPr>
          <a:xfrm>
            <a:off x="449247" y="335606"/>
            <a:ext cx="10533078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>
                <a:effectLst/>
              </a:defRPr>
            </a:pPr>
            <a:r>
              <a:rPr lang="ru-RU" sz="2200" b="1" dirty="0" smtClean="0">
                <a:solidFill>
                  <a:srgbClr val="003D7B"/>
                </a:solidFill>
                <a:latin typeface="Gill Sans Bold"/>
                <a:sym typeface="Helvetica"/>
              </a:rPr>
              <a:t>Цели и задачи проекта</a:t>
            </a:r>
            <a:endParaRPr lang="ru-RU" sz="2200" b="1" dirty="0">
              <a:solidFill>
                <a:srgbClr val="003D7B"/>
              </a:solidFill>
              <a:latin typeface="Gill Sans Bold"/>
              <a:sym typeface="Helvetic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74B4E58-8FE3-E285-7FE7-252D93DB5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35" y="100353"/>
            <a:ext cx="1398896" cy="360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799" y="1276350"/>
            <a:ext cx="10210802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3D7B"/>
                </a:solidFill>
                <a:latin typeface="Gill Sans Bold"/>
                <a:sym typeface="Helvetica"/>
              </a:rPr>
              <a:t>Цель: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3D7B"/>
                </a:solidFill>
                <a:latin typeface="Gill Sans Bold"/>
                <a:sym typeface="Helvetica"/>
              </a:rPr>
              <a:t>Содействие учащимся школ г. Железногорска в профориентации, самоопределении и осознанном выборе профессии.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3D7B"/>
                </a:solidFill>
                <a:latin typeface="Gill Sans Bold"/>
                <a:sym typeface="Helvetica"/>
              </a:rPr>
              <a:t>Задачи: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3D7B"/>
                </a:solidFill>
                <a:latin typeface="Gill Sans Bold"/>
                <a:sym typeface="Helvetica"/>
              </a:rPr>
              <a:t>Поступление выпускников </a:t>
            </a:r>
            <a:r>
              <a:rPr lang="ru-RU" b="1" dirty="0" err="1" smtClean="0">
                <a:solidFill>
                  <a:srgbClr val="003D7B"/>
                </a:solidFill>
                <a:latin typeface="Gill Sans Bold"/>
                <a:sym typeface="Helvetica"/>
              </a:rPr>
              <a:t>железногорских</a:t>
            </a:r>
            <a:r>
              <a:rPr lang="ru-RU" b="1" dirty="0" smtClean="0">
                <a:solidFill>
                  <a:srgbClr val="003D7B"/>
                </a:solidFill>
                <a:latin typeface="Gill Sans Bold"/>
                <a:sym typeface="Helvetica"/>
              </a:rPr>
              <a:t> школ в ведущие образовательные организации среднего профессионального образования г. Красноярска, осуществляющих подготовку кадров для предприятия в рамках соглашения о стратегическом партнерстве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3D7B"/>
                </a:solidFill>
                <a:latin typeface="Gill Sans Bold"/>
                <a:sym typeface="Helvetica"/>
              </a:rPr>
              <a:t>Закрытие острой потребности АО «РЕШЕТНЁВ» в квалифицированных рабочих  и специалистах среднего звена для безусловного выполнения  </a:t>
            </a:r>
            <a:r>
              <a:rPr lang="ru-RU" b="1" dirty="0" err="1" smtClean="0">
                <a:solidFill>
                  <a:srgbClr val="003D7B"/>
                </a:solidFill>
                <a:latin typeface="Gill Sans Bold"/>
                <a:sym typeface="Helvetica"/>
              </a:rPr>
              <a:t>гособоронзаказа</a:t>
            </a:r>
            <a:endParaRPr lang="ru-RU" b="1" dirty="0" smtClean="0">
              <a:solidFill>
                <a:srgbClr val="003D7B"/>
              </a:solidFill>
              <a:latin typeface="Gill Sans Bold"/>
              <a:sym typeface="Helvetica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3D7B"/>
                </a:solidFill>
                <a:latin typeface="Gill Sans Bold"/>
                <a:sym typeface="Helvetica"/>
              </a:rPr>
              <a:t>Отработка пилотного проекта «Погружение в будущую профессию» с целью его последующего тиражирования с образовательными организациями-партнерами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6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84D78D-BCC2-4074-9C7B-1E59FC1B1C86}"/>
              </a:ext>
            </a:extLst>
          </p:cNvPr>
          <p:cNvSpPr txBox="1"/>
          <p:nvPr/>
        </p:nvSpPr>
        <p:spPr>
          <a:xfrm>
            <a:off x="449247" y="335606"/>
            <a:ext cx="10533078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>
                <a:effectLst/>
              </a:defRPr>
            </a:pPr>
            <a:r>
              <a:rPr lang="ru-RU" sz="2200" b="1" dirty="0" smtClean="0">
                <a:solidFill>
                  <a:srgbClr val="003D7B"/>
                </a:solidFill>
                <a:latin typeface="Gill Sans Bold"/>
                <a:sym typeface="Helvetica"/>
              </a:rPr>
              <a:t>Организаторы и механизм проекта</a:t>
            </a:r>
            <a:endParaRPr lang="ru-RU" sz="2200" b="1" dirty="0">
              <a:solidFill>
                <a:srgbClr val="003D7B"/>
              </a:solidFill>
              <a:latin typeface="Gill Sans Bold"/>
              <a:sym typeface="Helvetic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991472" y="580433"/>
            <a:ext cx="3663233" cy="1494109"/>
            <a:chOff x="8153397" y="998876"/>
            <a:chExt cx="3663233" cy="1494109"/>
          </a:xfrm>
        </p:grpSpPr>
        <p:pic>
          <p:nvPicPr>
            <p:cNvPr id="1029" name="Picture 5" descr="C:\Users\AgureevIE\Desktop\ima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063" y="998876"/>
              <a:ext cx="2327899" cy="1309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153397" y="2123653"/>
              <a:ext cx="366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КГКУ «ЦЗН г. Железногорска»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90546" y="793920"/>
            <a:ext cx="3067051" cy="1725241"/>
            <a:chOff x="590547" y="908829"/>
            <a:chExt cx="3067051" cy="1725241"/>
          </a:xfrm>
        </p:grpSpPr>
        <p:sp>
          <p:nvSpPr>
            <p:cNvPr id="8" name="TextBox 7"/>
            <p:cNvSpPr txBox="1"/>
            <p:nvPr/>
          </p:nvSpPr>
          <p:spPr>
            <a:xfrm>
              <a:off x="590547" y="1987739"/>
              <a:ext cx="3067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Администрация ЗАТО </a:t>
              </a:r>
            </a:p>
            <a:p>
              <a:pPr algn="ctr"/>
              <a:r>
                <a:rPr lang="ru-RU" b="1" dirty="0" smtClean="0"/>
                <a:t>г. Железногорск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3" y="908829"/>
              <a:ext cx="102870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4348948" y="998876"/>
            <a:ext cx="2733675" cy="1165056"/>
            <a:chOff x="4348948" y="1327929"/>
            <a:chExt cx="2733675" cy="1165056"/>
          </a:xfrm>
        </p:grpSpPr>
        <p:sp>
          <p:nvSpPr>
            <p:cNvPr id="2" name="TextBox 1"/>
            <p:cNvSpPr txBox="1"/>
            <p:nvPr/>
          </p:nvSpPr>
          <p:spPr>
            <a:xfrm>
              <a:off x="4348948" y="2123653"/>
              <a:ext cx="2733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АО «ИСС»</a:t>
              </a:r>
            </a:p>
          </p:txBody>
        </p:sp>
        <p:pic>
          <p:nvPicPr>
            <p:cNvPr id="1027" name="Picture 6" descr="image0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486" y="1327929"/>
              <a:ext cx="251460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6090794" y="2296360"/>
            <a:ext cx="3657602" cy="1943008"/>
            <a:chOff x="7748144" y="3481952"/>
            <a:chExt cx="3657602" cy="1943008"/>
          </a:xfrm>
        </p:grpSpPr>
        <p:sp>
          <p:nvSpPr>
            <p:cNvPr id="13" name="TextBox 12"/>
            <p:cNvSpPr txBox="1"/>
            <p:nvPr/>
          </p:nvSpPr>
          <p:spPr>
            <a:xfrm>
              <a:off x="7748144" y="4778629"/>
              <a:ext cx="3657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КГБПОУ «Красноярский техникум промышленного сервиса»</a:t>
              </a:r>
            </a:p>
          </p:txBody>
        </p:sp>
        <p:pic>
          <p:nvPicPr>
            <p:cNvPr id="11" name="Picture 2" descr="C:\Users\agureevie\Desktop\ктпс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749" y="3481952"/>
              <a:ext cx="1786392" cy="119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771647" y="2786852"/>
            <a:ext cx="3944138" cy="1376447"/>
            <a:chOff x="590547" y="3910013"/>
            <a:chExt cx="3944138" cy="1376447"/>
          </a:xfrm>
        </p:grpSpPr>
        <p:sp>
          <p:nvSpPr>
            <p:cNvPr id="12" name="TextBox 11"/>
            <p:cNvSpPr txBox="1"/>
            <p:nvPr/>
          </p:nvSpPr>
          <p:spPr>
            <a:xfrm>
              <a:off x="590547" y="4917128"/>
              <a:ext cx="3944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МКУ «Управление образования»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66" y="3910013"/>
              <a:ext cx="36195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203665575"/>
              </p:ext>
            </p:extLst>
          </p:nvPr>
        </p:nvGraphicFramePr>
        <p:xfrm>
          <a:off x="738253" y="4239368"/>
          <a:ext cx="10916452" cy="210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2262578" y="6191250"/>
            <a:ext cx="8058150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результатов проекта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048516" y="5553076"/>
            <a:ext cx="4486275" cy="485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84D78D-BCC2-4074-9C7B-1E59FC1B1C86}"/>
              </a:ext>
            </a:extLst>
          </p:cNvPr>
          <p:cNvSpPr txBox="1"/>
          <p:nvPr/>
        </p:nvSpPr>
        <p:spPr>
          <a:xfrm>
            <a:off x="449246" y="335606"/>
            <a:ext cx="1086645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>
                <a:effectLst/>
              </a:defRPr>
            </a:pPr>
            <a:r>
              <a:rPr lang="ru-RU" sz="2200" b="1" dirty="0" smtClean="0">
                <a:solidFill>
                  <a:srgbClr val="003D7B"/>
                </a:solidFill>
                <a:latin typeface="Gill Sans Bold"/>
                <a:sym typeface="Helvetica"/>
              </a:rPr>
              <a:t>Критерии отбора и состав участников проекта</a:t>
            </a:r>
            <a:endParaRPr lang="ru-RU" sz="2200" b="1" dirty="0">
              <a:solidFill>
                <a:srgbClr val="003D7B"/>
              </a:solidFill>
              <a:latin typeface="Gill Sans Bold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906" y="1800225"/>
            <a:ext cx="4762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Учащиеся общеобразовательных школ 9-х и 11-х классов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Желание работать в АО «РЕШЕТНЁВ»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Ориентация на получение среднего профессионального образования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Отличная и хорошая успеваемость по предметам: математика, физика, информатика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Семейные династии и преемственность поколений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89348"/>
              </p:ext>
            </p:extLst>
          </p:nvPr>
        </p:nvGraphicFramePr>
        <p:xfrm>
          <a:off x="6877049" y="1119716"/>
          <a:ext cx="4657726" cy="4251960"/>
        </p:xfrm>
        <a:graphic>
          <a:graphicData uri="http://schemas.openxmlformats.org/drawingml/2006/table">
            <a:tbl>
              <a:tblPr firstRow="1" bandRow="1"/>
              <a:tblGrid>
                <a:gridCol w="2328863"/>
                <a:gridCol w="23288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Образовательная организация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учащихся-участников</a:t>
                      </a:r>
                      <a:r>
                        <a:rPr lang="ru-RU" baseline="0" dirty="0" smtClean="0"/>
                        <a:t> проекта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Лицей №</a:t>
                      </a:r>
                      <a:r>
                        <a:rPr lang="ru-RU" baseline="0" dirty="0" smtClean="0"/>
                        <a:t> 102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 № 106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 № 104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</a:t>
                      </a:r>
                      <a:r>
                        <a:rPr lang="ru-RU" baseline="0" dirty="0" smtClean="0"/>
                        <a:t> № 101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 № 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 № 98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 № 96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 № 93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Школа № 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39125" y="5674757"/>
            <a:ext cx="19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Всего 24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84D78D-BCC2-4074-9C7B-1E59FC1B1C86}"/>
              </a:ext>
            </a:extLst>
          </p:cNvPr>
          <p:cNvSpPr txBox="1"/>
          <p:nvPr/>
        </p:nvSpPr>
        <p:spPr>
          <a:xfrm>
            <a:off x="449247" y="335606"/>
            <a:ext cx="10533078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>
                <a:effectLst/>
              </a:defRPr>
            </a:pPr>
            <a:r>
              <a:rPr lang="ru-RU" sz="2200" b="1" dirty="0" smtClean="0">
                <a:solidFill>
                  <a:srgbClr val="003D7B"/>
                </a:solidFill>
                <a:latin typeface="Gill Sans Bold"/>
                <a:sym typeface="Helvetica"/>
              </a:rPr>
              <a:t>Образовательные программы проекта</a:t>
            </a:r>
            <a:endParaRPr lang="ru-RU" sz="2200" b="1" dirty="0">
              <a:solidFill>
                <a:srgbClr val="003D7B"/>
              </a:solidFill>
              <a:latin typeface="Gill Sans Bold"/>
              <a:sym typeface="Helvetic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56281" y="870466"/>
            <a:ext cx="3558544" cy="4289941"/>
            <a:chOff x="822956" y="1422916"/>
            <a:chExt cx="3558544" cy="4289941"/>
          </a:xfrm>
        </p:grpSpPr>
        <p:sp>
          <p:nvSpPr>
            <p:cNvPr id="2" name="TextBox 1"/>
            <p:cNvSpPr txBox="1"/>
            <p:nvPr/>
          </p:nvSpPr>
          <p:spPr>
            <a:xfrm>
              <a:off x="1190625" y="1422916"/>
              <a:ext cx="2904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«Аддитивные технологии»</a:t>
              </a:r>
              <a:endParaRPr lang="ru-RU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22956" y="2081094"/>
              <a:ext cx="3558544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/>
                <a:t>основные принципы аддитивных технологий 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/>
                <a:t>построение 3</a:t>
              </a:r>
              <a:r>
                <a:rPr lang="en-US" dirty="0" smtClean="0"/>
                <a:t>D</a:t>
              </a:r>
              <a:r>
                <a:rPr lang="ru-RU" dirty="0" smtClean="0"/>
                <a:t> модели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/>
                <a:t>знакомство с САПР «Компас»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/>
                <a:t>п</a:t>
              </a:r>
              <a:r>
                <a:rPr lang="ru-RU" dirty="0" smtClean="0"/>
                <a:t>остроение 3</a:t>
              </a:r>
              <a:r>
                <a:rPr lang="en-US" dirty="0" smtClean="0"/>
                <a:t>D</a:t>
              </a:r>
              <a:r>
                <a:rPr lang="ru-RU" dirty="0" smtClean="0"/>
                <a:t> модели в САПР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/>
                <a:t>итоговая работа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/>
                <a:t>экскурсия в производственные подразделения АО «ИСС», применяющие аддитивные технологии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826737" y="698782"/>
            <a:ext cx="4879487" cy="4259164"/>
            <a:chOff x="6826738" y="1145917"/>
            <a:chExt cx="3975994" cy="4259164"/>
          </a:xfrm>
        </p:grpSpPr>
        <p:sp>
          <p:nvSpPr>
            <p:cNvPr id="6" name="TextBox 5"/>
            <p:cNvSpPr txBox="1"/>
            <p:nvPr/>
          </p:nvSpPr>
          <p:spPr>
            <a:xfrm>
              <a:off x="7196831" y="1145917"/>
              <a:ext cx="32358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«Технология металлообрабатывающего производства»</a:t>
              </a:r>
              <a:endParaRPr lang="ru-RU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26738" y="2081094"/>
              <a:ext cx="397599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ru-RU" dirty="0" smtClean="0"/>
                <a:t>обработка листового металла</a:t>
              </a: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/>
                <a:t>основы токарного дела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dirty="0" smtClean="0"/>
                <a:t>основы программирования станков с ЧПУ</a:t>
              </a: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/>
                <a:t>итоговая работа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/>
                <a:t>экскурсия в производственные </a:t>
              </a:r>
              <a:r>
                <a:rPr lang="ru-RU" dirty="0" smtClean="0"/>
                <a:t>подразделения АО «ИСС», </a:t>
              </a:r>
              <a:r>
                <a:rPr lang="ru-RU" dirty="0"/>
                <a:t>применяющие </a:t>
              </a:r>
              <a:r>
                <a:rPr lang="ru-RU" dirty="0" smtClean="0"/>
                <a:t>металлообрабатывающее оборудование</a:t>
              </a:r>
              <a:endParaRPr lang="ru-RU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endParaRPr lang="ru-RU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901688"/>
            <a:ext cx="2667000" cy="17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:\фото\2013.11.29 цеха, станки\IMG_1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36" y="4825488"/>
            <a:ext cx="2908199" cy="17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84D78D-BCC2-4074-9C7B-1E59FC1B1C86}"/>
              </a:ext>
            </a:extLst>
          </p:cNvPr>
          <p:cNvSpPr txBox="1"/>
          <p:nvPr/>
        </p:nvSpPr>
        <p:spPr>
          <a:xfrm>
            <a:off x="449246" y="335606"/>
            <a:ext cx="1086645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>
                <a:effectLst/>
              </a:defRPr>
            </a:pPr>
            <a:r>
              <a:rPr lang="ru-RU" sz="2200" b="1" dirty="0" smtClean="0">
                <a:solidFill>
                  <a:srgbClr val="003D7B"/>
                </a:solidFill>
                <a:latin typeface="Gill Sans Bold"/>
                <a:sym typeface="Helvetica"/>
              </a:rPr>
              <a:t>Результаты проекта</a:t>
            </a:r>
            <a:endParaRPr lang="ru-RU" sz="2200" b="1" dirty="0">
              <a:solidFill>
                <a:srgbClr val="003D7B"/>
              </a:solidFill>
              <a:latin typeface="Gill Sans Bold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069" y="1400175"/>
            <a:ext cx="37989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14 из 24 участников проекта поступили в КГБПОУ «Красноярский техникум промышленного сервиса» по техническим специальностям, востребованным в АО «ИСС»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все участники проекта будут приняты в АО «РЕШЕТНЁВ» на практическую подготовку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заключение договоров о целевом обучении после 1 курса обучения</a:t>
            </a:r>
          </a:p>
        </p:txBody>
      </p:sp>
      <p:pic>
        <p:nvPicPr>
          <p:cNvPr id="10" name="Picture 8" descr="D:\ПРЕЗЕНТАЦИИ\Практиканты фото\02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9" y="4009632"/>
            <a:ext cx="3375025" cy="2223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3" y="2654398"/>
            <a:ext cx="3267310" cy="164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1" y="698782"/>
            <a:ext cx="2995613" cy="2125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02F8E8-6A1D-4D2D-9844-7B775F3BC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8DE248-3204-4AA6-863F-ACFDBE5742FF}"/>
              </a:ext>
            </a:extLst>
          </p:cNvPr>
          <p:cNvSpPr txBox="1"/>
          <p:nvPr/>
        </p:nvSpPr>
        <p:spPr>
          <a:xfrm>
            <a:off x="147061" y="2382596"/>
            <a:ext cx="6789513" cy="1360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135461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3600" b="1" cap="all" dirty="0" smtClean="0">
                <a:solidFill>
                  <a:schemeClr val="bg1"/>
                </a:solidFill>
                <a:latin typeface="Pancetta Serif Pro SemiBold"/>
                <a:cs typeface="Arial" panose="020B0604020202020204" pitchFamily="34" charset="0"/>
                <a:sym typeface="Gill Sans"/>
              </a:rPr>
              <a:t>Еще больше информации</a:t>
            </a:r>
            <a:endParaRPr lang="ru-RU" sz="4400" b="1" cap="all" dirty="0">
              <a:solidFill>
                <a:schemeClr val="bg1"/>
              </a:solidFill>
              <a:latin typeface="Pancetta Serif Pro SemiBold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6" name="Рисунок 5" descr="http://qrcoder.ru/code/?https%3A%2F%2Fvk.com%2Fclub177876837&amp;4&amp;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100" y="3838575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2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15789</TotalTime>
  <Words>355</Words>
  <Application>Microsoft Office PowerPoint</Application>
  <PresentationFormat>Произвольный</PresentationFormat>
  <Paragraphs>76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Русанов Евгений Вадимович</dc:creator>
  <cp:lastModifiedBy>Елена А. Мацкевич</cp:lastModifiedBy>
  <cp:revision>539</cp:revision>
  <cp:lastPrinted>2022-11-30T05:07:04Z</cp:lastPrinted>
  <dcterms:created xsi:type="dcterms:W3CDTF">2021-02-09T06:54:18Z</dcterms:created>
  <dcterms:modified xsi:type="dcterms:W3CDTF">2023-11-03T09:44:50Z</dcterms:modified>
</cp:coreProperties>
</file>