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281" r:id="rId21"/>
    <p:sldId id="279" r:id="rId22"/>
    <p:sldId id="278" r:id="rId23"/>
    <p:sldId id="275" r:id="rId24"/>
    <p:sldId id="276" r:id="rId25"/>
    <p:sldId id="277" r:id="rId26"/>
    <p:sldId id="282" r:id="rId27"/>
    <p:sldId id="283" r:id="rId28"/>
    <p:sldId id="258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BD3"/>
    <a:srgbClr val="9C5ACE"/>
    <a:srgbClr val="8A34E8"/>
    <a:srgbClr val="B547FF"/>
    <a:srgbClr val="C4A7FF"/>
    <a:srgbClr val="CF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3374407" y="6248371"/>
            <a:ext cx="5424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/>
            <a:r>
              <a:rPr lang="ru-RU" alt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Автор: Колышкина Елена Владимировна</a:t>
            </a:r>
          </a:p>
          <a:p>
            <a:pPr algn="ctr"/>
            <a:r>
              <a:rPr lang="ru-RU" alt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учитель географии высшей категории, г. </a:t>
            </a:r>
            <a:r>
              <a:rPr lang="ru-RU" alt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Новосибирск, 2023</a:t>
            </a:r>
            <a:endParaRPr lang="ru-RU" alt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951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70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69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86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49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4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64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72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53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8556D-E1A6-448E-AFA2-78E27384A176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812A-D3B0-41B8-8100-72ACDC5A0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8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vector/international-day-against-drug-abuse-and-illicit-trafficking-banner_26951289.htm#from_view=detail_serie" TargetMode="External"/><Relationship Id="rId7" Type="http://schemas.openxmlformats.org/officeDocument/2006/relationships/hyperlink" Target="https://dkstimul.ru/wp-content/uploads/viktorina/nark.html" TargetMode="External"/><Relationship Id="rId2" Type="http://schemas.openxmlformats.org/officeDocument/2006/relationships/hyperlink" Target="https://ru.freepik.com/free-vector/international-day-against-drug-abuse-and-illicit-trafficking-banner_26951299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kizil74.ru/socialnaya-politika/komissiya-po-delam-nesovershennoletnih/profilaktika-upotrebleniya-narkoticheskih-veschestv/vtiktorina-znai-i-zaschiti-sebya" TargetMode="External"/><Relationship Id="rId5" Type="http://schemas.openxmlformats.org/officeDocument/2006/relationships/hyperlink" Target="https://docs.google.com/forms/d/e/1FAIpQLSckZi-XQ1tXPUHK0AMMfKct2qish9uRTXDsVKFIYK023XYEsw/viewscore?viewscore=AE0zAgD7x7smBuXJ9n4e-no7-yxcNYONcwIEnkuHoGhHRmrEuGDWK90LVd1oWnDEo4SROrU" TargetMode="External"/><Relationship Id="rId4" Type="http://schemas.openxmlformats.org/officeDocument/2006/relationships/hyperlink" Target="http://yugovalib.ru/site/view/436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149" y="0"/>
            <a:ext cx="10945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28575">
                  <a:solidFill>
                    <a:schemeClr val="bg1"/>
                  </a:solidFill>
                </a:ln>
                <a:solidFill>
                  <a:srgbClr val="C4A7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Познавательная викторина</a:t>
            </a:r>
            <a:endParaRPr lang="ru-RU" sz="5400" b="1" dirty="0">
              <a:ln w="28575">
                <a:solidFill>
                  <a:schemeClr val="bg1"/>
                </a:solidFill>
              </a:ln>
              <a:solidFill>
                <a:srgbClr val="C4A7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08227" y="1947796"/>
            <a:ext cx="702859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0" dirty="0" smtClean="0">
                <a:ln w="28575">
                  <a:solidFill>
                    <a:srgbClr val="A66BD3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 </a:t>
            </a:r>
          </a:p>
          <a:p>
            <a:pPr algn="ctr"/>
            <a:r>
              <a:rPr lang="ru-RU" sz="8000" b="1" i="0" dirty="0" smtClean="0">
                <a:ln w="28575">
                  <a:solidFill>
                    <a:srgbClr val="A66BD3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наркотиков</a:t>
            </a:r>
            <a:endParaRPr lang="ru-RU" sz="8000" dirty="0">
              <a:ln w="28575">
                <a:solidFill>
                  <a:srgbClr val="A66BD3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врон 6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0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15 лет с выплатой штрафа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8A34E8"/>
                </a:solidFill>
              </a:rPr>
              <a:t>Статья 228 УК РФ за незаконное приобретение, хранение, перевозку или сбыт наркотических веществ наказывается лишением свободы на срок максимум </a:t>
            </a:r>
            <a:r>
              <a:rPr lang="ru-RU" sz="2800" b="1" dirty="0" smtClean="0">
                <a:solidFill>
                  <a:srgbClr val="8A34E8"/>
                </a:solidFill>
              </a:rPr>
              <a:t>до...</a:t>
            </a:r>
            <a:endParaRPr lang="ru-RU" sz="28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5 лет с выплатой штрафа 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9 лет с выплатой штрафа</a:t>
            </a:r>
            <a:endParaRPr lang="ru-RU" sz="2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14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С какого возраста начинается уголовная ответственность за распространение наркотиков?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18 лет 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16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5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193576" y="2702256"/>
            <a:ext cx="5773003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Миф. Большинство наркотиков откладывается в жирах организма и могут оставаться там годами 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Наркотики держатся в организме один год. Правда или миф?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20872" y="3482453"/>
            <a:ext cx="5773003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Правда. Наркотики легко выводятся из организма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Какое влияние оказывает употребление наркоти­ков на будущее потомство?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Дети рождаются с наркотической зависимостью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 ответы верны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Дети рождаются умственно и физически неполноценными </a:t>
            </a:r>
          </a:p>
        </p:txBody>
      </p:sp>
    </p:spTree>
    <p:extLst>
      <p:ext uri="{BB962C8B-B14F-4D97-AF65-F5344CB8AC3E}">
        <p14:creationId xmlns:p14="http://schemas.microsoft.com/office/powerpoint/2010/main" val="388480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Героин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Какой наркотик вызывает зависимость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почти </a:t>
            </a:r>
            <a:r>
              <a:rPr lang="ru-RU" sz="3400" b="1" dirty="0">
                <a:solidFill>
                  <a:srgbClr val="8A34E8"/>
                </a:solidFill>
              </a:rPr>
              <a:t>мгновенно?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Марихуана 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Кокаин 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6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Миф. Все наркотики наносят вред здоровью 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Существуют слабые и безопасные наркотики. Правда или миф</a:t>
            </a:r>
            <a:r>
              <a:rPr lang="ru-RU" sz="3400" b="1" dirty="0" smtClean="0">
                <a:solidFill>
                  <a:srgbClr val="8A34E8"/>
                </a:solidFill>
              </a:rPr>
              <a:t>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Правда. Есть наркотики, которые не оказывают вреда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Каких насекомых можно натренировать искать запрещённые вещества по запаху?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Муравьёв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smtClean="0">
                <a:solidFill>
                  <a:schemeClr val="tx1"/>
                </a:solidFill>
              </a:rPr>
              <a:t>Пчёл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Тараканов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0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Какое растение с психоактивными свойствами стало первым, упоминаемым </a:t>
            </a: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в истории?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Конопля 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Мак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Кокаиновый куст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9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Кокаин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solidFill>
                  <a:srgbClr val="8A34E8"/>
                </a:solidFill>
              </a:rPr>
              <a:t>В начале XX </a:t>
            </a:r>
            <a:r>
              <a:rPr lang="ru-RU" sz="2700" b="1" dirty="0" smtClean="0">
                <a:solidFill>
                  <a:srgbClr val="8A34E8"/>
                </a:solidFill>
              </a:rPr>
              <a:t>в. </a:t>
            </a:r>
            <a:r>
              <a:rPr lang="ru-RU" sz="2700" b="1" dirty="0">
                <a:solidFill>
                  <a:srgbClr val="8A34E8"/>
                </a:solidFill>
              </a:rPr>
              <a:t>в России этот наркотик можно было легально купить в аптеке. Он сделался обязательным атрибутом богемы. </a:t>
            </a:r>
            <a:r>
              <a:rPr lang="ru-RU" sz="2700" b="1" dirty="0" smtClean="0">
                <a:solidFill>
                  <a:srgbClr val="8A34E8"/>
                </a:solidFill>
              </a:rPr>
              <a:t>О </a:t>
            </a:r>
            <a:r>
              <a:rPr lang="ru-RU" sz="2700" b="1" dirty="0">
                <a:solidFill>
                  <a:srgbClr val="8A34E8"/>
                </a:solidFill>
              </a:rPr>
              <a:t>каком наркотике </a:t>
            </a:r>
            <a:r>
              <a:rPr lang="ru-RU" sz="2700" b="1" dirty="0" smtClean="0">
                <a:solidFill>
                  <a:srgbClr val="8A34E8"/>
                </a:solidFill>
              </a:rPr>
              <a:t>А. Вертинский </a:t>
            </a:r>
            <a:r>
              <a:rPr lang="ru-RU" sz="2700" b="1" dirty="0">
                <a:solidFill>
                  <a:srgbClr val="8A34E8"/>
                </a:solidFill>
              </a:rPr>
              <a:t>писал: "... он был проклятием нашей молодости"?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Опиум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Гашиш 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7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Любопытство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Главная причина </a:t>
            </a:r>
            <a:r>
              <a:rPr lang="ru-RU" sz="3400" b="1" dirty="0">
                <a:solidFill>
                  <a:srgbClr val="8A34E8"/>
                </a:solidFill>
              </a:rPr>
              <a:t>употребления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наркотиков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Скука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Подражание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Что в переводе с греческого означает слово </a:t>
            </a:r>
            <a:r>
              <a:rPr lang="ru-RU" sz="3400" b="1" dirty="0" smtClean="0">
                <a:solidFill>
                  <a:srgbClr val="8A34E8"/>
                </a:solidFill>
              </a:rPr>
              <a:t>«наркомания»?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Удовольствие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Оцепенение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Радость 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8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Больше людей — больше вероятность, что купят</a:t>
            </a: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Почему наркотики часто предлагают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именно </a:t>
            </a:r>
            <a:r>
              <a:rPr lang="ru-RU" sz="3400" b="1" dirty="0">
                <a:solidFill>
                  <a:srgbClr val="8A34E8"/>
                </a:solidFill>
              </a:rPr>
              <a:t>на дискотеках?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Из-за атмосферы </a:t>
            </a:r>
            <a:r>
              <a:rPr lang="ru-RU" sz="2000" b="1" dirty="0">
                <a:solidFill>
                  <a:schemeClr val="tx1"/>
                </a:solidFill>
              </a:rPr>
              <a:t>веселья чувство опасности притупляется 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Люди не понимают, что покупают из-за громкой </a:t>
            </a:r>
            <a:r>
              <a:rPr lang="ru-RU" sz="2000" b="1" dirty="0" smtClean="0">
                <a:solidFill>
                  <a:schemeClr val="tx1"/>
                </a:solidFill>
              </a:rPr>
              <a:t>музыки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029803" y="2702256"/>
            <a:ext cx="6141493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Первая проба бесплатно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Что повсеместно применяется для вовлечения подростков в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наркотический </a:t>
            </a:r>
            <a:r>
              <a:rPr lang="ru-RU" sz="3400" b="1" dirty="0">
                <a:solidFill>
                  <a:srgbClr val="8A34E8"/>
                </a:solidFill>
              </a:rPr>
              <a:t>омут?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029803" y="4262650"/>
            <a:ext cx="6141493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Низкие цены для подростков  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029803" y="3482453"/>
            <a:ext cx="6141493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Наркоторговцы уверяют подростков, что те будут смотреться круто в глазах сверстников</a:t>
            </a:r>
          </a:p>
        </p:txBody>
      </p:sp>
    </p:spTree>
    <p:extLst>
      <p:ext uri="{BB962C8B-B14F-4D97-AF65-F5344CB8AC3E}">
        <p14:creationId xmlns:p14="http://schemas.microsoft.com/office/powerpoint/2010/main" val="416019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Что нужно сделать, если тебе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предлагают </a:t>
            </a:r>
            <a:r>
              <a:rPr lang="ru-RU" sz="3400" b="1" dirty="0" smtClean="0">
                <a:solidFill>
                  <a:srgbClr val="8A34E8"/>
                </a:solidFill>
              </a:rPr>
              <a:t>наркотики?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Согласиться попробовать 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Отказаться </a:t>
            </a:r>
            <a:r>
              <a:rPr lang="ru-RU" sz="2000" b="1" dirty="0">
                <a:solidFill>
                  <a:schemeClr val="tx1"/>
                </a:solidFill>
              </a:rPr>
              <a:t>любыми способами и уйти из компании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Отказаться, но остаться в компании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13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Какие вещества относятся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к </a:t>
            </a:r>
            <a:r>
              <a:rPr lang="ru-RU" sz="3400" b="1" dirty="0">
                <a:solidFill>
                  <a:srgbClr val="8A34E8"/>
                </a:solidFill>
              </a:rPr>
              <a:t>наркотикам?</a:t>
            </a: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480178" y="2579427"/>
            <a:ext cx="5404513" cy="2866030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Вещества синтетического или растительного происхождения, вызы­вающие изменение психического состояния человека и злоупотребление которыми приводит к развитию нарко­мании. Это опий, гашиш, марихуана, анаша, кокаин </a:t>
            </a:r>
            <a:r>
              <a:rPr lang="ru-RU" sz="2400" b="1" dirty="0" smtClean="0">
                <a:solidFill>
                  <a:schemeClr val="tx1"/>
                </a:solidFill>
              </a:rPr>
              <a:t>и др.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11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Правильно ли утверждение, что раз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есть </a:t>
            </a:r>
            <a:r>
              <a:rPr lang="ru-RU" sz="3400" b="1" dirty="0">
                <a:solidFill>
                  <a:srgbClr val="8A34E8"/>
                </a:solidFill>
              </a:rPr>
              <a:t>врачи-нар­кологи, </a:t>
            </a:r>
            <a:r>
              <a:rPr lang="ru-RU" sz="3400" b="1" dirty="0" smtClean="0">
                <a:solidFill>
                  <a:srgbClr val="8A34E8"/>
                </a:solidFill>
              </a:rPr>
              <a:t>значит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наркомания </a:t>
            </a:r>
            <a:r>
              <a:rPr lang="ru-RU" sz="3400" b="1" dirty="0">
                <a:solidFill>
                  <a:srgbClr val="8A34E8"/>
                </a:solidFill>
              </a:rPr>
              <a:t>излечима?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480178" y="3002507"/>
            <a:ext cx="5404513" cy="2442950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Это </a:t>
            </a:r>
            <a:r>
              <a:rPr lang="ru-RU" sz="3000" b="1" dirty="0">
                <a:solidFill>
                  <a:schemeClr val="tx1"/>
                </a:solidFill>
              </a:rPr>
              <a:t>не так. По статистике, только 1-3 % наркоманов, </a:t>
            </a:r>
            <a:r>
              <a:rPr lang="ru-RU" sz="3000" b="1" dirty="0" smtClean="0">
                <a:solidFill>
                  <a:schemeClr val="tx1"/>
                </a:solidFill>
              </a:rPr>
              <a:t>прошедшим </a:t>
            </a:r>
            <a:r>
              <a:rPr lang="ru-RU" sz="3000" b="1" dirty="0">
                <a:solidFill>
                  <a:schemeClr val="tx1"/>
                </a:solidFill>
              </a:rPr>
              <a:t>курс лечения, </a:t>
            </a:r>
            <a:r>
              <a:rPr lang="ru-RU" sz="3000" b="1" dirty="0" smtClean="0">
                <a:solidFill>
                  <a:schemeClr val="tx1"/>
                </a:solidFill>
              </a:rPr>
              <a:t>удаётся </a:t>
            </a:r>
            <a:r>
              <a:rPr lang="ru-RU" sz="3000" b="1" dirty="0">
                <a:solidFill>
                  <a:schemeClr val="tx1"/>
                </a:solidFill>
              </a:rPr>
              <a:t>избавиться от этой </a:t>
            </a:r>
            <a:r>
              <a:rPr lang="ru-RU" sz="3000" b="1" dirty="0" smtClean="0">
                <a:solidFill>
                  <a:schemeClr val="tx1"/>
                </a:solidFill>
              </a:rPr>
              <a:t>зависимости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27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Почему употребление наркотиков особенно опасно в подростковом возрасте?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480178" y="3002507"/>
            <a:ext cx="5404513" cy="2442950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tx1"/>
                </a:solidFill>
              </a:rPr>
              <a:t>Чем моложе человек, тем бы­стрее он попадает в полную зависимость от </a:t>
            </a:r>
            <a:r>
              <a:rPr lang="ru-RU" sz="3000" b="1" dirty="0" smtClean="0">
                <a:solidFill>
                  <a:schemeClr val="tx1"/>
                </a:solidFill>
              </a:rPr>
              <a:t>наркотика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Что самое </a:t>
            </a:r>
            <a:r>
              <a:rPr lang="ru-RU" sz="3400" b="1" dirty="0">
                <a:solidFill>
                  <a:srgbClr val="8A34E8"/>
                </a:solidFill>
              </a:rPr>
              <a:t>сложное для наркомана на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пути </a:t>
            </a:r>
            <a:r>
              <a:rPr lang="ru-RU" sz="3400" b="1" dirty="0">
                <a:solidFill>
                  <a:srgbClr val="8A34E8"/>
                </a:solidFill>
              </a:rPr>
              <a:t>к лечению</a:t>
            </a:r>
            <a:r>
              <a:rPr lang="ru-RU" sz="3400" b="1" dirty="0" smtClean="0">
                <a:solidFill>
                  <a:srgbClr val="8A34E8"/>
                </a:solidFill>
              </a:rPr>
              <a:t>?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480178" y="3002507"/>
            <a:ext cx="5404513" cy="1651380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Ломка</a:t>
            </a:r>
            <a:r>
              <a:rPr lang="ru-RU" sz="3000" b="1" dirty="0">
                <a:solidFill>
                  <a:schemeClr val="tx1"/>
                </a:solidFill>
              </a:rPr>
              <a:t>, порвать связь с распространителями</a:t>
            </a:r>
          </a:p>
        </p:txBody>
      </p:sp>
    </p:spTree>
    <p:extLst>
      <p:ext uri="{BB962C8B-B14F-4D97-AF65-F5344CB8AC3E}">
        <p14:creationId xmlns:p14="http://schemas.microsoft.com/office/powerpoint/2010/main" val="407381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Первое, что должен сделать человек, попавший в наркозависимость?</a:t>
            </a: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480178" y="3002507"/>
            <a:ext cx="5404513" cy="2442950"/>
          </a:xfrm>
          <a:prstGeom prst="flowChartTerminator">
            <a:avLst/>
          </a:prstGeom>
          <a:solidFill>
            <a:schemeClr val="bg1">
              <a:alpha val="1000"/>
            </a:schemeClr>
          </a:solidFill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Открыться </a:t>
            </a:r>
            <a:r>
              <a:rPr lang="ru-RU" sz="3000" b="1" dirty="0">
                <a:solidFill>
                  <a:schemeClr val="tx1"/>
                </a:solidFill>
              </a:rPr>
              <a:t>родным, позвонить по телефону доверия, обратиться в </a:t>
            </a:r>
            <a:r>
              <a:rPr lang="ru-RU" sz="3000" b="1" dirty="0" smtClean="0">
                <a:solidFill>
                  <a:schemeClr val="tx1"/>
                </a:solidFill>
              </a:rPr>
              <a:t>наркодиспансер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11559653" y="6141492"/>
            <a:ext cx="632347" cy="716508"/>
          </a:xfrm>
          <a:prstGeom prst="mathMultiply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86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331" y="1331626"/>
            <a:ext cx="1083632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https://ru.freepik.com/free-vector/international-day-against-drug-abuse-and-illicit-trafficking-banner_26951299.htm</a:t>
            </a:r>
            <a:endParaRPr lang="ru-RU" sz="1400" dirty="0" smtClean="0"/>
          </a:p>
          <a:p>
            <a:r>
              <a:rPr lang="en-US" sz="1400" dirty="0" smtClean="0">
                <a:hlinkClick r:id="rId3"/>
              </a:rPr>
              <a:t>https://ru.freepik.com/free-vector/international-day-against-drug-abuse-and-illicit-trafficking-banner_26951289.htm#from_view=detail_serie</a:t>
            </a:r>
            <a:endParaRPr lang="ru-RU" sz="1400" dirty="0" smtClean="0"/>
          </a:p>
          <a:p>
            <a:r>
              <a:rPr lang="en-US" sz="1400" dirty="0" smtClean="0">
                <a:hlinkClick r:id="rId4"/>
              </a:rPr>
              <a:t>http://yugovalib.ru/site/view/4368</a:t>
            </a:r>
            <a:r>
              <a:rPr lang="ru-RU" sz="1400" dirty="0" smtClean="0"/>
              <a:t> </a:t>
            </a:r>
          </a:p>
          <a:p>
            <a:r>
              <a:rPr lang="en-US" sz="1400" dirty="0">
                <a:hlinkClick r:id="rId5"/>
              </a:rPr>
              <a:t>https://</a:t>
            </a:r>
            <a:r>
              <a:rPr lang="en-US" sz="1400" dirty="0" smtClean="0">
                <a:hlinkClick r:id="rId5"/>
              </a:rPr>
              <a:t>docs.google.com/forms/d/e/1FAIpQLSckZi-XQ1tXPUHK0AMMfKct2qish9uRTXDsVKFIYK023XYEsw/viewscore?viewscore=AE0zAgD7x7smBuXJ9n4e-no7-yxcNYONcwIEnkuHoGhHRmrEuGDWK90LVd1oWnDEo4SROrU</a:t>
            </a:r>
            <a:endParaRPr lang="ru-RU" sz="1400" dirty="0" smtClean="0"/>
          </a:p>
          <a:p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www.kizil74.ru/socialnaya-politika/komissiya-po-delam-nesovershennoletnih/profilaktika-upotrebleniya-narkoticheskih-veschestv/vtiktorina-znai-i-zaschiti-sebya</a:t>
            </a:r>
            <a:endParaRPr lang="ru-RU" sz="1400" dirty="0" smtClean="0"/>
          </a:p>
          <a:p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dkstimul.ru/wp-content/uploads/viktorina/nark.html</a:t>
            </a:r>
            <a:endParaRPr lang="ru-RU" sz="1400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4149" y="0"/>
            <a:ext cx="10945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28575">
                  <a:solidFill>
                    <a:schemeClr val="bg1"/>
                  </a:solidFill>
                </a:ln>
                <a:solidFill>
                  <a:srgbClr val="CFB7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информации</a:t>
            </a:r>
            <a:endParaRPr lang="ru-RU" sz="5400" b="1" dirty="0">
              <a:ln w="28575">
                <a:solidFill>
                  <a:schemeClr val="bg1"/>
                </a:solidFill>
              </a:ln>
              <a:solidFill>
                <a:srgbClr val="CFB7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11559653" y="6141492"/>
            <a:ext cx="632347" cy="716508"/>
          </a:xfrm>
          <a:prstGeom prst="mathMultiply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5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Выздоровление  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По мнению врачей, наркомания — это болезнь, но без одной стадии. Без какой?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Заболевание 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Возобновление болезни после выздоровления</a:t>
            </a:r>
            <a:endParaRPr lang="ru-RU" sz="2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6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2-3 месяца 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Через какой промежуток после употребления первой дозы наркотика человек становится наркоманом</a:t>
            </a:r>
            <a:r>
              <a:rPr lang="ru-RU" sz="3600" b="1" dirty="0">
                <a:solidFill>
                  <a:srgbClr val="8A34E8"/>
                </a:solidFill>
              </a:rPr>
              <a:t>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12-18 месяцев 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6-12 месяцев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Сколько в среднем живёт наркоман с начала употребления им наркотиков?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2-3 года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7-8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12-15 лет 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2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25-35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В России средний возраст лиц, погибших от передозировок наркотиками, </a:t>
            </a:r>
            <a:r>
              <a:rPr lang="ru-RU" sz="3400" b="1" dirty="0" smtClean="0">
                <a:solidFill>
                  <a:srgbClr val="8A34E8"/>
                </a:solidFill>
              </a:rPr>
              <a:t>составляет…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45-55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35-45 лет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6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2702256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Экстази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Один из самых </a:t>
            </a:r>
            <a:r>
              <a:rPr lang="ru-RU" sz="3400" b="1" dirty="0" smtClean="0">
                <a:solidFill>
                  <a:srgbClr val="8A34E8"/>
                </a:solidFill>
              </a:rPr>
              <a:t>опасных </a:t>
            </a:r>
            <a:r>
              <a:rPr lang="ru-RU" sz="3400" b="1" dirty="0">
                <a:solidFill>
                  <a:srgbClr val="8A34E8"/>
                </a:solidFill>
              </a:rPr>
              <a:t>наркотиков, который </a:t>
            </a:r>
            <a:r>
              <a:rPr lang="ru-RU" sz="3400" b="1" dirty="0" smtClean="0">
                <a:solidFill>
                  <a:srgbClr val="8A34E8"/>
                </a:solidFill>
              </a:rPr>
              <a:t>серьёзно </a:t>
            </a:r>
            <a:r>
              <a:rPr lang="ru-RU" sz="3400" b="1" dirty="0">
                <a:solidFill>
                  <a:srgbClr val="8A34E8"/>
                </a:solidFill>
              </a:rPr>
              <a:t>и на продолжительное время повреждает нервную </a:t>
            </a:r>
            <a:r>
              <a:rPr lang="ru-RU" sz="3400" b="1" dirty="0" smtClean="0">
                <a:solidFill>
                  <a:srgbClr val="8A34E8"/>
                </a:solidFill>
              </a:rPr>
              <a:t>систему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Маковая соломка 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Марихуана  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3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141" y="941696"/>
            <a:ext cx="90075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rgbClr val="8A34E8"/>
                </a:solidFill>
              </a:rPr>
              <a:t>Какой путь употребления наркотических веществ наиболее опасен для заражения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ВИЧ </a:t>
            </a:r>
            <a:r>
              <a:rPr lang="ru-RU" sz="3400" b="1" dirty="0">
                <a:solidFill>
                  <a:srgbClr val="8A34E8"/>
                </a:solidFill>
              </a:rPr>
              <a:t>и СПИДом?</a:t>
            </a: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</a:rPr>
              <a:t>Вдыхание паров 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957851" y="3482454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</a:rPr>
              <a:t>Внутривенное </a:t>
            </a:r>
            <a:r>
              <a:rPr lang="ru-RU" sz="2700" b="1" dirty="0">
                <a:solidFill>
                  <a:schemeClr val="tx1"/>
                </a:solidFill>
              </a:rPr>
              <a:t>в</a:t>
            </a:r>
            <a:r>
              <a:rPr lang="ru-RU" sz="2700" b="1" dirty="0" smtClean="0">
                <a:solidFill>
                  <a:schemeClr val="tx1"/>
                </a:solidFill>
              </a:rPr>
              <a:t>ведение 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4262651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</a:rPr>
              <a:t>Курение </a:t>
            </a:r>
            <a:endParaRPr lang="ru-RU" sz="2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знак завершения 4"/>
          <p:cNvSpPr/>
          <p:nvPr/>
        </p:nvSpPr>
        <p:spPr>
          <a:xfrm>
            <a:off x="3957851" y="4262650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Несут уголовную ответственность  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Шеврон 3">
            <a:hlinkClick r:id="" action="ppaction://hlinkshowjump?jump=nextslide"/>
          </p:cNvPr>
          <p:cNvSpPr/>
          <p:nvPr/>
        </p:nvSpPr>
        <p:spPr>
          <a:xfrm>
            <a:off x="11559652" y="6332560"/>
            <a:ext cx="518617" cy="354842"/>
          </a:xfrm>
          <a:prstGeom prst="chevron">
            <a:avLst/>
          </a:prstGeom>
          <a:solidFill>
            <a:srgbClr val="CFB7FF"/>
          </a:solidFill>
          <a:ln w="317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6789" y="941696"/>
            <a:ext cx="89665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Люди, которые распространяют или хранят </a:t>
            </a:r>
            <a:endParaRPr lang="ru-RU" sz="3400" b="1" dirty="0" smtClean="0">
              <a:solidFill>
                <a:srgbClr val="8A34E8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8A34E8"/>
                </a:solidFill>
              </a:rPr>
              <a:t>у </a:t>
            </a:r>
            <a:r>
              <a:rPr lang="ru-RU" sz="3400" b="1" dirty="0" smtClean="0">
                <a:solidFill>
                  <a:srgbClr val="8A34E8"/>
                </a:solidFill>
              </a:rPr>
              <a:t>себя наркотики, …</a:t>
            </a:r>
            <a:endParaRPr lang="ru-RU" sz="3400" b="1" dirty="0">
              <a:solidFill>
                <a:srgbClr val="8A34E8"/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957851" y="2702257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Не наказываются 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957851" y="3482453"/>
            <a:ext cx="4312692" cy="586853"/>
          </a:xfrm>
          <a:prstGeom prst="flowChartTerminator">
            <a:avLst/>
          </a:prstGeom>
          <a:noFill/>
          <a:ln w="25400">
            <a:solidFill>
              <a:srgbClr val="C4A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Несут административную ответственность </a:t>
            </a:r>
            <a:endParaRPr lang="ru-RU" sz="2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5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607</Words>
  <Application>Microsoft Office PowerPoint</Application>
  <PresentationFormat>Широкоэкранный</PresentationFormat>
  <Paragraphs>114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PMingLiU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</dc:title>
  <dc:creator>КЕВ</dc:creator>
  <cp:lastModifiedBy>кев</cp:lastModifiedBy>
  <cp:revision>19</cp:revision>
  <dcterms:created xsi:type="dcterms:W3CDTF">2023-06-04T10:45:20Z</dcterms:created>
  <dcterms:modified xsi:type="dcterms:W3CDTF">2023-06-05T06:57:58Z</dcterms:modified>
</cp:coreProperties>
</file>