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3" r:id="rId3"/>
    <p:sldId id="287" r:id="rId4"/>
    <p:sldId id="288" r:id="rId5"/>
    <p:sldId id="286" r:id="rId6"/>
    <p:sldId id="291" r:id="rId7"/>
    <p:sldId id="285" r:id="rId8"/>
    <p:sldId id="292" r:id="rId9"/>
    <p:sldId id="293" r:id="rId10"/>
    <p:sldId id="294" r:id="rId11"/>
  </p:sldIdLst>
  <p:sldSz cx="12188825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55" autoAdjust="0"/>
  </p:normalViewPr>
  <p:slideViewPr>
    <p:cSldViewPr>
      <p:cViewPr>
        <p:scale>
          <a:sx n="73" d="100"/>
          <a:sy n="73" d="100"/>
        </p:scale>
        <p:origin x="-378" y="-408"/>
      </p:cViewPr>
      <p:guideLst>
        <p:guide orient="horz" pos="2160"/>
        <p:guide orient="horz" pos="384"/>
        <p:guide orient="horz" pos="3792"/>
        <p:guide pos="958"/>
        <p:guide pos="67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994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43:54.651" v="25" actId="790"/>
      <pc:docMkLst>
        <pc:docMk/>
      </pc:docMkLst>
      <pc:sldChg chg="modNotes">
        <pc:chgData name="Fake Test User" userId="SID-0" providerId="Test" clId="FakeClientId" dt="2018-12-05T07:41:14.888" v="0" actId="790"/>
        <pc:sldMkLst>
          <pc:docMk/>
          <pc:sldMk cId="2957189582" sldId="268"/>
        </pc:sldMkLst>
      </pc:sldChg>
      <pc:sldChg chg="modNotes">
        <pc:chgData name="Fake Test User" userId="SID-0" providerId="Test" clId="FakeClientId" dt="2018-12-05T07:41:17.075" v="1" actId="790"/>
        <pc:sldMkLst>
          <pc:docMk/>
          <pc:sldMk cId="3148110083" sldId="269"/>
        </pc:sldMkLst>
      </pc:sldChg>
      <pc:sldChg chg="modNotes">
        <pc:chgData name="Fake Test User" userId="SID-0" providerId="Test" clId="FakeClientId" dt="2018-12-05T07:41:19.153" v="2" actId="790"/>
        <pc:sldMkLst>
          <pc:docMk/>
          <pc:sldMk cId="1152966011" sldId="270"/>
        </pc:sldMkLst>
      </pc:sldChg>
      <pc:sldChg chg="modNotes">
        <pc:chgData name="Fake Test User" userId="SID-0" providerId="Test" clId="FakeClientId" dt="2018-12-05T07:41:21.310" v="3" actId="790"/>
        <pc:sldMkLst>
          <pc:docMk/>
          <pc:sldMk cId="1255868717" sldId="271"/>
        </pc:sldMkLst>
      </pc:sldChg>
      <pc:sldChg chg="modNotes">
        <pc:chgData name="Fake Test User" userId="SID-0" providerId="Test" clId="FakeClientId" dt="2018-12-05T07:41:23.513" v="4" actId="790"/>
        <pc:sldMkLst>
          <pc:docMk/>
          <pc:sldMk cId="3224243975" sldId="272"/>
        </pc:sldMkLst>
      </pc:sldChg>
      <pc:sldChg chg="modNotes">
        <pc:chgData name="Fake Test User" userId="SID-0" providerId="Test" clId="FakeClientId" dt="2018-12-05T07:41:25.794" v="5" actId="790"/>
        <pc:sldMkLst>
          <pc:docMk/>
          <pc:sldMk cId="3519010733" sldId="273"/>
        </pc:sldMkLst>
      </pc:sldChg>
      <pc:sldChg chg="modNotes">
        <pc:chgData name="Fake Test User" userId="SID-0" providerId="Test" clId="FakeClientId" dt="2018-12-05T07:41:28.044" v="6" actId="790"/>
        <pc:sldMkLst>
          <pc:docMk/>
          <pc:sldMk cId="515381222" sldId="274"/>
        </pc:sldMkLst>
      </pc:sldChg>
      <pc:sldChg chg="modNotes">
        <pc:chgData name="Fake Test User" userId="SID-0" providerId="Test" clId="FakeClientId" dt="2018-12-05T07:41:30.543" v="7" actId="790"/>
        <pc:sldMkLst>
          <pc:docMk/>
          <pc:sldMk cId="2819748410" sldId="275"/>
        </pc:sldMkLst>
      </pc:sldChg>
      <pc:sldChg chg="modNotes">
        <pc:chgData name="Fake Test User" userId="SID-0" providerId="Test" clId="FakeClientId" dt="2018-12-05T07:41:32.965" v="8" actId="790"/>
        <pc:sldMkLst>
          <pc:docMk/>
          <pc:sldMk cId="2585531345" sldId="276"/>
        </pc:sldMkLst>
      </pc:sldChg>
      <pc:sldChg chg="modNotes">
        <pc:chgData name="Fake Test User" userId="SID-0" providerId="Test" clId="FakeClientId" dt="2018-12-05T07:41:35.434" v="9" actId="790"/>
        <pc:sldMkLst>
          <pc:docMk/>
          <pc:sldMk cId="1200217142" sldId="277"/>
        </pc:sldMkLst>
      </pc:sldChg>
      <pc:sldChg chg="modNotes">
        <pc:chgData name="Fake Test User" userId="SID-0" providerId="Test" clId="FakeClientId" dt="2018-12-05T07:41:38.402" v="10" actId="790"/>
        <pc:sldMkLst>
          <pc:docMk/>
          <pc:sldMk cId="897847061" sldId="278"/>
        </pc:sldMkLst>
      </pc:sldChg>
      <pc:sldMasterChg chg="modSp modSldLayout">
        <pc:chgData name="Fake Test User" userId="SID-0" providerId="Test" clId="FakeClientId" dt="2018-12-05T07:42:49.061" v="23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5T07:42:49.061" v="23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19.531" v="12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2.062" v="13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4.749" v="14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7.327" v="15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0.077" v="16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2.686" v="17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5.374" v="18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7.967" v="19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0.733" v="20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3.498" v="21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6.139" v="22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7547B-1F6E-4DDC-9117-CAA6FD73E728}" type="datetime1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3224DC-1FE8-4524-81AE-0EB5EC100CE7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295" y="329184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983" y="434162"/>
            <a:ext cx="11072861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2917" y="1820206"/>
            <a:ext cx="10360501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2917" y="3685032"/>
            <a:ext cx="10360501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B37400CB-6082-4E68-9C0E-D9D26C8ABC9D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386" y="530352"/>
            <a:ext cx="10908998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E26F99CD-300D-4B23-8C41-4EC631B9D771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33404"/>
            <a:ext cx="2640912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015" y="533403"/>
            <a:ext cx="7922736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DA6AF93F-7F51-4325-BADA-E23C239C0BE1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9798AE-9979-40E1-A119-562B4D809768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заголовок в 1 строку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6200000">
            <a:off x="11570931" y="6240106"/>
            <a:ext cx="48000" cy="1187787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40836" y="5669904"/>
            <a:ext cx="47988" cy="1188096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DEAC4C40-49C1-47EB-800A-88C4B6A806DC}"/>
              </a:ext>
            </a:extLst>
          </p:cNvPr>
          <p:cNvSpPr txBox="1">
            <a:spLocks/>
          </p:cNvSpPr>
          <p:nvPr userDrawn="1"/>
        </p:nvSpPr>
        <p:spPr>
          <a:xfrm>
            <a:off x="11577619" y="6165305"/>
            <a:ext cx="515899" cy="3651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8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3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68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F9D4856D-D720-435B-8414-4822051FC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913" y="1565255"/>
            <a:ext cx="11135001" cy="4600049"/>
          </a:xfrm>
          <a:prstGeom prst="rect">
            <a:avLst/>
          </a:prstGeom>
        </p:spPr>
        <p:txBody>
          <a:bodyPr/>
          <a:lstStyle>
            <a:lvl1pPr marL="0" indent="-311694">
              <a:buClr>
                <a:srgbClr val="E30613"/>
              </a:buClr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10000"/>
                  </a:schemeClr>
                </a:solidFill>
                <a:latin typeface="+mn-lt"/>
              </a:defRPr>
            </a:lvl1pPr>
            <a:lvl2pPr marL="623386" indent="-239994"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1">
                    <a:lumMod val="10000"/>
                  </a:schemeClr>
                </a:solidFill>
                <a:latin typeface="+mn-lt"/>
              </a:defRPr>
            </a:lvl2pPr>
            <a:lvl3pPr marL="935079" indent="-239994">
              <a:spcAft>
                <a:spcPts val="0"/>
              </a:spcAft>
              <a:buClr>
                <a:srgbClr val="E30613"/>
              </a:buClr>
              <a:buSzPct val="100000"/>
              <a:buFont typeface="Calibri Light" panose="020F0302020204030204" pitchFamily="34" charset="0"/>
              <a:buChar char="₋"/>
              <a:defRPr sz="1200">
                <a:solidFill>
                  <a:schemeClr val="accent1">
                    <a:lumMod val="1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68C7DF40-6B20-4157-A7B8-9BAE0DB8E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960" y="272410"/>
            <a:ext cx="8686700" cy="43371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10389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41"/>
              </a:spcAft>
              <a:buClrTx/>
              <a:buSzTx/>
              <a:buFontTx/>
              <a:buNone/>
              <a:tabLst/>
              <a:defRPr lang="ru-RU" sz="28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21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40812D9C-7353-4D1B-9F00-4A4B5671D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35" y="824449"/>
            <a:ext cx="5266443" cy="37444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17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311692" indent="0">
              <a:buNone/>
              <a:defRPr sz="1900">
                <a:solidFill>
                  <a:srgbClr val="002060"/>
                </a:solidFill>
                <a:latin typeface="+mj-lt"/>
              </a:defRPr>
            </a:lvl2pPr>
            <a:lvl3pPr marL="623386" indent="0">
              <a:buNone/>
              <a:defRPr sz="1900">
                <a:solidFill>
                  <a:srgbClr val="002060"/>
                </a:solidFill>
                <a:latin typeface="+mj-lt"/>
              </a:defRPr>
            </a:lvl3pPr>
            <a:lvl4pPr marL="1558464" indent="0">
              <a:buNone/>
              <a:defRPr sz="1900">
                <a:solidFill>
                  <a:srgbClr val="002060"/>
                </a:solidFill>
                <a:latin typeface="+mj-lt"/>
              </a:defRPr>
            </a:lvl4pPr>
            <a:lvl5pPr marL="2077952" indent="0">
              <a:buNone/>
              <a:defRPr sz="19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Название подзаголовка. </a:t>
            </a:r>
            <a:r>
              <a:rPr lang="en-US" dirty="0"/>
              <a:t>Segoe UI </a:t>
            </a:r>
            <a:r>
              <a:rPr lang="en-US" dirty="0" err="1"/>
              <a:t>Semilight</a:t>
            </a:r>
            <a:r>
              <a:rPr lang="ru-RU" dirty="0"/>
              <a:t>, 13</a:t>
            </a:r>
          </a:p>
        </p:txBody>
      </p:sp>
    </p:spTree>
    <p:extLst>
      <p:ext uri="{BB962C8B-B14F-4D97-AF65-F5344CB8AC3E}">
        <p14:creationId xmlns:p14="http://schemas.microsoft.com/office/powerpoint/2010/main" val="112345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954D10FF-CBCE-47FB-B6FC-9A49DAC8BCE4}"/>
              </a:ext>
            </a:extLst>
          </p:cNvPr>
          <p:cNvSpPr txBox="1">
            <a:spLocks/>
          </p:cNvSpPr>
          <p:nvPr userDrawn="1"/>
        </p:nvSpPr>
        <p:spPr>
          <a:xfrm>
            <a:off x="550720" y="6166113"/>
            <a:ext cx="356742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09517" rtl="0" eaLnBrk="1" latinLnBrk="0" hangingPunct="1">
              <a:lnSpc>
                <a:spcPct val="110000"/>
              </a:lnSpc>
              <a:spcBef>
                <a:spcPts val="996"/>
              </a:spcBef>
              <a:buFontTx/>
              <a:buNone/>
              <a:defRPr sz="900" b="0" i="0" kern="120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  <a:cs typeface="+mn-cs"/>
              </a:defRPr>
            </a:lvl1pPr>
            <a:lvl2pPr marL="682137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93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651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6408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66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923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681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438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8DEFD-8475-7946-8693-0C88E19A6E53}" type="slidenum">
              <a:rPr lang="en-US" smtClean="0"/>
              <a:pPr/>
              <a:t>‹#›</a:t>
            </a:fld>
            <a:endParaRPr lang="ru-RU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4514C8CE-5CE9-4292-B40A-A0C12F001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039" y="5916654"/>
            <a:ext cx="1152225" cy="4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0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386" y="530352"/>
            <a:ext cx="10908998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54785409-6FB9-4AA0-BA60-6DE776949A55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295" y="329184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983" y="434162"/>
            <a:ext cx="11072861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96" y="4928616"/>
            <a:ext cx="10908998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296" y="5624484"/>
            <a:ext cx="10908998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FC6DC11D-7691-4694-AFCD-6FE22925AF38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624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8829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D4188843-3892-400B-A15A-3C222A006B81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5241195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1277" y="579438"/>
            <a:ext cx="5241195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421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1277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0F5164F8-A1AE-475A-A956-0EDE9ECB6603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CB78B6E4-D364-4C99-89A0-7D2F1B5B7A25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295" y="329184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0FD2EE01-32CD-40BC-A8D8-596CDE2EFBCE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6" name="нижний рисунок"/>
          <p:cNvGrpSpPr/>
          <p:nvPr userDrawn="1"/>
        </p:nvGrpSpPr>
        <p:grpSpPr>
          <a:xfrm>
            <a:off x="1" y="6309360"/>
            <a:ext cx="12190231" cy="548640"/>
            <a:chOff x="0" y="6309360"/>
            <a:chExt cx="12190231" cy="5486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122" y="533400"/>
            <a:ext cx="3961368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3206" y="1447802"/>
            <a:ext cx="3961368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4899" y="930144"/>
            <a:ext cx="6166606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10E9674D-90FA-4364-B68B-0BD2A1F20069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295" y="329184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2178" y="434162"/>
            <a:ext cx="309866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012056"/>
            <a:ext cx="10969943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4705" y="533400"/>
            <a:ext cx="2986262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938A8D40-9575-4D01-9326-920C27E74BEB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827" y="435768"/>
            <a:ext cx="789835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295" y="329184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983" y="434162"/>
            <a:ext cx="11072861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386" y="4985590"/>
            <a:ext cx="10908998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386" y="530352"/>
            <a:ext cx="10908998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3793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fld id="{419098A0-96E1-4303-97C5-3C2AF658F0AF}" type="datetime1">
              <a:rPr lang="ru-RU" noProof="0" smtClean="0"/>
              <a:t>03.11.2023</a:t>
            </a:fld>
            <a:endParaRPr lang="ru-RU" noProof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0999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28205" y="6111876"/>
            <a:ext cx="6094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3914" r:id="rId12"/>
    <p:sldLayoutId id="2147484001" r:id="rId13"/>
    <p:sldLayoutId id="21474840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9"/>
          <a:stretch/>
        </p:blipFill>
        <p:spPr bwMode="auto">
          <a:xfrm flipH="1">
            <a:off x="-24523" y="0"/>
            <a:ext cx="7256868" cy="6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3"/>
          <p:cNvSpPr/>
          <p:nvPr/>
        </p:nvSpPr>
        <p:spPr>
          <a:xfrm>
            <a:off x="4057479" y="19472"/>
            <a:ext cx="811063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78389" y="2574478"/>
            <a:ext cx="6188488" cy="115212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ПРОФОРИЕНТАЦИОННЫЙ НЕТВОРКИНГ</a:t>
            </a:r>
            <a:br>
              <a:rPr lang="ru-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</a:br>
            <a:r>
              <a:rPr lang="ru-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«</a:t>
            </a:r>
            <a:r>
              <a:rPr lang="ru-RU" sz="24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РЕБЕНОК-РОДИТЕЛЬ-РАБОТОДАТЕЛЬ</a:t>
            </a:r>
            <a:r>
              <a:rPr lang="ru-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»</a:t>
            </a:r>
          </a:p>
          <a:p>
            <a:pPr algn="r"/>
            <a:r>
              <a:rPr lang="ru-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ИННОВАЦИОННЫЙ ПРОЕКТ </a:t>
            </a:r>
            <a:endParaRPr lang="ru-RU" sz="2000" spc="-60" dirty="0" smtClean="0">
              <a:solidFill>
                <a:srgbClr val="C00000"/>
              </a:solidFill>
              <a:effectLst/>
              <a:latin typeface="Montserrat Medium"/>
              <a:cs typeface="Montserrat Medium"/>
            </a:endParaRPr>
          </a:p>
          <a:p>
            <a:pPr algn="r"/>
            <a:r>
              <a:rPr lang="ru-RU" sz="2000" spc="-60" dirty="0" smtClean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КРАСНОЯРСКОГО </a:t>
            </a:r>
            <a:r>
              <a:rPr lang="ru-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КРАЯ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32180" y="4941168"/>
            <a:ext cx="9938896" cy="1296144"/>
          </a:xfrm>
          <a:prstGeom prst="rect">
            <a:avLst/>
          </a:prstGeom>
        </p:spPr>
        <p:txBody>
          <a:bodyPr rtlCol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buNone/>
            </a:pPr>
            <a:r>
              <a:rPr lang="ru" sz="1800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Реуцкая Наталья Васильевна, </a:t>
            </a:r>
          </a:p>
          <a:p>
            <a:pPr marL="0" indent="0" algn="r">
              <a:buNone/>
            </a:pPr>
            <a:r>
              <a:rPr lang="ru" sz="1800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консультант отдела профессионального обучения и профориентации </a:t>
            </a:r>
          </a:p>
          <a:p>
            <a:pPr marL="0" indent="0" algn="r">
              <a:buNone/>
            </a:pPr>
            <a:r>
              <a:rPr lang="ru" sz="1800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агентства труда и занятости населения Красноярского края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bg1"/>
                </a:solidFill>
              </a:rPr>
              <a:pPr rtl="0"/>
              <a:t>1</a:t>
            </a:fld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99236"/>
            <a:ext cx="1847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0825D63-7EDB-4346-5AEC-C2B59D251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99236"/>
            <a:ext cx="1963386" cy="9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28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495AFD-B303-D8A3-3DE4-159B23049854}"/>
              </a:ext>
            </a:extLst>
          </p:cNvPr>
          <p:cNvSpPr txBox="1">
            <a:spLocks/>
          </p:cNvSpPr>
          <p:nvPr/>
        </p:nvSpPr>
        <p:spPr>
          <a:xfrm>
            <a:off x="343604" y="243276"/>
            <a:ext cx="10848591" cy="451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800" b="1" kern="1200" spc="-60" dirty="0">
                <a:solidFill>
                  <a:srgbClr val="C00000"/>
                </a:solidFill>
                <a:latin typeface="Montserrat Medium"/>
                <a:cs typeface="Montserrat Medium"/>
              </a:rPr>
              <a:t>Перспективы развития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39EA55-DF3F-166F-1F0C-2AB501B1D51B}"/>
              </a:ext>
            </a:extLst>
          </p:cNvPr>
          <p:cNvSpPr/>
          <p:nvPr/>
        </p:nvSpPr>
        <p:spPr>
          <a:xfrm>
            <a:off x="7079896" y="3848307"/>
            <a:ext cx="4129646" cy="146193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kern="0" dirty="0" smtClean="0">
                <a:solidFill>
                  <a:srgbClr val="FF0000"/>
                </a:solidFill>
                <a:latin typeface="Montserrat Medium"/>
                <a:cs typeface="Arial" panose="020B0604020202020204" pitchFamily="34" charset="0"/>
              </a:rPr>
              <a:t>Тиражирование</a:t>
            </a:r>
            <a:endParaRPr lang="ru-RU" sz="900" kern="0" dirty="0" smtClean="0">
              <a:solidFill>
                <a:srgbClr val="FF0000"/>
              </a:solidFill>
              <a:latin typeface="Montserrat Medium"/>
              <a:cs typeface="Arial" panose="020B0604020202020204" pitchFamily="34" charset="0"/>
            </a:endParaRPr>
          </a:p>
          <a:p>
            <a:endParaRPr lang="ru-RU" sz="900" kern="0" dirty="0">
              <a:solidFill>
                <a:srgbClr val="FF0000"/>
              </a:solidFill>
              <a:latin typeface="Montserrat Medium"/>
              <a:cs typeface="Arial" panose="020B0604020202020204" pitchFamily="34" charset="0"/>
            </a:endParaRPr>
          </a:p>
          <a:p>
            <a:r>
              <a:rPr lang="ru-RU" sz="2000" dirty="0" err="1" smtClean="0">
                <a:solidFill>
                  <a:schemeClr val="tx2"/>
                </a:solidFill>
                <a:latin typeface="Montserrat Medium"/>
              </a:rPr>
              <a:t>окейсовка</a:t>
            </a:r>
            <a:r>
              <a:rPr lang="ru-RU" sz="2000" dirty="0" smtClean="0">
                <a:solidFill>
                  <a:schemeClr val="tx2"/>
                </a:solidFill>
                <a:latin typeface="Montserrat Medium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Montserrat Medium"/>
              </a:rPr>
              <a:t>лучших </a:t>
            </a:r>
            <a:r>
              <a:rPr lang="ru-RU" sz="2000" dirty="0" smtClean="0">
                <a:solidFill>
                  <a:schemeClr val="tx2"/>
                </a:solidFill>
                <a:latin typeface="Montserrat Medium"/>
              </a:rPr>
              <a:t>практик (форм работы), выявленных в ходе реализации проекта</a:t>
            </a:r>
            <a:endParaRPr lang="ru-RU" sz="2000" dirty="0">
              <a:solidFill>
                <a:schemeClr val="tx2"/>
              </a:solidFill>
              <a:latin typeface="Montserrat Medium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7431C1B-CB53-F937-FCA9-DD7AF635A666}"/>
              </a:ext>
            </a:extLst>
          </p:cNvPr>
          <p:cNvSpPr/>
          <p:nvPr/>
        </p:nvSpPr>
        <p:spPr>
          <a:xfrm>
            <a:off x="1280523" y="3666231"/>
            <a:ext cx="4309833" cy="24622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kern="0" dirty="0" smtClean="0">
                <a:solidFill>
                  <a:srgbClr val="FF0000"/>
                </a:solidFill>
                <a:latin typeface="Montserrat Medium"/>
                <a:ea typeface="+mj-ea"/>
                <a:cs typeface="Arial" panose="020B0604020202020204" pitchFamily="34" charset="0"/>
              </a:rPr>
              <a:t>Повышение активности работодателей	</a:t>
            </a:r>
            <a:endParaRPr lang="ru-RU" sz="2000" kern="0" dirty="0">
              <a:solidFill>
                <a:srgbClr val="FF0000"/>
              </a:solidFill>
              <a:latin typeface="Montserrat Medium"/>
              <a:ea typeface="+mj-ea"/>
              <a:cs typeface="Arial" panose="020B0604020202020204" pitchFamily="34" charset="0"/>
            </a:endParaRPr>
          </a:p>
          <a:p>
            <a:endParaRPr lang="ru-RU" sz="1400" kern="0" dirty="0">
              <a:solidFill>
                <a:srgbClr val="FF0000"/>
              </a:solidFill>
              <a:latin typeface="Montserrat Medium"/>
              <a:ea typeface="+mj-ea"/>
              <a:cs typeface="Arial" panose="020B0604020202020204" pitchFamily="34" charset="0"/>
            </a:endParaRPr>
          </a:p>
          <a:p>
            <a:pPr>
              <a:buClr>
                <a:srgbClr val="69B3E7"/>
              </a:buClr>
            </a:pPr>
            <a:r>
              <a:rPr lang="ru-RU" sz="2000" dirty="0" smtClean="0">
                <a:solidFill>
                  <a:schemeClr val="tx2"/>
                </a:solidFill>
                <a:latin typeface="Montserrat Medium"/>
              </a:rPr>
              <a:t>Увеличение числа работодателей, участвующих в сопровождении профессионального самоопределения молодежи</a:t>
            </a:r>
            <a:endParaRPr lang="ru-RU" sz="2000" dirty="0">
              <a:solidFill>
                <a:schemeClr val="tx2"/>
              </a:solidFill>
              <a:latin typeface="Montserrat Medium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688FE12-EA4A-19AD-FE87-F20F8B502E31}"/>
              </a:ext>
            </a:extLst>
          </p:cNvPr>
          <p:cNvCxnSpPr/>
          <p:nvPr/>
        </p:nvCxnSpPr>
        <p:spPr>
          <a:xfrm>
            <a:off x="6890091" y="4146301"/>
            <a:ext cx="0" cy="1111515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D8AA4956-81A2-2391-C937-77AD38623891}"/>
              </a:ext>
            </a:extLst>
          </p:cNvPr>
          <p:cNvCxnSpPr/>
          <p:nvPr/>
        </p:nvCxnSpPr>
        <p:spPr>
          <a:xfrm>
            <a:off x="1066960" y="4146300"/>
            <a:ext cx="0" cy="1111515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940D068-2586-E88C-B657-1F4082AAEE02}"/>
              </a:ext>
            </a:extLst>
          </p:cNvPr>
          <p:cNvCxnSpPr/>
          <p:nvPr/>
        </p:nvCxnSpPr>
        <p:spPr>
          <a:xfrm>
            <a:off x="6873182" y="1490687"/>
            <a:ext cx="0" cy="1111515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2AF4281-4591-E4F4-B526-15C06257CE95}"/>
              </a:ext>
            </a:extLst>
          </p:cNvPr>
          <p:cNvSpPr/>
          <p:nvPr/>
        </p:nvSpPr>
        <p:spPr>
          <a:xfrm>
            <a:off x="7056975" y="1401632"/>
            <a:ext cx="4943609" cy="16825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  <a:buClr>
                <a:srgbClr val="69B3E7"/>
              </a:buClr>
            </a:pPr>
            <a:r>
              <a:rPr lang="ru-RU" sz="2000" kern="0" dirty="0">
                <a:solidFill>
                  <a:srgbClr val="FF0000"/>
                </a:solidFill>
                <a:latin typeface="Montserrat Medium"/>
                <a:cs typeface="Arial" panose="020B0604020202020204" pitchFamily="34" charset="0"/>
              </a:rPr>
              <a:t>Повышение активности молодежи</a:t>
            </a:r>
          </a:p>
          <a:p>
            <a:pPr>
              <a:lnSpc>
                <a:spcPts val="1400"/>
              </a:lnSpc>
              <a:buClr>
                <a:srgbClr val="69B3E7"/>
              </a:buClr>
            </a:pPr>
            <a:endParaRPr lang="ru-RU" sz="2000" dirty="0">
              <a:latin typeface="Montserrat Medium"/>
            </a:endParaRPr>
          </a:p>
          <a:p>
            <a:pPr>
              <a:buClr>
                <a:srgbClr val="69B3E7"/>
              </a:buClr>
            </a:pPr>
            <a:r>
              <a:rPr lang="ru-RU" sz="2000" dirty="0">
                <a:solidFill>
                  <a:schemeClr val="tx2"/>
                </a:solidFill>
                <a:latin typeface="Montserrat Medium"/>
              </a:rPr>
              <a:t>привлечение молодежи </a:t>
            </a:r>
            <a:r>
              <a:rPr lang="ru-RU" sz="2000" dirty="0" smtClean="0">
                <a:solidFill>
                  <a:schemeClr val="tx2"/>
                </a:solidFill>
                <a:latin typeface="Montserrat Medium"/>
              </a:rPr>
              <a:t>из числа участников проекта</a:t>
            </a:r>
            <a:br>
              <a:rPr lang="ru-RU" sz="2000" dirty="0" smtClean="0">
                <a:solidFill>
                  <a:schemeClr val="tx2"/>
                </a:solidFill>
                <a:latin typeface="Montserrat Medium"/>
              </a:rPr>
            </a:br>
            <a:r>
              <a:rPr lang="ru-RU" sz="2000" dirty="0" smtClean="0">
                <a:solidFill>
                  <a:schemeClr val="tx2"/>
                </a:solidFill>
                <a:latin typeface="Montserrat Medium"/>
              </a:rPr>
              <a:t>к </a:t>
            </a:r>
            <a:r>
              <a:rPr lang="ru-RU" sz="2000" dirty="0">
                <a:solidFill>
                  <a:schemeClr val="tx2"/>
                </a:solidFill>
                <a:latin typeface="Montserrat Medium"/>
              </a:rPr>
              <a:t>волонтерской профориентационной деятельности</a:t>
            </a:r>
            <a:endParaRPr lang="ru-RU" sz="2000" dirty="0">
              <a:solidFill>
                <a:schemeClr val="tx2"/>
              </a:solidFill>
              <a:latin typeface="Montserrat Medium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817983F-3A32-D33E-D6C4-95BA43AA95FC}"/>
              </a:ext>
            </a:extLst>
          </p:cNvPr>
          <p:cNvSpPr/>
          <p:nvPr/>
        </p:nvSpPr>
        <p:spPr>
          <a:xfrm>
            <a:off x="1281752" y="1401632"/>
            <a:ext cx="3804548" cy="16825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  <a:buClr>
                <a:srgbClr val="69B3E7"/>
              </a:buClr>
            </a:pPr>
            <a:r>
              <a:rPr lang="ru-RU" sz="2000" kern="0" dirty="0">
                <a:solidFill>
                  <a:srgbClr val="FF0000"/>
                </a:solidFill>
                <a:latin typeface="Montserrat Medium"/>
                <a:cs typeface="Arial" panose="020B0604020202020204" pitchFamily="34" charset="0"/>
              </a:rPr>
              <a:t>Масштабирование</a:t>
            </a:r>
          </a:p>
          <a:p>
            <a:pPr>
              <a:lnSpc>
                <a:spcPts val="1400"/>
              </a:lnSpc>
              <a:buClr>
                <a:srgbClr val="69B3E7"/>
              </a:buClr>
            </a:pPr>
            <a:endParaRPr lang="ru-RU" sz="2000" dirty="0">
              <a:latin typeface="Montserrat Medium"/>
            </a:endParaRPr>
          </a:p>
          <a:p>
            <a:pPr>
              <a:buClr>
                <a:srgbClr val="69B3E7"/>
              </a:buClr>
            </a:pPr>
            <a:r>
              <a:rPr lang="ru-RU" sz="2000" dirty="0">
                <a:solidFill>
                  <a:schemeClr val="tx2"/>
                </a:solidFill>
                <a:latin typeface="Montserrat Medium"/>
              </a:rPr>
              <a:t>увеличение численности </a:t>
            </a:r>
            <a:r>
              <a:rPr lang="ru-RU" sz="2000" dirty="0" smtClean="0">
                <a:solidFill>
                  <a:schemeClr val="tx2"/>
                </a:solidFill>
                <a:latin typeface="Montserrat Medium"/>
              </a:rPr>
              <a:t>муниципальных образований – участников проекта</a:t>
            </a:r>
            <a:endParaRPr lang="ru-RU" sz="1800" dirty="0">
              <a:solidFill>
                <a:schemeClr val="tx2"/>
              </a:solidFill>
              <a:latin typeface="Montserrat Medium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F63AB822-CE91-8AA8-A06A-A73BCB5B8079}"/>
              </a:ext>
            </a:extLst>
          </p:cNvPr>
          <p:cNvCxnSpPr/>
          <p:nvPr/>
        </p:nvCxnSpPr>
        <p:spPr>
          <a:xfrm flipH="1">
            <a:off x="1066961" y="1546734"/>
            <a:ext cx="1" cy="1169549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AD74872-36E2-81F4-1162-CABCE2FF6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22" y="4203759"/>
            <a:ext cx="909438" cy="751035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6CC7F88F-3549-1980-1391-3A783474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8" y="4146301"/>
            <a:ext cx="821231" cy="7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B4D6F83-37EA-2624-D4CA-CB0B0DB67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4" y="1568344"/>
            <a:ext cx="781085" cy="78128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FAB9D59-ACF2-0264-5B8E-85F829EC1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21" y="1546734"/>
            <a:ext cx="909438" cy="90967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115032" y="5604934"/>
            <a:ext cx="1786001" cy="999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" y="-8032"/>
            <a:ext cx="12224827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65820" y="213901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algn="r">
              <a:defRPr/>
            </a:pP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ПРОФОРИЕНТАЦИОННЫЙ НЕТВОРКИНГ</a:t>
            </a:r>
            <a:endParaRPr lang="ru-RU" b="1" spc="-60" dirty="0">
              <a:solidFill>
                <a:srgbClr val="C00000"/>
              </a:solidFill>
              <a:latin typeface="Montserrat Medium"/>
              <a:ea typeface="+mj-ea"/>
              <a:cs typeface="Montserrat Medi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7787" y="3030543"/>
            <a:ext cx="10579687" cy="5005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" sz="2400" b="0" dirty="0" smtClean="0">
                <a:solidFill>
                  <a:schemeClr val="accent2">
                    <a:lumMod val="75000"/>
                  </a:schemeClr>
                </a:solidFill>
                <a:latin typeface="Montserrat Medium"/>
              </a:rPr>
              <a:t>Основная цель Проекта</a:t>
            </a:r>
            <a:endParaRPr lang="ru" sz="2400" b="0" dirty="0">
              <a:solidFill>
                <a:schemeClr val="accent2">
                  <a:lumMod val="75000"/>
                </a:schemeClr>
              </a:solidFill>
              <a:latin typeface="Montserrat Medium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83238" y="3717032"/>
            <a:ext cx="10513168" cy="2376264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ru-RU" sz="2200" dirty="0" smtClean="0">
                <a:latin typeface="Montserrat Medium"/>
              </a:rPr>
              <a:t>создание </a:t>
            </a:r>
            <a:r>
              <a:rPr lang="ru-RU" sz="2200" dirty="0">
                <a:latin typeface="Montserrat Medium"/>
              </a:rPr>
              <a:t>в муниципальных образованиях </a:t>
            </a:r>
            <a:r>
              <a:rPr lang="ru-RU" sz="2200" dirty="0" smtClean="0">
                <a:latin typeface="Montserrat Medium"/>
              </a:rPr>
              <a:t>на принципах социального партнерства постоянно действующих площадок </a:t>
            </a:r>
            <a:r>
              <a:rPr lang="ru-RU" sz="2200" dirty="0">
                <a:latin typeface="Montserrat Medium"/>
              </a:rPr>
              <a:t>для организации коммуникации, взаимодействия основных участников </a:t>
            </a:r>
            <a:r>
              <a:rPr lang="ru-RU" sz="2200" dirty="0" err="1">
                <a:latin typeface="Montserrat Medium"/>
              </a:rPr>
              <a:t>профориентационного</a:t>
            </a:r>
            <a:r>
              <a:rPr lang="ru-RU" sz="2200" dirty="0">
                <a:latin typeface="Montserrat Medium"/>
              </a:rPr>
              <a:t> процесса в контуре «Ребенок – Родитель – Работодатель». </a:t>
            </a:r>
            <a:endParaRPr lang="ru-RU" sz="2200" dirty="0" smtClean="0">
              <a:latin typeface="Montserrat Medium"/>
            </a:endParaRPr>
          </a:p>
          <a:p>
            <a:pPr marL="0" indent="0" algn="just">
              <a:buNone/>
            </a:pPr>
            <a:endParaRPr lang="ru-RU" sz="2200" dirty="0" smtClean="0">
              <a:latin typeface="Montserrat Medium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Нетво́ркинг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 </a:t>
            </a:r>
            <a:r>
              <a:rPr lang="ru-RU" sz="2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(англицизм от </a:t>
            </a:r>
            <a:r>
              <a:rPr lang="ru-RU" sz="2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networking</a:t>
            </a:r>
            <a:r>
              <a:rPr lang="ru-RU" sz="2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 – букв. плетение сети: </a:t>
            </a:r>
            <a:r>
              <a:rPr lang="ru-RU" sz="2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net</a:t>
            </a:r>
            <a:r>
              <a:rPr lang="ru-RU" sz="2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 – сеть + </a:t>
            </a:r>
            <a:r>
              <a:rPr lang="ru-RU" sz="23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work</a:t>
            </a:r>
            <a:r>
              <a:rPr lang="ru-RU" sz="2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 – работать) </a:t>
            </a:r>
            <a:r>
              <a:rPr lang="ru-RU" sz="2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– социальные связи-сети, </a:t>
            </a:r>
            <a:r>
              <a:rPr lang="ru-RU" sz="2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/>
              </a:rPr>
              <a:t>формирование полезного круга общения.</a:t>
            </a:r>
            <a:endParaRPr lang="ru" sz="23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/>
            </a:endParaRPr>
          </a:p>
          <a:p>
            <a:pPr marL="0" indent="0" algn="just">
              <a:buNone/>
            </a:pPr>
            <a:endParaRPr lang="ru-RU" sz="2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accent1">
                    <a:lumMod val="75000"/>
                  </a:schemeClr>
                </a:solidFill>
              </a:rPr>
              <a:pPr rtl="0"/>
              <a:t>2</a:t>
            </a:fld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772" y="980729"/>
            <a:ext cx="115932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Стратегия развития профессиональной ориентации населения </a:t>
            </a:r>
            <a:r>
              <a:rPr lang="ru-RU" b="1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в </a:t>
            </a: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Красноярском крае до 2030 </a:t>
            </a: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года </a:t>
            </a:r>
            <a:r>
              <a:rPr lang="ru-RU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утверждена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распоряжением Правительства Красноярского края от 05.03.2021 № </a:t>
            </a:r>
            <a:r>
              <a:rPr lang="ru-RU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127-р</a:t>
            </a:r>
            <a:endParaRPr lang="ru-RU" spc="-60" dirty="0">
              <a:solidFill>
                <a:srgbClr val="00339F"/>
              </a:solidFill>
              <a:latin typeface="Montserrat Medium"/>
              <a:ea typeface="+mj-ea"/>
              <a:cs typeface="Montserrat Medium"/>
            </a:endParaRP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  <a:ea typeface="Calibri"/>
            </a:endParaRPr>
          </a:p>
          <a:p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Межведомственный план мероприятий на 2021-2023 годы по реализации Стратегии развития профессиональной ориентации населения в Красноярском крае до 2030 года </a:t>
            </a:r>
            <a:endParaRPr lang="ru-RU" b="1" spc="-60" dirty="0" smtClean="0">
              <a:solidFill>
                <a:srgbClr val="00339F"/>
              </a:solidFill>
              <a:latin typeface="Montserrat Medium"/>
              <a:ea typeface="+mj-ea"/>
              <a:cs typeface="Montserrat Medium"/>
            </a:endParaRPr>
          </a:p>
          <a:p>
            <a:r>
              <a:rPr lang="ru-RU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утвержден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заместителем председателя Правительства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края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С.В. Верещагиным </a:t>
            </a:r>
            <a:r>
              <a:rPr lang="ru-RU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11.06.2021</a:t>
            </a:r>
            <a:endParaRPr lang="ru-RU" spc="-60" dirty="0">
              <a:solidFill>
                <a:srgbClr val="00339F"/>
              </a:solidFill>
              <a:latin typeface="Montserrat Medium"/>
              <a:ea typeface="+mj-ea"/>
              <a:cs typeface="Montserrat Medium"/>
            </a:endParaRPr>
          </a:p>
        </p:txBody>
      </p:sp>
      <p:pic>
        <p:nvPicPr>
          <p:cNvPr id="11" name="Рисунок 10" descr="Угловые стрелки">
            <a:extLst>
              <a:ext uri="{FF2B5EF4-FFF2-40B4-BE49-F238E27FC236}">
                <a16:creationId xmlns:a16="http://schemas.microsoft.com/office/drawing/2014/main" xmlns="" id="{610B71E1-7DC4-7DCC-936C-2EAEDB9F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3159" y="35404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65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65820" y="213901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algn="r">
              <a:defRPr/>
            </a:pP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ПРОФОРИЕНТАЦИОННЫЙ НЕТВОРКИНГ: КООРДИНАЦИЯ И СОПРОВОЖДЕНИЕ</a:t>
            </a:r>
            <a:endParaRPr lang="ru-RU" b="1" spc="-60" dirty="0">
              <a:solidFill>
                <a:srgbClr val="C00000"/>
              </a:solidFill>
              <a:latin typeface="Montserrat Medium"/>
              <a:ea typeface="+mj-ea"/>
              <a:cs typeface="Montserrat Medium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accent1">
                    <a:lumMod val="75000"/>
                  </a:schemeClr>
                </a:solidFill>
              </a:rPr>
              <a:pPr rtl="0"/>
              <a:t>3</a:t>
            </a:fld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77788" y="1604712"/>
            <a:ext cx="11593288" cy="50646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7472" lvl="1" indent="0">
              <a:buNone/>
            </a:pPr>
            <a:endParaRPr lang="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358108" y="764704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Региональный </a:t>
            </a: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координатор Проекта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агентство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труда и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занятости населения Красноярского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края: </a:t>
            </a: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координация и мониторинг реализации Проекта; организация краевого межведомственного </a:t>
            </a:r>
            <a:r>
              <a:rPr lang="ru-RU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взаимодействия.</a:t>
            </a:r>
            <a:endParaRPr lang="ru-RU" spc="-60" dirty="0">
              <a:solidFill>
                <a:srgbClr val="00339F"/>
              </a:solidFill>
              <a:latin typeface="Montserrat Medium"/>
              <a:ea typeface="+mj-ea"/>
              <a:cs typeface="Montserrat Medium"/>
            </a:endParaRP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Региональный куратор Проекта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Красноярский краевой центр профориентации и развития квалификаций (подведомственное агентству учреждение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) </a:t>
            </a:r>
            <a:endParaRPr lang="ru-RU" spc="-60" dirty="0">
              <a:solidFill>
                <a:srgbClr val="00339F"/>
              </a:solidFill>
              <a:latin typeface="Montserrat Medium"/>
              <a:ea typeface="+mj-ea"/>
              <a:cs typeface="Montserrat Medium"/>
            </a:endParaRP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содействие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внедрению Проекта в муниципальных образованиях края;</a:t>
            </a: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методическое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и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информационно-консультационное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сопровождение Проекта;</a:t>
            </a: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анализ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полученного опыта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и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формирование его в методическое пособие.</a:t>
            </a: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b="1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Координатор </a:t>
            </a: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Проекта в муниципальном образовании Красноярского края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лицо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, назначенное Главой муниципального образования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ответственным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за реализацию Стратегии.</a:t>
            </a: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Куратор Проекта в муниципальном образовании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-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центр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занятости населения.</a:t>
            </a:r>
          </a:p>
          <a:p>
            <a:pPr marR="21590">
              <a:spcAft>
                <a:spcPts val="0"/>
              </a:spcAft>
              <a:tabLst>
                <a:tab pos="630555" algn="l"/>
              </a:tabLst>
            </a:pP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Муниципальный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координатор и куратор регулируют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действия, согласовывают 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цели и задачи участников </a:t>
            </a:r>
            <a:r>
              <a:rPr lang="ru-RU" spc="-60" dirty="0" err="1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профориентационного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 </a:t>
            </a:r>
            <a:r>
              <a:rPr lang="ru-RU" spc="-60" dirty="0" err="1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нетворкинга</a:t>
            </a:r>
            <a:r>
              <a:rPr lang="ru-RU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.</a:t>
            </a:r>
          </a:p>
        </p:txBody>
      </p:sp>
      <p:pic>
        <p:nvPicPr>
          <p:cNvPr id="18" name="Рисунок 17" descr="Угловые стрелки">
            <a:extLst>
              <a:ext uri="{FF2B5EF4-FFF2-40B4-BE49-F238E27FC236}">
                <a16:creationId xmlns:a16="http://schemas.microsoft.com/office/drawing/2014/main" xmlns="" id="{610B71E1-7DC4-7DCC-936C-2EAEDB9F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45407" y="764704"/>
            <a:ext cx="612701" cy="612701"/>
          </a:xfrm>
          <a:prstGeom prst="rect">
            <a:avLst/>
          </a:prstGeom>
        </p:spPr>
      </p:pic>
      <p:pic>
        <p:nvPicPr>
          <p:cNvPr id="20" name="Рисунок 19" descr="Угловые стрелки">
            <a:extLst>
              <a:ext uri="{FF2B5EF4-FFF2-40B4-BE49-F238E27FC236}">
                <a16:creationId xmlns:a16="http://schemas.microsoft.com/office/drawing/2014/main" xmlns="" id="{610B71E1-7DC4-7DCC-936C-2EAEDB9F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45407" y="1844822"/>
            <a:ext cx="612701" cy="612701"/>
          </a:xfrm>
          <a:prstGeom prst="rect">
            <a:avLst/>
          </a:prstGeom>
        </p:spPr>
      </p:pic>
      <p:pic>
        <p:nvPicPr>
          <p:cNvPr id="21" name="Рисунок 20" descr="Угловые стрелки">
            <a:extLst>
              <a:ext uri="{FF2B5EF4-FFF2-40B4-BE49-F238E27FC236}">
                <a16:creationId xmlns:a16="http://schemas.microsoft.com/office/drawing/2014/main" xmlns="" id="{610B71E1-7DC4-7DCC-936C-2EAEDB9F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45406" y="4367066"/>
            <a:ext cx="612701" cy="612701"/>
          </a:xfrm>
          <a:prstGeom prst="rect">
            <a:avLst/>
          </a:prstGeom>
        </p:spPr>
      </p:pic>
      <p:pic>
        <p:nvPicPr>
          <p:cNvPr id="22" name="Рисунок 21" descr="Угловые стрелки">
            <a:extLst>
              <a:ext uri="{FF2B5EF4-FFF2-40B4-BE49-F238E27FC236}">
                <a16:creationId xmlns:a16="http://schemas.microsoft.com/office/drawing/2014/main" xmlns="" id="{610B71E1-7DC4-7DCC-936C-2EAEDB9F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45405" y="5133658"/>
            <a:ext cx="612701" cy="612701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3"/>
          <a:stretch/>
        </p:blipFill>
        <p:spPr bwMode="auto">
          <a:xfrm>
            <a:off x="0" y="882995"/>
            <a:ext cx="2745404" cy="1537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" y="2773038"/>
            <a:ext cx="2745407" cy="14123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r="10971"/>
          <a:stretch/>
        </p:blipFill>
        <p:spPr bwMode="auto">
          <a:xfrm>
            <a:off x="20666" y="4606068"/>
            <a:ext cx="2724739" cy="12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65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65820" y="213901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algn="r">
              <a:defRPr/>
            </a:pP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ПРОФОРИЕНТАЦИОННЫЙ НЕТВОРКИНГ: ЦЕЛЕВАЯ АУДИТОРИЯ И УЧАСТНИКИ ПРОЕКТА</a:t>
            </a:r>
            <a:endParaRPr lang="ru-RU" b="1" spc="-60" dirty="0">
              <a:solidFill>
                <a:srgbClr val="C00000"/>
              </a:solidFill>
              <a:latin typeface="Montserrat Medium"/>
              <a:ea typeface="+mj-ea"/>
              <a:cs typeface="Montserrat Medium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89756" y="952812"/>
            <a:ext cx="9433048" cy="387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-60" dirty="0">
                <a:solidFill>
                  <a:srgbClr val="C00000"/>
                </a:solidFill>
                <a:latin typeface="Montserrat Medium"/>
                <a:cs typeface="Montserrat Medium"/>
              </a:rPr>
              <a:t>Целевая</a:t>
            </a:r>
            <a:r>
              <a:rPr lang="ru" sz="2400" b="1" spc="-60" dirty="0">
                <a:solidFill>
                  <a:srgbClr val="C00000"/>
                </a:solidFill>
                <a:latin typeface="Montserrat Medium"/>
                <a:cs typeface="Montserrat Medium"/>
              </a:rPr>
              <a:t> аудитория</a:t>
            </a:r>
            <a:endParaRPr lang="ru" sz="2400" b="1" spc="-60" dirty="0">
              <a:solidFill>
                <a:srgbClr val="C00000"/>
              </a:solidFill>
              <a:latin typeface="Montserrat Medium"/>
              <a:cs typeface="Montserrat Medium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32430" y="1340768"/>
            <a:ext cx="6627051" cy="452405"/>
          </a:xfrm>
          <a:prstGeom prst="rect">
            <a:avLst/>
          </a:prstGeom>
        </p:spPr>
        <p:txBody>
          <a:bodyPr rtlCol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П</a:t>
            </a:r>
            <a:r>
              <a:rPr lang="ru" sz="2400" b="1" dirty="0">
                <a:solidFill>
                  <a:srgbClr val="0070C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одростки  </a:t>
            </a:r>
            <a:r>
              <a:rPr lang="ru" sz="2400" b="1" dirty="0">
                <a:solidFill>
                  <a:srgbClr val="0070C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    </a:t>
            </a:r>
            <a:r>
              <a:rPr lang="ru" sz="2400" b="1" dirty="0">
                <a:solidFill>
                  <a:srgbClr val="0070C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Родите</a:t>
            </a:r>
            <a:r>
              <a:rPr lang="ru" sz="2400" b="1" dirty="0">
                <a:solidFill>
                  <a:srgbClr val="6AB3E7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л</a:t>
            </a:r>
            <a:r>
              <a:rPr lang="ru" sz="2400" b="1" dirty="0">
                <a:solidFill>
                  <a:srgbClr val="0070C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и  </a:t>
            </a:r>
            <a:r>
              <a:rPr lang="ru" sz="2400" b="1" dirty="0">
                <a:solidFill>
                  <a:srgbClr val="6AB3E7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endParaRPr lang="ru" sz="3600" b="1" dirty="0">
              <a:solidFill>
                <a:srgbClr val="6AB3E7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18914" y="1981613"/>
            <a:ext cx="9445434" cy="58715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Участники </a:t>
            </a:r>
            <a:r>
              <a:rPr lang="ru-RU" sz="2000" spc="-60" dirty="0">
                <a:solidFill>
                  <a:srgbClr val="C00000"/>
                </a:solidFill>
                <a:effectLst/>
                <a:latin typeface="Montserrat Medium"/>
                <a:cs typeface="Montserrat Medium"/>
              </a:rPr>
              <a:t>сопровождения профессионального самоопределения </a:t>
            </a:r>
            <a:endParaRPr lang="ru" sz="2000" spc="-60" dirty="0">
              <a:solidFill>
                <a:srgbClr val="C00000"/>
              </a:solidFill>
              <a:effectLst/>
              <a:latin typeface="Montserrat Medium"/>
              <a:cs typeface="Montserrat Medium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876296" y="2526609"/>
            <a:ext cx="10947700" cy="1834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buSzPct val="80000"/>
              <a:buNone/>
            </a:pP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>педагогические </a:t>
            </a:r>
            <a:r>
              <a:rPr lang="ru-RU" sz="1800" dirty="0">
                <a:solidFill>
                  <a:srgbClr val="0070C0"/>
                </a:solidFill>
                <a:latin typeface="Montserrat Medium"/>
              </a:rPr>
              <a:t>работники различных типов образовательных </a:t>
            </a: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Montserrat Medium"/>
              </a:rPr>
            </a:b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>организаций </a:t>
            </a:r>
            <a:r>
              <a:rPr lang="ru-RU" sz="1800" dirty="0">
                <a:solidFill>
                  <a:srgbClr val="0070C0"/>
                </a:solidFill>
                <a:latin typeface="Montserrat Medium"/>
              </a:rPr>
              <a:t>(школа, ПОО, вуз, учреждения дополнительного образования</a:t>
            </a: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>);</a:t>
            </a:r>
          </a:p>
          <a:p>
            <a:pPr marL="0" lvl="1" indent="0">
              <a:spcBef>
                <a:spcPts val="1800"/>
              </a:spcBef>
              <a:buSzPct val="80000"/>
              <a:buNone/>
            </a:pP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>специалисты </a:t>
            </a:r>
            <a:r>
              <a:rPr lang="ru-RU" sz="1800" dirty="0">
                <a:solidFill>
                  <a:srgbClr val="0070C0"/>
                </a:solidFill>
                <a:latin typeface="Montserrat Medium"/>
              </a:rPr>
              <a:t>службы занятости, молодежных центров, библиотечной системы; </a:t>
            </a:r>
            <a:endParaRPr lang="ru-RU" sz="1800" dirty="0" smtClean="0">
              <a:solidFill>
                <a:srgbClr val="0070C0"/>
              </a:solidFill>
              <a:latin typeface="Montserrat Medium"/>
            </a:endParaRPr>
          </a:p>
          <a:p>
            <a:pPr marL="0" lvl="1" indent="0">
              <a:spcBef>
                <a:spcPts val="1800"/>
              </a:spcBef>
              <a:buSzPct val="80000"/>
              <a:buNone/>
            </a:pP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>волонтеры-</a:t>
            </a:r>
            <a:r>
              <a:rPr lang="ru-RU" sz="1800" dirty="0" err="1" smtClean="0">
                <a:solidFill>
                  <a:srgbClr val="0070C0"/>
                </a:solidFill>
                <a:latin typeface="Montserrat Medium"/>
              </a:rPr>
              <a:t>профориентаторы</a:t>
            </a: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Montserrat Medium"/>
              </a:rPr>
              <a:t>- участники добровольческого (волонтерского) </a:t>
            </a:r>
            <a:r>
              <a:rPr lang="ru-RU" sz="1800" dirty="0" err="1">
                <a:solidFill>
                  <a:srgbClr val="0070C0"/>
                </a:solidFill>
                <a:latin typeface="Montserrat Medium"/>
              </a:rPr>
              <a:t>профориентационного</a:t>
            </a:r>
            <a:r>
              <a:rPr lang="ru-RU" sz="1800" dirty="0">
                <a:solidFill>
                  <a:srgbClr val="0070C0"/>
                </a:solidFill>
                <a:latin typeface="Montserrat Medium"/>
              </a:rPr>
              <a:t> движения Красноярского края «Твои горизонты</a:t>
            </a:r>
            <a:r>
              <a:rPr lang="ru-RU" sz="1800" dirty="0" smtClean="0">
                <a:solidFill>
                  <a:srgbClr val="0070C0"/>
                </a:solidFill>
                <a:latin typeface="Montserrat Medium"/>
              </a:rPr>
              <a:t>»</a:t>
            </a:r>
            <a:endParaRPr lang="ru" sz="2000" dirty="0" smtClean="0">
              <a:solidFill>
                <a:srgbClr val="0070C0"/>
              </a:solidFill>
              <a:latin typeface="Montserrat Medium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297481" y="4509120"/>
            <a:ext cx="6965659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2000" b="1" spc="-60" dirty="0">
                <a:solidFill>
                  <a:srgbClr val="C00000"/>
                </a:solidFill>
                <a:latin typeface="Montserrat Medium"/>
                <a:cs typeface="Montserrat Medium"/>
              </a:rPr>
              <a:t>Привлекаемые лица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823398" y="4869160"/>
            <a:ext cx="1104676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1590" indent="269875" algn="just">
              <a:spcBef>
                <a:spcPts val="0"/>
              </a:spcBef>
              <a:spcAft>
                <a:spcPts val="0"/>
              </a:spcAft>
              <a:tabLst>
                <a:tab pos="396000" algn="l"/>
                <a:tab pos="630000" algn="l"/>
              </a:tabLst>
            </a:pPr>
            <a:r>
              <a:rPr lang="ru-RU" sz="1600" dirty="0">
                <a:solidFill>
                  <a:srgbClr val="0070C0"/>
                </a:solidFill>
                <a:latin typeface="Montserrat Medium"/>
              </a:rPr>
              <a:t>успешные предприниматели; </a:t>
            </a:r>
          </a:p>
          <a:p>
            <a:pPr marR="21590" indent="2698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6000" algn="l"/>
                <a:tab pos="630000" algn="l"/>
              </a:tabLst>
            </a:pPr>
            <a:r>
              <a:rPr lang="ru-RU" sz="1600" dirty="0">
                <a:solidFill>
                  <a:srgbClr val="0070C0"/>
                </a:solidFill>
                <a:latin typeface="Montserrat Medium"/>
              </a:rPr>
              <a:t>представители трудовых династий; </a:t>
            </a:r>
            <a:r>
              <a:rPr lang="ru-RU" sz="1600" dirty="0" smtClean="0">
                <a:solidFill>
                  <a:srgbClr val="0070C0"/>
                </a:solidFill>
                <a:latin typeface="Montserrat Medium"/>
              </a:rPr>
              <a:t>люди, </a:t>
            </a:r>
            <a:r>
              <a:rPr lang="ru-RU" sz="1600" dirty="0">
                <a:solidFill>
                  <a:srgbClr val="0070C0"/>
                </a:solidFill>
                <a:latin typeface="Montserrat Medium"/>
              </a:rPr>
              <a:t>достигшие значительных профессиональных успехов; </a:t>
            </a:r>
          </a:p>
          <a:p>
            <a:pPr marR="21590" indent="2698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6000" algn="l"/>
                <a:tab pos="630000" algn="l"/>
              </a:tabLst>
            </a:pPr>
            <a:r>
              <a:rPr lang="ru-RU" sz="1600" dirty="0" err="1">
                <a:solidFill>
                  <a:srgbClr val="0070C0"/>
                </a:solidFill>
                <a:latin typeface="Montserrat Medium"/>
              </a:rPr>
              <a:t>медийные</a:t>
            </a:r>
            <a:r>
              <a:rPr lang="ru-RU" sz="160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Montserrat Medium"/>
              </a:rPr>
              <a:t>персоны; </a:t>
            </a:r>
          </a:p>
          <a:p>
            <a:pPr marR="21590" indent="2698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6000" algn="l"/>
                <a:tab pos="630000" algn="l"/>
              </a:tabLst>
            </a:pPr>
            <a:r>
              <a:rPr lang="ru-RU" sz="1600" dirty="0" smtClean="0">
                <a:solidFill>
                  <a:srgbClr val="0070C0"/>
                </a:solidFill>
                <a:latin typeface="Montserrat Medium"/>
              </a:rPr>
              <a:t>другие </a:t>
            </a:r>
            <a:r>
              <a:rPr lang="ru-RU" sz="1600" dirty="0">
                <a:solidFill>
                  <a:srgbClr val="0070C0"/>
                </a:solidFill>
                <a:latin typeface="Montserrat Medium"/>
              </a:rPr>
              <a:t>лица и организации, </a:t>
            </a:r>
            <a:r>
              <a:rPr lang="ru-RU" sz="1600" dirty="0" smtClean="0">
                <a:solidFill>
                  <a:srgbClr val="0070C0"/>
                </a:solidFill>
                <a:latin typeface="Montserrat Medium"/>
              </a:rPr>
              <a:t>вовлечённые в </a:t>
            </a:r>
            <a:r>
              <a:rPr lang="ru-RU" sz="1600" dirty="0">
                <a:solidFill>
                  <a:srgbClr val="0070C0"/>
                </a:solidFill>
                <a:latin typeface="Montserrat Medium"/>
              </a:rPr>
              <a:t>деятельность по сопровождению профессионального самоопределения </a:t>
            </a:r>
            <a:r>
              <a:rPr lang="ru-RU" sz="1600" dirty="0" smtClean="0">
                <a:solidFill>
                  <a:srgbClr val="0070C0"/>
                </a:solidFill>
                <a:latin typeface="Montserrat Medium"/>
              </a:rPr>
              <a:t>детей и молодежи</a:t>
            </a:r>
            <a:endParaRPr lang="ru" dirty="0" smtClean="0">
              <a:solidFill>
                <a:srgbClr val="0070C0"/>
              </a:solidFill>
              <a:latin typeface="Montserrat Medium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accent1">
                    <a:lumMod val="75000"/>
                  </a:schemeClr>
                </a:solidFill>
              </a:rPr>
              <a:pPr rtl="0"/>
              <a:t>4</a:t>
            </a:fld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34" descr="C:\Users\NagaevaAA\Desktop\шаблоны для презентаций\noun_employment_11711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320" r="6790" b="14340"/>
          <a:stretch>
            <a:fillRect/>
          </a:stretch>
        </p:blipFill>
        <p:spPr bwMode="auto">
          <a:xfrm>
            <a:off x="242243" y="2526609"/>
            <a:ext cx="468337" cy="451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6" name="Picture 37" descr="C:\Users\NagaevaAA\Desktop\шаблоны для презентаций\noun_test_25074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5722" r="7870" b="19740"/>
          <a:stretch>
            <a:fillRect/>
          </a:stretch>
        </p:blipFill>
        <p:spPr bwMode="auto">
          <a:xfrm>
            <a:off x="336906" y="4960108"/>
            <a:ext cx="566996" cy="4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C:\Users\NagaevaAA\Desktop\шаблоны для презентаций\noun_employment_11711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320" r="6790" b="14340"/>
          <a:stretch>
            <a:fillRect/>
          </a:stretch>
        </p:blipFill>
        <p:spPr bwMode="auto">
          <a:xfrm>
            <a:off x="276824" y="3230233"/>
            <a:ext cx="468339" cy="4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C:\Users\NagaevaAA\Desktop\шаблоны для презентаций\noun_employment_11711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320" r="6790" b="14340"/>
          <a:stretch>
            <a:fillRect/>
          </a:stretch>
        </p:blipFill>
        <p:spPr bwMode="auto">
          <a:xfrm>
            <a:off x="242243" y="3861048"/>
            <a:ext cx="523577" cy="49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09" y="696635"/>
            <a:ext cx="2513238" cy="18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3" y="2365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65820" y="213901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algn="r">
              <a:defRPr/>
            </a:pP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ПРОФОРИЕНТАЦИОННЫЙ </a:t>
            </a: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НЕТВОРКИНГ: ТЕХНОЛОГИИ ВНЕДРЕНИЯ</a:t>
            </a:r>
            <a:endParaRPr lang="ru-RU" b="1" spc="-60" dirty="0">
              <a:solidFill>
                <a:srgbClr val="C00000"/>
              </a:solidFill>
              <a:latin typeface="Montserrat Medium"/>
              <a:ea typeface="+mj-ea"/>
              <a:cs typeface="Montserrat Medium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16770" y="4365104"/>
            <a:ext cx="9143538" cy="69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ru" sz="22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accent1">
                    <a:lumMod val="75000"/>
                  </a:schemeClr>
                </a:solidFill>
              </a:rPr>
              <a:pPr rtl="0"/>
              <a:t>5</a:t>
            </a:fld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820" y="1197198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Для реализации </a:t>
            </a:r>
            <a:r>
              <a:rPr lang="ru-RU" b="1" spc="-60" dirty="0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Проекта</a:t>
            </a:r>
            <a:endParaRPr lang="ru-RU" b="1" spc="-60" dirty="0">
              <a:solidFill>
                <a:srgbClr val="00339F"/>
              </a:solidFill>
              <a:latin typeface="Montserrat Medium"/>
              <a:ea typeface="+mj-ea"/>
              <a:cs typeface="Montserrat Medium"/>
            </a:endParaRPr>
          </a:p>
          <a:p>
            <a:pPr marL="285750" marR="2159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создать рабочую группу;</a:t>
            </a:r>
          </a:p>
          <a:p>
            <a:pPr marL="285750" marR="2159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сформировать реестр участников Проекта;</a:t>
            </a:r>
          </a:p>
          <a:p>
            <a:pPr marL="285750" marR="2159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выбрать площадку;</a:t>
            </a:r>
          </a:p>
          <a:p>
            <a:pPr marL="285750" marR="2159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разработать план реализации Проекта.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520" y="3451759"/>
            <a:ext cx="5847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b="1" spc="-60" dirty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Циклы профориентационного </a:t>
            </a:r>
            <a:r>
              <a:rPr lang="ru-RU" b="1" spc="-60" dirty="0" err="1" smtClean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rPr>
              <a:t>нетворкинга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marR="21590" lvl="0" indent="-342900">
              <a:spcAft>
                <a:spcPts val="0"/>
              </a:spcAft>
              <a:buSzPts val="1400"/>
              <a:buFont typeface="Arial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планирование встреч, мероприятий;</a:t>
            </a:r>
          </a:p>
          <a:p>
            <a:pPr marL="342900" marR="21590" lvl="0" indent="-342900">
              <a:spcAft>
                <a:spcPts val="0"/>
              </a:spcAft>
              <a:buSzPts val="1400"/>
              <a:buFont typeface="Arial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подготовка к встречам и мероприятиям;</a:t>
            </a:r>
          </a:p>
          <a:p>
            <a:pPr marL="342900" marR="21590" lvl="0" indent="-342900">
              <a:spcAft>
                <a:spcPts val="0"/>
              </a:spcAft>
              <a:buSzPts val="1400"/>
              <a:buFont typeface="Arial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проведение встреч и мероприятий;</a:t>
            </a:r>
          </a:p>
          <a:p>
            <a:pPr marL="342900" marR="21590" lvl="0" indent="-342900">
              <a:spcAft>
                <a:spcPts val="0"/>
              </a:spcAft>
              <a:buSzPts val="1400"/>
              <a:buFont typeface="Arial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сбор обратной связи и анализ;</a:t>
            </a:r>
          </a:p>
          <a:p>
            <a:pPr marL="285750" marR="21590" lvl="0" indent="-2857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latin typeface="Montserrat Medium"/>
              </a:rPr>
              <a:t>отчёт и рефлексия.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21200"/>
              </p:ext>
            </p:extLst>
          </p:nvPr>
        </p:nvGraphicFramePr>
        <p:xfrm>
          <a:off x="6814492" y="764704"/>
          <a:ext cx="5040561" cy="5751050"/>
        </p:xfrm>
        <a:graphic>
          <a:graphicData uri="http://schemas.openxmlformats.org/drawingml/2006/table">
            <a:tbl>
              <a:tblPr/>
              <a:tblGrid>
                <a:gridCol w="330805"/>
                <a:gridCol w="2780999"/>
                <a:gridCol w="844766"/>
                <a:gridCol w="1083991"/>
              </a:tblGrid>
              <a:tr h="116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Единицы измерения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2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проведенных встреч,  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строк 1.1, 1.2, 1.3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 из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них: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 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              со школьниками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              с родителями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              с работодателями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8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участников, всего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строк 2.1, 2.2, 2.3, 2.4, 2.5, 2.6, 2.7, 2.8, 2.9, 2.10, 2.11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2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обучающиеся общеобразовательных организаций, всего,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(сумма строк 2.1.1, 2.1.2, 2.1.3, 2.1.4, 2.1.5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                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2.1.1.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7 класса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2.1.2.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8 класса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2.1.3.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9 класса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2.1.4.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10 класса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2.1.5.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11 класса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родители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представители предприятий, учреждений (работодатели), всего,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(сумма строк 2.3.1, 2.3.2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2.3.1.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предприятий, учреждений 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2.3.2.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предприятий, учреждений 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представители образовательных организаций высшего и профессионального образования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представители центров занятости населения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представители молодежных центров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представители образовательных организаций дополнительного образования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представители организаций культуры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представители организаций социальной политики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2.10.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волонтеры-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профориентаторы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2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2.11.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представители других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Ссылка на фотографии 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25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4122" marR="4122" marT="41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Предложения по модернизации проекта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65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65820" y="213901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algn="r">
              <a:defRPr/>
            </a:pP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ПРОФОРИЕНТАЦИОННЫЙ НЕТВОРКИНГ: ТЕХНОЛГИИ ОРГАНИЗАЦИИ</a:t>
            </a:r>
            <a:endParaRPr lang="ru-RU" b="1" spc="-60" dirty="0">
              <a:solidFill>
                <a:srgbClr val="C00000"/>
              </a:solidFill>
              <a:latin typeface="Montserrat Medium"/>
              <a:ea typeface="+mj-ea"/>
              <a:cs typeface="Montserrat Medium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accent1">
                    <a:lumMod val="75000"/>
                  </a:schemeClr>
                </a:solidFill>
              </a:rPr>
              <a:pPr rtl="0"/>
              <a:t>6</a:t>
            </a:fld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77788" y="1604712"/>
            <a:ext cx="11593288" cy="50646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7472" lvl="1" indent="0">
              <a:buNone/>
            </a:pPr>
            <a:endParaRPr lang="ru" dirty="0" smtClean="0"/>
          </a:p>
        </p:txBody>
      </p:sp>
      <p:pic>
        <p:nvPicPr>
          <p:cNvPr id="26" name="image_igor_st_sergeev_132108" descr="https://ic.pics.livejournal.com/igor_st_sergeev/85155312/132108/132108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26" y="3711292"/>
            <a:ext cx="4645073" cy="28140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image_igor_st_sergeev_140118" descr="https://ic.pics.livejournal.com/igor_st_sergeev/85155312/140118/140118_origin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31" y="764704"/>
            <a:ext cx="4680520" cy="223224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254006" y="4528917"/>
            <a:ext cx="6192688" cy="199642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rtlCol="0">
            <a:normAutofit fontScale="8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1800" b="1" dirty="0" smtClean="0"/>
              <a:t>Форматы </a:t>
            </a:r>
            <a:r>
              <a:rPr lang="ru-RU" sz="1800" b="1" dirty="0" err="1" smtClean="0"/>
              <a:t>Нетворкинга</a:t>
            </a:r>
            <a:r>
              <a:rPr lang="ru-RU" sz="1800" b="1" dirty="0" smtClean="0"/>
              <a:t> </a:t>
            </a:r>
          </a:p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smtClean="0">
                <a:solidFill>
                  <a:srgbClr val="0070C0"/>
                </a:solidFill>
                <a:latin typeface="Montserrat Medium"/>
              </a:rPr>
              <a:t>очные, </a:t>
            </a:r>
          </a:p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smtClean="0">
                <a:solidFill>
                  <a:srgbClr val="0070C0"/>
                </a:solidFill>
                <a:latin typeface="Montserrat Medium"/>
              </a:rPr>
              <a:t>дистанционные, </a:t>
            </a:r>
          </a:p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smtClean="0">
                <a:solidFill>
                  <a:srgbClr val="0070C0"/>
                </a:solidFill>
                <a:latin typeface="Montserrat Medium"/>
              </a:rPr>
              <a:t>дискуссии, </a:t>
            </a:r>
          </a:p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err="1" smtClean="0">
                <a:solidFill>
                  <a:srgbClr val="0070C0"/>
                </a:solidFill>
                <a:latin typeface="Montserrat Medium"/>
              </a:rPr>
              <a:t>мастермайнд</a:t>
            </a:r>
            <a:r>
              <a:rPr lang="ru-RU" sz="1900" dirty="0" smtClean="0">
                <a:solidFill>
                  <a:srgbClr val="0070C0"/>
                </a:solidFill>
                <a:latin typeface="Montserrat Medium"/>
              </a:rPr>
              <a:t>-встречи, </a:t>
            </a:r>
          </a:p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err="1" smtClean="0">
                <a:solidFill>
                  <a:srgbClr val="0070C0"/>
                </a:solidFill>
                <a:latin typeface="Montserrat Medium"/>
              </a:rPr>
              <a:t>нетворкинг</a:t>
            </a:r>
            <a:r>
              <a:rPr lang="ru-RU" sz="1900" dirty="0" smtClean="0">
                <a:solidFill>
                  <a:srgbClr val="0070C0"/>
                </a:solidFill>
                <a:latin typeface="Montserrat Medium"/>
              </a:rPr>
              <a:t>-сессии, </a:t>
            </a:r>
          </a:p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smtClean="0">
                <a:solidFill>
                  <a:srgbClr val="0070C0"/>
                </a:solidFill>
                <a:latin typeface="Montserrat Medium"/>
              </a:rPr>
              <a:t>семинары, </a:t>
            </a:r>
          </a:p>
          <a:p>
            <a:pPr marR="21590" indent="269875" algn="just">
              <a:spcAft>
                <a:spcPts val="0"/>
              </a:spcAft>
              <a:tabLst>
                <a:tab pos="630555" algn="l"/>
              </a:tabLst>
            </a:pPr>
            <a:r>
              <a:rPr lang="ru-RU" sz="1900" dirty="0" smtClean="0">
                <a:solidFill>
                  <a:srgbClr val="0070C0"/>
                </a:solidFill>
                <a:latin typeface="Montserrat Medium"/>
              </a:rPr>
              <a:t>круглые столы </a:t>
            </a:r>
            <a:r>
              <a:rPr lang="ru-RU" sz="1900" dirty="0">
                <a:solidFill>
                  <a:srgbClr val="0070C0"/>
                </a:solidFill>
                <a:latin typeface="Montserrat Medium"/>
              </a:rPr>
              <a:t>и т.д.</a:t>
            </a:r>
          </a:p>
          <a:p>
            <a:endParaRPr lang="ru-RU" sz="1400" i="1" dirty="0" smtClean="0"/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11" name="image_igor_st_sergeev_133069" descr="https://ic.pics.livejournal.com/igor_st_sergeev/85155312/133069/133069_origina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6" y="764704"/>
            <a:ext cx="6192688" cy="352306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10" y="4586325"/>
            <a:ext cx="2513238" cy="18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9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65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65820" y="213901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algn="r">
              <a:defRPr/>
            </a:pP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ПРОФОРИЕНТАЦИОННЫЙ НЕТВОРКИНГ: ТЕМАТИКА И МЕХАНИЗМЫ ВСТРАИВАНИЯ</a:t>
            </a:r>
            <a:endParaRPr lang="ru-RU" b="1" spc="-60" dirty="0">
              <a:solidFill>
                <a:srgbClr val="C00000"/>
              </a:solidFill>
              <a:latin typeface="Montserrat Medium"/>
              <a:ea typeface="+mj-ea"/>
              <a:cs typeface="Montserrat Medium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accent1">
                    <a:lumMod val="75000"/>
                  </a:schemeClr>
                </a:solidFill>
              </a:rPr>
              <a:pPr rtl="0"/>
              <a:t>7</a:t>
            </a:fld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710036" y="2132856"/>
            <a:ext cx="8928992" cy="43337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" i="1" dirty="0"/>
          </a:p>
        </p:txBody>
      </p:sp>
      <p:pic>
        <p:nvPicPr>
          <p:cNvPr id="9" name="image_igor_st_sergeev_133950" descr="https://ic.pics.livejournal.com/igor_st_sergeev/85155312/133950/133950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3933056"/>
            <a:ext cx="6494106" cy="279628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image_igor_st_sergeev_133327" descr="https://ic.pics.livejournal.com/igor_st_sergeev/85155312/133327/133327_origin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80" y="816426"/>
            <a:ext cx="4752528" cy="591291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image_igor_st_sergeev_140899" descr="https://ic.pics.livejournal.com/igor_st_sergeev/85155312/140899/140899_origina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833872"/>
            <a:ext cx="6494107" cy="27844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9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65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26" y="154641"/>
            <a:ext cx="2704293" cy="63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5820" y="213901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algn="r">
              <a:defRPr/>
            </a:pPr>
            <a:r>
              <a:rPr lang="ru-RU" b="1" spc="-60" dirty="0">
                <a:solidFill>
                  <a:srgbClr val="C00000"/>
                </a:solidFill>
                <a:latin typeface="Montserrat Medium"/>
                <a:ea typeface="+mj-ea"/>
                <a:cs typeface="Montserrat Medium"/>
              </a:rPr>
              <a:t>ПРОФОРИЕНТАЦИОННЫЙ НЕТВОРКИНГ: УСЛОВИЯ РЕЗУЛЬТАТИВНОСТИ</a:t>
            </a:r>
            <a:endParaRPr lang="ru-RU" b="1" spc="-60" dirty="0">
              <a:solidFill>
                <a:srgbClr val="C00000"/>
              </a:solidFill>
              <a:latin typeface="Montserrat Medium"/>
              <a:ea typeface="+mj-ea"/>
              <a:cs typeface="Montserrat Medium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>
                <a:solidFill>
                  <a:schemeClr val="accent1">
                    <a:lumMod val="75000"/>
                  </a:schemeClr>
                </a:solidFill>
              </a:rPr>
              <a:pPr rtl="0"/>
              <a:t>8</a:t>
            </a:fld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710036" y="2132856"/>
            <a:ext cx="8928992" cy="43337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" i="1" dirty="0"/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4798268" y="1084334"/>
            <a:ext cx="7128792" cy="375102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Нетворкинг  требует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900" dirty="0">
                <a:solidFill>
                  <a:srgbClr val="0070C0"/>
                </a:solidFill>
                <a:latin typeface="Montserrat Medium"/>
              </a:rPr>
              <a:t>согласованных действий участников;</a:t>
            </a:r>
          </a:p>
          <a:p>
            <a:r>
              <a:rPr lang="ru-RU" sz="1900" dirty="0">
                <a:solidFill>
                  <a:srgbClr val="0070C0"/>
                </a:solidFill>
                <a:latin typeface="Montserrat Medium"/>
              </a:rPr>
              <a:t>п</a:t>
            </a:r>
            <a:r>
              <a:rPr lang="ru-RU" sz="1900" dirty="0">
                <a:solidFill>
                  <a:srgbClr val="0070C0"/>
                </a:solidFill>
                <a:latin typeface="Montserrat Medium"/>
              </a:rPr>
              <a:t>оддержки и поощрения со стороны администрации муниципалитета и руководства конкретного учреждения;</a:t>
            </a:r>
          </a:p>
          <a:p>
            <a:r>
              <a:rPr lang="ru-RU" sz="1900" dirty="0">
                <a:solidFill>
                  <a:srgbClr val="0070C0"/>
                </a:solidFill>
                <a:latin typeface="Montserrat Medium"/>
              </a:rPr>
              <a:t>работы с мотивационной составляющей потенциальных участников (особенно работодателей и родителей);</a:t>
            </a:r>
          </a:p>
          <a:p>
            <a:r>
              <a:rPr lang="ru-RU" sz="1900" dirty="0">
                <a:solidFill>
                  <a:srgbClr val="0070C0"/>
                </a:solidFill>
                <a:latin typeface="Montserrat Medium"/>
              </a:rPr>
              <a:t>владения специальными компетенциями в части сопровождения профессионального самоопределения и профориентации</a:t>
            </a:r>
          </a:p>
          <a:p>
            <a:pPr marL="0" indent="0">
              <a:buNone/>
            </a:pPr>
            <a:endParaRPr lang="ru-RU" sz="14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2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18149" y="1707871"/>
            <a:ext cx="2984943" cy="2894091"/>
            <a:chOff x="4544506" y="2846680"/>
            <a:chExt cx="2984943" cy="289409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544506" y="2846680"/>
              <a:ext cx="2984943" cy="2894091"/>
              <a:chOff x="4231403" y="1752050"/>
              <a:chExt cx="3719859" cy="3672620"/>
            </a:xfrm>
          </p:grpSpPr>
          <p:sp>
            <p:nvSpPr>
              <p:cNvPr id="17" name="Дуга 16">
                <a:extLst>
                  <a:ext uri="{FF2B5EF4-FFF2-40B4-BE49-F238E27FC236}">
                    <a16:creationId xmlns:a16="http://schemas.microsoft.com/office/drawing/2014/main" xmlns="" id="{9944D07A-CBC2-4F1B-9955-B24EAFD82555}"/>
                  </a:ext>
                </a:extLst>
              </p:cNvPr>
              <p:cNvSpPr/>
              <p:nvPr/>
            </p:nvSpPr>
            <p:spPr>
              <a:xfrm>
                <a:off x="4278642" y="1752050"/>
                <a:ext cx="3672620" cy="3672620"/>
              </a:xfrm>
              <a:prstGeom prst="arc">
                <a:avLst>
                  <a:gd name="adj1" fmla="val 2109232"/>
                  <a:gd name="adj2" fmla="val 2103327"/>
                </a:avLst>
              </a:prstGeom>
              <a:ln w="9525">
                <a:solidFill>
                  <a:srgbClr val="ED22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7A8BA40E-5C7B-4B3C-B779-EFA199287BC1}"/>
                  </a:ext>
                </a:extLst>
              </p:cNvPr>
              <p:cNvSpPr/>
              <p:nvPr/>
            </p:nvSpPr>
            <p:spPr>
              <a:xfrm>
                <a:off x="4231403" y="4180847"/>
                <a:ext cx="1243821" cy="124382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BFBFC7"/>
                </a:solidFill>
                <a:prstDash val="solid"/>
                <a:miter lim="800000"/>
              </a:ln>
              <a:effectLst/>
            </p:spPr>
            <p:txBody>
              <a:bodyPr lIns="121917" tIns="60958" rIns="121917" bIns="60958" rtlCol="0" anchor="ctr"/>
              <a:lstStyle/>
              <a:p>
                <a:pPr indent="-311143" algn="ctr" defTabSz="1037141" fontAlgn="base">
                  <a:spcBef>
                    <a:spcPct val="0"/>
                  </a:spcBef>
                  <a:spcAft>
                    <a:spcPts val="333"/>
                  </a:spcAft>
                  <a:buClr>
                    <a:schemeClr val="bg2"/>
                  </a:buClr>
                  <a:buSzPct val="130000"/>
                  <a:tabLst>
                    <a:tab pos="821246" algn="l"/>
                    <a:tab pos="1644610" algn="l"/>
                    <a:tab pos="2465856" algn="l"/>
                    <a:tab pos="3289218" algn="l"/>
                    <a:tab pos="4112581" algn="l"/>
                    <a:tab pos="4933827" algn="l"/>
                    <a:tab pos="5757189" algn="l"/>
                    <a:tab pos="6578436" algn="l"/>
                    <a:tab pos="7401799" algn="l"/>
                    <a:tab pos="8225161" algn="l"/>
                  </a:tabLst>
                </a:pPr>
                <a:endParaRPr lang="ru-RU" sz="1200" dirty="0" err="1">
                  <a:solidFill>
                    <a:srgbClr val="171C3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AC6B3280-F5C7-46D5-B51A-B1B780CDC5ED}"/>
                  </a:ext>
                </a:extLst>
              </p:cNvPr>
              <p:cNvSpPr/>
              <p:nvPr/>
            </p:nvSpPr>
            <p:spPr>
              <a:xfrm>
                <a:off x="6687935" y="1752050"/>
                <a:ext cx="1243821" cy="124382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BFBFC7"/>
                </a:solidFill>
                <a:prstDash val="solid"/>
                <a:miter lim="800000"/>
              </a:ln>
              <a:effectLst/>
            </p:spPr>
            <p:txBody>
              <a:bodyPr lIns="121917" tIns="60958" rIns="121917" bIns="60958" rtlCol="0" anchor="ctr"/>
              <a:lstStyle/>
              <a:p>
                <a:pPr indent="-311143" algn="ctr" defTabSz="1037141" fontAlgn="base">
                  <a:spcBef>
                    <a:spcPct val="0"/>
                  </a:spcBef>
                  <a:spcAft>
                    <a:spcPts val="333"/>
                  </a:spcAft>
                  <a:buClr>
                    <a:schemeClr val="bg2"/>
                  </a:buClr>
                  <a:buSzPct val="130000"/>
                  <a:tabLst>
                    <a:tab pos="821246" algn="l"/>
                    <a:tab pos="1644610" algn="l"/>
                    <a:tab pos="2465856" algn="l"/>
                    <a:tab pos="3289218" algn="l"/>
                    <a:tab pos="4112581" algn="l"/>
                    <a:tab pos="4933827" algn="l"/>
                    <a:tab pos="5757189" algn="l"/>
                    <a:tab pos="6578436" algn="l"/>
                    <a:tab pos="7401799" algn="l"/>
                    <a:tab pos="8225161" algn="l"/>
                  </a:tabLst>
                </a:pPr>
                <a:endParaRPr lang="ru-RU" sz="1200" dirty="0" err="1">
                  <a:solidFill>
                    <a:srgbClr val="171C3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7A34C4B3-2881-47FE-9765-B16D27A97896}"/>
                  </a:ext>
                </a:extLst>
              </p:cNvPr>
              <p:cNvSpPr/>
              <p:nvPr/>
            </p:nvSpPr>
            <p:spPr>
              <a:xfrm>
                <a:off x="6687935" y="4180847"/>
                <a:ext cx="1243821" cy="124382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BFBFC7"/>
                </a:solidFill>
                <a:prstDash val="solid"/>
                <a:miter lim="800000"/>
              </a:ln>
              <a:effectLst/>
            </p:spPr>
            <p:txBody>
              <a:bodyPr lIns="121917" tIns="60958" rIns="121917" bIns="60958" rtlCol="0" anchor="ctr"/>
              <a:lstStyle/>
              <a:p>
                <a:pPr indent="-311143" algn="ctr" defTabSz="1037141" fontAlgn="base">
                  <a:spcBef>
                    <a:spcPct val="0"/>
                  </a:spcBef>
                  <a:spcAft>
                    <a:spcPts val="333"/>
                  </a:spcAft>
                  <a:buClr>
                    <a:schemeClr val="bg2"/>
                  </a:buClr>
                  <a:buSzPct val="130000"/>
                  <a:tabLst>
                    <a:tab pos="821246" algn="l"/>
                    <a:tab pos="1644610" algn="l"/>
                    <a:tab pos="2465856" algn="l"/>
                    <a:tab pos="3289218" algn="l"/>
                    <a:tab pos="4112581" algn="l"/>
                    <a:tab pos="4933827" algn="l"/>
                    <a:tab pos="5757189" algn="l"/>
                    <a:tab pos="6578436" algn="l"/>
                    <a:tab pos="7401799" algn="l"/>
                    <a:tab pos="8225161" algn="l"/>
                  </a:tabLst>
                </a:pPr>
                <a:endParaRPr lang="ru-RU" sz="1200" dirty="0" err="1">
                  <a:solidFill>
                    <a:srgbClr val="171C3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4D5EE633-A460-49C8-90EA-77BD00E8303A}"/>
                  </a:ext>
                </a:extLst>
              </p:cNvPr>
              <p:cNvSpPr/>
              <p:nvPr/>
            </p:nvSpPr>
            <p:spPr>
              <a:xfrm>
                <a:off x="4231403" y="1752050"/>
                <a:ext cx="1243821" cy="124382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BFBFC7"/>
                </a:solidFill>
                <a:prstDash val="solid"/>
                <a:miter lim="800000"/>
              </a:ln>
              <a:effectLst/>
            </p:spPr>
            <p:txBody>
              <a:bodyPr lIns="121917" tIns="60958" rIns="121917" bIns="60958" rtlCol="0" anchor="ctr"/>
              <a:lstStyle/>
              <a:p>
                <a:pPr indent="-311143" algn="ctr" defTabSz="1037141" fontAlgn="base">
                  <a:spcBef>
                    <a:spcPct val="0"/>
                  </a:spcBef>
                  <a:spcAft>
                    <a:spcPts val="333"/>
                  </a:spcAft>
                  <a:buClr>
                    <a:schemeClr val="bg2"/>
                  </a:buClr>
                  <a:buSzPct val="130000"/>
                  <a:tabLst>
                    <a:tab pos="821246" algn="l"/>
                    <a:tab pos="1644610" algn="l"/>
                    <a:tab pos="2465856" algn="l"/>
                    <a:tab pos="3289218" algn="l"/>
                    <a:tab pos="4112581" algn="l"/>
                    <a:tab pos="4933827" algn="l"/>
                    <a:tab pos="5757189" algn="l"/>
                    <a:tab pos="6578436" algn="l"/>
                    <a:tab pos="7401799" algn="l"/>
                    <a:tab pos="8225161" algn="l"/>
                  </a:tabLst>
                </a:pPr>
                <a:endParaRPr lang="ru-RU" sz="1200" dirty="0" err="1">
                  <a:solidFill>
                    <a:srgbClr val="171C3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xmlns="" id="{BD0073DD-9F72-400E-B808-B972B1141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029351" y="4423025"/>
                <a:ext cx="662727" cy="720000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F007C764-4742-4248-819A-F6271CB0A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4566593" y="1953575"/>
                <a:ext cx="573440" cy="768000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39F9F85C-DCEC-4BB3-BAA0-1FCB6DE1D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947775" y="1958164"/>
                <a:ext cx="768000" cy="768000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A424D918-A560-45AF-A4C9-B067161C7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4566594" y="4403075"/>
                <a:ext cx="574249" cy="703919"/>
              </a:xfrm>
              <a:prstGeom prst="rect">
                <a:avLst/>
              </a:prstGeom>
            </p:spPr>
          </p:pic>
        </p:grpSp>
        <p:sp>
          <p:nvSpPr>
            <p:cNvPr id="16" name="Дуга 15">
              <a:extLst>
                <a:ext uri="{FF2B5EF4-FFF2-40B4-BE49-F238E27FC236}">
                  <a16:creationId xmlns:a16="http://schemas.microsoft.com/office/drawing/2014/main" xmlns="" id="{7CBE420E-FAD7-4218-9670-A0899C0B3D86}"/>
                </a:ext>
              </a:extLst>
            </p:cNvPr>
            <p:cNvSpPr/>
            <p:nvPr/>
          </p:nvSpPr>
          <p:spPr>
            <a:xfrm>
              <a:off x="5197332" y="3447341"/>
              <a:ext cx="1684018" cy="1668927"/>
            </a:xfrm>
            <a:prstGeom prst="arc">
              <a:avLst>
                <a:gd name="adj1" fmla="val 21576080"/>
                <a:gd name="adj2" fmla="val 1748275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411977" y="5805264"/>
            <a:ext cx="7925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tserrat Medium"/>
                <a:ea typeface="Times New Roman"/>
              </a:rPr>
              <a:t>«Мы вступаем в диалог,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tserrat Medium"/>
                <a:ea typeface="Times New Roman"/>
              </a:rPr>
              <a:t>чтобы решать наши проблемы самим и сообща»</a:t>
            </a:r>
            <a:endParaRPr lang="ru-RU" sz="2400" b="1" dirty="0">
              <a:solidFill>
                <a:srgbClr val="C00000"/>
              </a:solidFill>
              <a:latin typeface="Montserrat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1941" y="5085184"/>
            <a:ext cx="7125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https://vk.com/prof_centr_krsk?w=wall-139682996_5310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35" y="23653"/>
            <a:ext cx="12188824" cy="68562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A41AA5C-74C4-4584-BEF1-4F091B6BEDB7}"/>
              </a:ext>
            </a:extLst>
          </p:cNvPr>
          <p:cNvSpPr/>
          <p:nvPr/>
        </p:nvSpPr>
        <p:spPr>
          <a:xfrm>
            <a:off x="0" y="1157238"/>
            <a:ext cx="12228885" cy="1485869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119997" tIns="59999" rIns="119997" bIns="59999" rtlCol="0" anchor="ctr">
            <a:noAutofit/>
          </a:bodyPr>
          <a:lstStyle/>
          <a:p>
            <a:pPr defTabSz="5990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65176" algn="l"/>
              </a:tabLst>
            </a:pPr>
            <a:endParaRPr lang="ru-RU" sz="1900" dirty="0" err="1">
              <a:latin typeface="Arial" charset="0"/>
              <a:ea typeface="SimSun" charset="-12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99521" y="260648"/>
            <a:ext cx="8686700" cy="433713"/>
          </a:xfrm>
        </p:spPr>
        <p:txBody>
          <a:bodyPr/>
          <a:lstStyle/>
          <a:p>
            <a:pPr algn="r"/>
            <a:r>
              <a:rPr lang="ru-RU" sz="1800" b="1" spc="-60" dirty="0">
                <a:solidFill>
                  <a:srgbClr val="C00000"/>
                </a:solidFill>
                <a:latin typeface="Montserrat Medium"/>
                <a:cs typeface="Montserrat Medium"/>
              </a:rPr>
              <a:t>Результаты реализации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368" y="1352456"/>
            <a:ext cx="4052193" cy="9694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12 </a:t>
            </a:r>
            <a:r>
              <a:rPr lang="ru-RU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муниципальных </a:t>
            </a:r>
            <a:r>
              <a:rPr lang="ru-RU" b="1" dirty="0" smtClean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образований</a:t>
            </a:r>
          </a:p>
          <a:p>
            <a:pPr algn="ctr"/>
            <a:r>
              <a:rPr lang="ru-RU" b="1" dirty="0" smtClean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</a:t>
            </a:r>
            <a:endParaRPr lang="ru-RU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  <a:p>
            <a: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участники проекта</a:t>
            </a:r>
            <a:endParaRPr lang="id-ID" sz="1200" i="1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cxnSp>
        <p:nvCxnSpPr>
          <p:cNvPr id="11" name="Straight Connector 12"/>
          <p:cNvCxnSpPr/>
          <p:nvPr/>
        </p:nvCxnSpPr>
        <p:spPr>
          <a:xfrm>
            <a:off x="1253273" y="3384260"/>
            <a:ext cx="15475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05DF44EC-2865-4FE5-AB14-21137FB78350}"/>
              </a:ext>
            </a:extLst>
          </p:cNvPr>
          <p:cNvSpPr/>
          <p:nvPr/>
        </p:nvSpPr>
        <p:spPr>
          <a:xfrm>
            <a:off x="288190" y="4841773"/>
            <a:ext cx="4172835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1A0"/>
                </a:solidFill>
                <a:latin typeface="Montserrat Medium"/>
              </a:rPr>
              <a:t>Расширены </a:t>
            </a:r>
            <a:r>
              <a:rPr lang="ru-RU" dirty="0">
                <a:solidFill>
                  <a:srgbClr val="0031A0"/>
                </a:solidFill>
                <a:latin typeface="Montserrat Medium"/>
              </a:rPr>
              <a:t>представления школьников и их родителей о мире труда и профессий,  региональном рынке труда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05DF44EC-2865-4FE5-AB14-21137FB78350}"/>
              </a:ext>
            </a:extLst>
          </p:cNvPr>
          <p:cNvSpPr/>
          <p:nvPr/>
        </p:nvSpPr>
        <p:spPr>
          <a:xfrm>
            <a:off x="5649398" y="3918445"/>
            <a:ext cx="6326000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1A0"/>
                </a:solidFill>
                <a:latin typeface="Montserrat Medium"/>
              </a:rPr>
              <a:t>Выстроено </a:t>
            </a:r>
            <a:r>
              <a:rPr lang="ru-RU" dirty="0">
                <a:solidFill>
                  <a:srgbClr val="0031A0"/>
                </a:solidFill>
                <a:latin typeface="Montserrat Medium"/>
              </a:rPr>
              <a:t>профессиональное самоопределение школьников посредством содержательного взаимодействия  с  работодателями</a:t>
            </a:r>
            <a:endParaRPr lang="ru-RU" dirty="0">
              <a:solidFill>
                <a:srgbClr val="0031A0"/>
              </a:solidFill>
              <a:latin typeface="Montserrat Medium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05DF44EC-2865-4FE5-AB14-21137FB78350}"/>
              </a:ext>
            </a:extLst>
          </p:cNvPr>
          <p:cNvSpPr/>
          <p:nvPr/>
        </p:nvSpPr>
        <p:spPr>
          <a:xfrm>
            <a:off x="5609655" y="5130497"/>
            <a:ext cx="6216800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Montserrat Medium"/>
              </a:rPr>
              <a:t>формированы </a:t>
            </a:r>
            <a:r>
              <a:rPr lang="ru-RU" dirty="0">
                <a:solidFill>
                  <a:schemeClr val="tx2"/>
                </a:solidFill>
                <a:latin typeface="Montserrat Medium"/>
              </a:rPr>
              <a:t>перспективно-полезные связи между основными участниками и интересантами профориентационного процесса</a:t>
            </a:r>
            <a:endParaRPr lang="ru-RU" dirty="0">
              <a:solidFill>
                <a:schemeClr val="tx2"/>
              </a:solidFill>
              <a:latin typeface="Montserrat Medium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05DF44EC-2865-4FE5-AB14-21137FB78350}"/>
              </a:ext>
            </a:extLst>
          </p:cNvPr>
          <p:cNvSpPr/>
          <p:nvPr/>
        </p:nvSpPr>
        <p:spPr>
          <a:xfrm>
            <a:off x="5649397" y="2870713"/>
            <a:ext cx="6529791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Montserrat Medium"/>
              </a:rPr>
              <a:t>Скорректированы </a:t>
            </a:r>
            <a:r>
              <a:rPr lang="ru-RU" dirty="0">
                <a:solidFill>
                  <a:schemeClr val="tx2"/>
                </a:solidFill>
                <a:latin typeface="Montserrat Medium"/>
              </a:rPr>
              <a:t>ложные представления о мире труда  и профессий школьников, их родителей и педагогов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5DF44EC-2865-4FE5-AB14-21137FB78350}"/>
              </a:ext>
            </a:extLst>
          </p:cNvPr>
          <p:cNvSpPr/>
          <p:nvPr/>
        </p:nvSpPr>
        <p:spPr>
          <a:xfrm>
            <a:off x="331767" y="2996952"/>
            <a:ext cx="4400804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Montserrat Medium"/>
              </a:rPr>
              <a:t>Выстроена </a:t>
            </a:r>
            <a:r>
              <a:rPr lang="ru-RU" dirty="0">
                <a:solidFill>
                  <a:schemeClr val="tx2"/>
                </a:solidFill>
                <a:latin typeface="Montserrat Medium"/>
              </a:rPr>
              <a:t>система работы коммуникативных площадок в контуре «Ребенок – Родитель – Работодатель»</a:t>
            </a:r>
            <a:endParaRPr lang="ru-RU" dirty="0">
              <a:solidFill>
                <a:schemeClr val="tx2"/>
              </a:solidFill>
              <a:latin typeface="Montserrat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4738" y="1263346"/>
            <a:ext cx="6403762" cy="7848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700" b="1" dirty="0" smtClean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72% </a:t>
            </a:r>
            <a:r>
              <a:rPr lang="ru-RU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обучающихся 11 классов </a:t>
            </a:r>
            <a:r>
              <a:rPr lang="ru-RU" b="1" dirty="0" smtClean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общеобразовательных </a:t>
            </a:r>
            <a:r>
              <a:rPr lang="ru-RU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организаций  </a:t>
            </a:r>
            <a:endParaRPr lang="id-ID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5595611" y="2034340"/>
            <a:ext cx="6120680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обучающихся </a:t>
            </a:r>
            <a:r>
              <a:rPr lang="ru-RU" sz="1200" i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11 </a:t>
            </a:r>
            <a: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классов образовательных организаций знают, </a:t>
            </a:r>
            <a:r>
              <a:rPr lang="ru-RU" sz="1200" i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ru-RU" sz="1200" i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200" i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какие </a:t>
            </a:r>
            <a: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профессии востребованы на рынке труда </a:t>
            </a:r>
            <a:endParaRPr lang="id-ID" sz="1200" i="1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07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1395</TotalTime>
  <Words>828</Words>
  <Application>Microsoft Office PowerPoint</Application>
  <PresentationFormat>Произвольный</PresentationFormat>
  <Paragraphs>204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проекте</dc:title>
  <dc:creator>Inna Novikova</dc:creator>
  <cp:lastModifiedBy>Елена А. Мацкевич</cp:lastModifiedBy>
  <cp:revision>71</cp:revision>
  <cp:lastPrinted>2022-10-11T07:33:39Z</cp:lastPrinted>
  <dcterms:created xsi:type="dcterms:W3CDTF">2022-03-22T03:30:51Z</dcterms:created>
  <dcterms:modified xsi:type="dcterms:W3CDTF">2023-11-03T09:17:10Z</dcterms:modified>
</cp:coreProperties>
</file>