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72" r:id="rId3"/>
    <p:sldId id="258" r:id="rId4"/>
    <p:sldId id="273" r:id="rId5"/>
    <p:sldId id="274" r:id="rId6"/>
    <p:sldId id="263" r:id="rId7"/>
    <p:sldId id="271" r:id="rId8"/>
    <p:sldId id="265" r:id="rId9"/>
    <p:sldId id="275" r:id="rId10"/>
    <p:sldId id="276" r:id="rId1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24.08.2016</a:t>
            </a:r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22430" y="339634"/>
            <a:ext cx="9161253" cy="1911860"/>
          </a:xfrm>
        </p:spPr>
        <p:txBody>
          <a:bodyPr rtlCol="0">
            <a:normAutofit/>
          </a:bodyPr>
          <a:lstStyle/>
          <a:p>
            <a:pPr algn="ctr"/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казенное учреждение социального обслуживания Краснодарского края «Гулькевичский реабилитационный центр для детей и </a:t>
            </a:r>
            <a:r>
              <a:rPr lang="ru-RU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 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ограниченными возможностями»</a:t>
            </a:r>
            <a:r>
              <a:rPr lang="ru-RU" sz="1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68880" y="1580606"/>
            <a:ext cx="9314803" cy="1972491"/>
          </a:xfrm>
        </p:spPr>
        <p:txBody>
          <a:bodyPr rtlCol="0">
            <a:noAutofit/>
          </a:bodyPr>
          <a:lstStyle/>
          <a:p>
            <a:pPr algn="ctr" rtl="0"/>
            <a:r>
              <a:rPr lang="ru" b="1" dirty="0" smtClean="0">
                <a:solidFill>
                  <a:srgbClr val="FF0000"/>
                </a:solidFill>
              </a:rPr>
              <a:t>Комплекс поддержки семей, </a:t>
            </a:r>
            <a:r>
              <a:rPr lang="ru-RU" b="1" dirty="0">
                <a:solidFill>
                  <a:srgbClr val="FF0000"/>
                </a:solidFill>
              </a:rPr>
              <a:t>и</a:t>
            </a:r>
            <a:r>
              <a:rPr lang="ru" b="1" dirty="0" smtClean="0">
                <a:solidFill>
                  <a:srgbClr val="FF0000"/>
                </a:solidFill>
              </a:rPr>
              <a:t>меющих детей с инвалидностью </a:t>
            </a:r>
          </a:p>
          <a:p>
            <a:pPr algn="ctr" rtl="0"/>
            <a:r>
              <a:rPr lang="ru" b="1" dirty="0" smtClean="0">
                <a:solidFill>
                  <a:srgbClr val="FF0000"/>
                </a:solidFill>
              </a:rPr>
              <a:t>Практика: «Остров наших возможностей»</a:t>
            </a:r>
          </a:p>
          <a:p>
            <a:pPr algn="ctr" rtl="0"/>
            <a:r>
              <a:rPr lang="ru" b="1" dirty="0" smtClean="0">
                <a:solidFill>
                  <a:srgbClr val="FF0000"/>
                </a:solidFill>
              </a:rPr>
              <a:t>                             Автор практики: методист</a:t>
            </a:r>
          </a:p>
          <a:p>
            <a:pPr algn="ctr" rtl="0"/>
            <a:r>
              <a:rPr lang="ru" b="1" dirty="0" smtClean="0">
                <a:solidFill>
                  <a:srgbClr val="FF0000"/>
                </a:solidFill>
              </a:rPr>
              <a:t>Жилинская Н.В.</a:t>
            </a:r>
            <a:endParaRPr lang="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648" y="3500845"/>
            <a:ext cx="4308711" cy="3100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86" y="3526283"/>
            <a:ext cx="4083251" cy="3062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1999" y="396815"/>
            <a:ext cx="7246189" cy="27949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Тиражирование практики «Остров наших возможностей»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1.Практика представлена на Всероссийском конкурсе профессионального мастерства в сфере социального обслуживания. Получила диплом за 1 место на региональном этапе.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/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2. Проводятся семинары, круглые столы и встречи по межведомственному взаимодействию.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/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3. Результаты реализации практики транслируются на официальном сайте учреждения и в сообществах социальных сетей. 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43932" y="3062377"/>
            <a:ext cx="5555411" cy="3541143"/>
          </a:xfrm>
        </p:spPr>
        <p:txBody>
          <a:bodyPr>
            <a:normAutofit fontScale="40000" lnSpcReduction="20000"/>
          </a:bodyPr>
          <a:lstStyle/>
          <a:p>
            <a:pPr lvl="0" algn="just"/>
            <a:r>
              <a:rPr lang="ru-RU" sz="1600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i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lvl="0" algn="just"/>
            <a:r>
              <a:rPr lang="ru-RU" sz="4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Перспективы развития :</a:t>
            </a:r>
          </a:p>
          <a:p>
            <a:pPr lvl="0" algn="just"/>
            <a:endParaRPr lang="ru-RU" sz="2900" b="1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742950" lvl="0" indent="-742950" algn="just">
              <a:buAutoNum type="arabicPeriod"/>
            </a:pPr>
            <a:r>
              <a:rPr lang="ru-RU" sz="37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Расширение информационной кампании, направленной на получателей услуг.</a:t>
            </a:r>
          </a:p>
          <a:p>
            <a:pPr marL="742950" lvl="0" indent="-742950" algn="just">
              <a:buAutoNum type="arabicPeriod"/>
            </a:pPr>
            <a:endParaRPr lang="ru-RU" sz="37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742950" lvl="0" indent="-742950" algn="just">
              <a:buAutoNum type="arabicPeriod"/>
            </a:pPr>
            <a:r>
              <a:rPr lang="ru-RU" sz="37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Внедрение дополнительных методов и современных технологий.</a:t>
            </a:r>
          </a:p>
          <a:p>
            <a:pPr marL="742950" lvl="0" indent="-742950" algn="just">
              <a:buAutoNum type="arabicPeriod"/>
            </a:pPr>
            <a:endParaRPr lang="ru-RU" sz="37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742950" lvl="0" indent="-742950" algn="just">
              <a:buAutoNum type="arabicPeriod"/>
            </a:pPr>
            <a:r>
              <a:rPr lang="ru-RU" sz="37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Проведение выездных круглых столов со специалистами организаций-партнеров.</a:t>
            </a:r>
          </a:p>
          <a:p>
            <a:pPr marL="742950" lvl="0" indent="-742950" algn="just">
              <a:buAutoNum type="arabicPeriod"/>
            </a:pPr>
            <a:endParaRPr lang="ru-RU" sz="37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742950" lvl="0" indent="-742950" algn="just">
              <a:buAutoNum type="arabicPeriod"/>
            </a:pPr>
            <a:r>
              <a:rPr lang="ru-RU" sz="37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Мониторинг реализации мероприятий практики.</a:t>
            </a:r>
          </a:p>
          <a:p>
            <a:pPr marL="742950" lvl="0" indent="-742950" algn="just">
              <a:buAutoNum type="arabicPeriod"/>
            </a:pPr>
            <a:endParaRPr lang="ru-RU" sz="37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742950" lvl="0" indent="-742950" algn="just">
              <a:buAutoNum type="arabicPeriod"/>
            </a:pPr>
            <a:r>
              <a:rPr lang="ru-RU" sz="37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Изучение отзывов, </a:t>
            </a:r>
            <a:r>
              <a:rPr lang="ru-RU" sz="37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пожеланий</a:t>
            </a:r>
            <a:r>
              <a:rPr lang="ru-RU" sz="3700" b="1" dirty="0">
                <a:solidFill>
                  <a:srgbClr val="002060"/>
                </a:solidFill>
                <a:cs typeface="Times New Roman" panose="02020603050405020304" pitchFamily="18" charset="0"/>
              </a:rPr>
              <a:t>,</a:t>
            </a:r>
            <a:r>
              <a:rPr lang="ru-RU" sz="37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3700" b="1" dirty="0">
                <a:solidFill>
                  <a:srgbClr val="002060"/>
                </a:solidFill>
                <a:cs typeface="Times New Roman" panose="02020603050405020304" pitchFamily="18" charset="0"/>
              </a:rPr>
              <a:t>а</a:t>
            </a:r>
            <a:r>
              <a:rPr lang="ru-RU" sz="37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нкет </a:t>
            </a:r>
            <a:r>
              <a:rPr lang="ru-RU" sz="37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обратной связи родителей. </a:t>
            </a:r>
          </a:p>
          <a:p>
            <a:pPr lvl="0" algn="just"/>
            <a:endParaRPr lang="ru-RU" sz="1600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just"/>
            <a:endParaRPr lang="ru-RU" sz="1600" b="1" i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just"/>
            <a:endParaRPr lang="ru-RU" sz="1600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just"/>
            <a:endParaRPr lang="ru-RU" sz="1600" b="1" i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just"/>
            <a:endParaRPr lang="ru-RU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20" y="96293"/>
            <a:ext cx="2277133" cy="2586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2963175"/>
            <a:ext cx="2794958" cy="2096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24287" y="4981754"/>
            <a:ext cx="60384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1200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just"/>
            <a:r>
              <a:rPr lang="ru-RU" sz="1200" b="1" dirty="0">
                <a:solidFill>
                  <a:srgbClr val="FFFF00"/>
                </a:solidFill>
                <a:cs typeface="Times New Roman" pitchFamily="18" charset="0"/>
              </a:rPr>
              <a:t>Представленная практика  работы с семьями, воспитывающими детей-инвалидов и детей с ОВЗ, показала высокую эффективность взаимодействия педагогов и родителей.</a:t>
            </a:r>
          </a:p>
          <a:p>
            <a:pPr lvl="0" algn="just"/>
            <a:endParaRPr lang="ru-RU" sz="1200" b="1" dirty="0">
              <a:solidFill>
                <a:srgbClr val="FFFF00"/>
              </a:solidFill>
              <a:cs typeface="Times New Roman" pitchFamily="18" charset="0"/>
            </a:endParaRPr>
          </a:p>
          <a:p>
            <a:pPr lvl="0" algn="just"/>
            <a:r>
              <a:rPr lang="ru-RU" b="1" dirty="0">
                <a:solidFill>
                  <a:srgbClr val="FFFF00"/>
                </a:solidFill>
                <a:cs typeface="Times New Roman" pitchFamily="18" charset="0"/>
              </a:rPr>
              <a:t>	</a:t>
            </a:r>
            <a:r>
              <a:rPr lang="ru-RU" sz="1200" b="1" i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Данную практику возможно применять в масштабах других субъектов Российской Федерации и других учреждениях, предоставляющих социальные услуги.</a:t>
            </a:r>
          </a:p>
          <a:p>
            <a:pPr lvl="0" algn="just"/>
            <a:endParaRPr lang="ru-RU" sz="12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0322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48020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Команда практики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12" y="811529"/>
            <a:ext cx="2513461" cy="3366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22" y="1162087"/>
            <a:ext cx="2471108" cy="3294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508958" y="4244675"/>
            <a:ext cx="3238247" cy="202720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Жилинская Надежда Викторовна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Методист высшей категории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Стаж работы в учреждении 20 лет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Автор и наставник практики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47781" y="52448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112045" y="4411917"/>
            <a:ext cx="3075467" cy="17252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Долгова Елена Викторовна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Педагог-психолог высшей категории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Стаж работы в учреждении 14 лет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439627" y="4585788"/>
            <a:ext cx="3075467" cy="17252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Гурова Ирина Александровна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Инструктор по труду высшей категории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Стаж работы в учреждении 18 лет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59" y="523890"/>
            <a:ext cx="2679275" cy="3573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1519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83727" y="365760"/>
            <a:ext cx="10623282" cy="1188720"/>
          </a:xfrm>
        </p:spPr>
        <p:txBody>
          <a:bodyPr rtlCol="0">
            <a:normAutofit fontScale="90000"/>
          </a:bodyPr>
          <a:lstStyle/>
          <a:p>
            <a:r>
              <a:rPr lang="ru-RU" sz="2700" b="1" dirty="0" smtClean="0">
                <a:solidFill>
                  <a:srgbClr val="FF0000"/>
                </a:solidFill>
              </a:rPr>
              <a:t>Цель практики</a:t>
            </a:r>
            <a:r>
              <a:rPr lang="ru-RU" sz="2400" b="1" dirty="0" smtClean="0">
                <a:solidFill>
                  <a:srgbClr val="002060"/>
                </a:solidFill>
              </a:rPr>
              <a:t>: </a:t>
            </a: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овысить </a:t>
            </a:r>
            <a:r>
              <a:rPr lang="ru-RU" sz="24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качество жизни семей, имеющих детей с ограниченными возможностями здоровья и детей с инвалидностью</a:t>
            </a: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.</a:t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Задачи практики:</a:t>
            </a:r>
            <a:endParaRPr sz="2700" b="1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383727" y="1645920"/>
            <a:ext cx="7845873" cy="4885509"/>
          </a:xfrm>
        </p:spPr>
        <p:txBody>
          <a:bodyPr rtlCol="0">
            <a:normAutofit fontScale="850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6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Установить психоэмоциональный контакт и доверительные отношения с детьми и родителями.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Выявить психологические и педагогические проблемы у детей с ОВЗ и инвалидностью, разработать план помощи семьям.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Оказать психолого-педагогическую, консультативную помощь и поддержку родителям, воспитывающим детей с ОВЗ и детей с инвалидностью.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Укреплять детско-родительские взаимоотношения, обучать родителей необходимым приемам и методам работы с детьми в домашних условиях.</a:t>
            </a:r>
          </a:p>
          <a:p>
            <a:pPr rtl="0"/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051642"/>
            <a:ext cx="3579962" cy="4037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8"/>
            <a:ext cx="10058402" cy="191588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01338" y="195943"/>
            <a:ext cx="10267405" cy="154141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Комплекс поддержки семей, имеющих детей-инвалидов – это </a:t>
            </a:r>
            <a:r>
              <a:rPr lang="ru-RU" b="1" dirty="0" smtClean="0">
                <a:solidFill>
                  <a:srgbClr val="002060"/>
                </a:solidFill>
              </a:rPr>
              <a:t>комплекс мероприятий, направленных на улучшение качества их жизни, на гармонизацию детско-родительских взаимоотношений, социализацию и адаптацию детей с инвалидностью в обществе.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3853" y="4772295"/>
            <a:ext cx="3831771" cy="168510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Целевая группа: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дети от 3 до 18 лет с ОВЗ и инвалидностью и их родители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87972" y="4800597"/>
            <a:ext cx="3701142" cy="162850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Формы работы: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индивидуальная. Подгрупповая, групповая</a:t>
            </a:r>
          </a:p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61462" y="4763586"/>
            <a:ext cx="3701142" cy="17025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Сроки реабилитации: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2раза в неделю по </a:t>
            </a:r>
            <a:r>
              <a:rPr lang="ru-RU" b="1" dirty="0" err="1" smtClean="0">
                <a:solidFill>
                  <a:srgbClr val="002060"/>
                </a:solidFill>
              </a:rPr>
              <a:t>зо</a:t>
            </a:r>
            <a:r>
              <a:rPr lang="ru-RU" b="1" dirty="0" smtClean="0">
                <a:solidFill>
                  <a:srgbClr val="002060"/>
                </a:solidFill>
              </a:rPr>
              <a:t> минут в течение 2 заездов (48 дней)</a:t>
            </a:r>
          </a:p>
          <a:p>
            <a:pPr algn="ctr"/>
            <a:endParaRPr lang="ru-RU" dirty="0"/>
          </a:p>
        </p:txBody>
      </p:sp>
      <p:pic>
        <p:nvPicPr>
          <p:cNvPr id="1026" name="Picture 2" descr="C:\Users\Надежда\Desktop\ГОСПАБЛИКИ\выставленные с 17 июля\Доронина Р.И Веселое путешествие\IMG-20230719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934" y="1941103"/>
            <a:ext cx="5086379" cy="2610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041" y="1935225"/>
            <a:ext cx="4819701" cy="2590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8674" y="718457"/>
            <a:ext cx="6283235" cy="561703"/>
          </a:xfrm>
        </p:spPr>
        <p:txBody>
          <a:bodyPr>
            <a:normAutofit/>
          </a:bodyPr>
          <a:lstStyle/>
          <a:p>
            <a:pPr algn="ctr"/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0263" y="5956664"/>
            <a:ext cx="10685417" cy="705394"/>
          </a:xfrm>
        </p:spPr>
        <p:txBody>
          <a:bodyPr>
            <a:normAutofit fontScale="77500" lnSpcReduction="2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</a:rPr>
              <a:t>Практика направлена на повышение качества жизни</a:t>
            </a:r>
          </a:p>
          <a:p>
            <a:pPr algn="ctr"/>
            <a:r>
              <a:rPr lang="ru-RU" sz="3100" b="1" dirty="0" smtClean="0">
                <a:solidFill>
                  <a:srgbClr val="FF0000"/>
                </a:solidFill>
              </a:rPr>
              <a:t> детей с инвалидностью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52206" y="182881"/>
            <a:ext cx="7903028" cy="116259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Модули практики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«Остров наших возможностей»</a:t>
            </a:r>
            <a:endParaRPr lang="ru-RU" sz="28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56707" y="1632857"/>
            <a:ext cx="4062549" cy="97971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«Мой особенный мир»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30583" y="2965270"/>
            <a:ext cx="4101737" cy="11190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«Творческая мастерская»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08962" y="4454433"/>
            <a:ext cx="3984170" cy="122791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«Перезагрузка»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428412" y="1563189"/>
            <a:ext cx="4206240" cy="11669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Модуль, в котором педагоги с помощью различных техник, методов и приемов устанавливают контакт и доверительные отношения с детьми и родителями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559038" y="2960915"/>
            <a:ext cx="4101737" cy="12583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В данном модуле педагог развивает творческие способности детей и родителей, способствует укреплению детско-родительских взаимоотношений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628709" y="4376056"/>
            <a:ext cx="4019006" cy="15152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Модуль, в котором специалисты участвуют в</a:t>
            </a:r>
            <a:r>
              <a:rPr lang="ru-RU" sz="1400" b="1" dirty="0" smtClean="0"/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организации родительских практикумов, мастер-классов. Проводят педагогическое консультирование, рекомендуют методический материал, разрабатывают памятки. 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478971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2800" b="1" dirty="0" smtClean="0">
                <a:solidFill>
                  <a:srgbClr val="FF0000"/>
                </a:solidFill>
              </a:rPr>
              <a:t>Модуль «Мой особенный мир»</a:t>
            </a:r>
            <a:endParaRPr lang="ru" sz="28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75" y="797943"/>
            <a:ext cx="2986810" cy="2240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73" y="3347049"/>
            <a:ext cx="2061961" cy="2946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1" y="797943"/>
            <a:ext cx="2986810" cy="2240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7141" y="1262346"/>
            <a:ext cx="2752740" cy="1795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455" y="597739"/>
            <a:ext cx="2088356" cy="2855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23" y="3606777"/>
            <a:ext cx="2183344" cy="2911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043" y="3746248"/>
            <a:ext cx="2993825" cy="2027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7" y="3274038"/>
            <a:ext cx="1953270" cy="3019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02" y="3258047"/>
            <a:ext cx="2108138" cy="2981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1"/>
            <a:ext cx="10058402" cy="6613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Занятия в сенсорно-динамическом зале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«Дом Совы»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0" y="821484"/>
            <a:ext cx="2317294" cy="3077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70" y="838670"/>
            <a:ext cx="2291412" cy="3043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62" y="893820"/>
            <a:ext cx="2241098" cy="2988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740" y="869400"/>
            <a:ext cx="2242558" cy="2990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733" y="775394"/>
            <a:ext cx="2313063" cy="3084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08" y="4010160"/>
            <a:ext cx="1878724" cy="2702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99" y="3994662"/>
            <a:ext cx="1905639" cy="2693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86" y="3864574"/>
            <a:ext cx="1963241" cy="2823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62" y="3859478"/>
            <a:ext cx="1895427" cy="2726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515" y="3878194"/>
            <a:ext cx="2966548" cy="2688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3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419819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sz="2800" b="1" dirty="0" smtClean="0">
                <a:solidFill>
                  <a:srgbClr val="FF0000"/>
                </a:solidFill>
              </a:rPr>
              <a:t>Модуль «Творческая мастерская»</a:t>
            </a:r>
            <a:endParaRPr lang="ru" sz="28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631" y="551114"/>
            <a:ext cx="2791105" cy="1825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296" y="782608"/>
            <a:ext cx="2239671" cy="2334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96" y="2550458"/>
            <a:ext cx="2709240" cy="1970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10" y="697516"/>
            <a:ext cx="2078794" cy="2541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26" y="674915"/>
            <a:ext cx="3121152" cy="2340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626" y="4694496"/>
            <a:ext cx="2702712" cy="2027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" y="3341930"/>
            <a:ext cx="2138141" cy="3022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53" y="3341930"/>
            <a:ext cx="2124342" cy="3001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32" y="3480345"/>
            <a:ext cx="2051340" cy="2898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76" y="3410056"/>
            <a:ext cx="2076133" cy="2933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437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Модуль «Перезагрузка»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774" y="3331580"/>
            <a:ext cx="3359584" cy="2570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49" y="823570"/>
            <a:ext cx="3736328" cy="2508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77" y="681488"/>
            <a:ext cx="4060891" cy="2348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2" y="741873"/>
            <a:ext cx="3827530" cy="2462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82" y="3685898"/>
            <a:ext cx="4406525" cy="2550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2" y="3498194"/>
            <a:ext cx="3665775" cy="2633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699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Природа 16 х 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1_TF03431377" id="{E55CF100-C248-4B8F-8F5C-C7DC3EE79A39}" vid="{F3C83CD3-4C48-4907-A3EA-9E7FA702781C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изображением природы</Template>
  <TotalTime>356</TotalTime>
  <Words>369</Words>
  <Application>Microsoft Office PowerPoint</Application>
  <PresentationFormat>Широкоэкранный</PresentationFormat>
  <Paragraphs>64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Segoe Print</vt:lpstr>
      <vt:lpstr>Times New Roman</vt:lpstr>
      <vt:lpstr>Природа 16 х 9</vt:lpstr>
      <vt:lpstr>Государственное казенное учреждение социального обслуживания Краснодарского края «Гулькевичский реабилитационный центр для детей и подростков с ограниченными возможностями» </vt:lpstr>
      <vt:lpstr>Команда практики</vt:lpstr>
      <vt:lpstr>Цель практики: повысить качество жизни семей, имеющих детей с ограниченными возможностями здоровья и детей с инвалидностью.  Задачи практики:</vt:lpstr>
      <vt:lpstr> </vt:lpstr>
      <vt:lpstr>Презентация PowerPoint</vt:lpstr>
      <vt:lpstr>Модуль «Мой особенный мир»</vt:lpstr>
      <vt:lpstr>Занятия в сенсорно-динамическом зале  «Дом Совы»</vt:lpstr>
      <vt:lpstr>Модуль «Творческая мастерская»</vt:lpstr>
      <vt:lpstr>Модуль «Перезагрузка»</vt:lpstr>
      <vt:lpstr>  Тиражирование практики «Остров наших возможностей»  1.Практика представлена на Всероссийском конкурсе профессионального мастерства в сфере социального обслуживания. Получила диплом за 1 место на региональном этапе.  2. Проводятся семинары, круглые столы и встречи по межведомственному взаимодействию.  3. Результаты реализации практики транслируются на официальном сайте учреждения и в сообществах социальных сетей.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казенное учреждение социального обслуживания Краснодарского края «Гулькевичский реабилитационный центр для детей и подростков  с ограниченными возможностями»</dc:title>
  <dc:creator>Надежда Жилинская</dc:creator>
  <cp:lastModifiedBy>Надежда Жилинская</cp:lastModifiedBy>
  <cp:revision>36</cp:revision>
  <dcterms:created xsi:type="dcterms:W3CDTF">2023-11-01T13:04:03Z</dcterms:created>
  <dcterms:modified xsi:type="dcterms:W3CDTF">2023-11-02T13:56:37Z</dcterms:modified>
</cp:coreProperties>
</file>