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57" r:id="rId4"/>
    <p:sldId id="263" r:id="rId5"/>
    <p:sldId id="280" r:id="rId6"/>
    <p:sldId id="274" r:id="rId7"/>
    <p:sldId id="264" r:id="rId8"/>
    <p:sldId id="267" r:id="rId9"/>
    <p:sldId id="266" r:id="rId10"/>
    <p:sldId id="276" r:id="rId11"/>
    <p:sldId id="281" r:id="rId12"/>
    <p:sldId id="278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3F39D-E6F7-4663-8D6E-BCDB7ADEE603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76DE-B1A8-413F-99F2-20DD2B13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76DE-B1A8-413F-99F2-20DD2B134B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76DE-B1A8-413F-99F2-20DD2B134B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4E8925-0010-4CCC-9DF9-7B9724B8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B38CF3-7267-4E26-ABEC-6213E6283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303604-438D-458E-BB9B-AFD61F9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22DDEA-F5E7-4605-820D-3A09271D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F7A8A8-094C-4FF0-BAD6-5B9B0B31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4BFA1A-3386-48E4-AEB7-7766E992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F770D7D-4FC2-4C19-AAE1-EB8C84EE4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7E90FA-3437-49F7-9075-91661477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413D2D-0F8F-4763-A58F-50ADD406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65CCDE-CAEB-4422-A86F-B92C493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6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B5A58D4-3384-47BA-A568-D2ECAD436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2C920B2-EE52-4282-BCCC-EC63390FD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492EDA-2FF3-475F-AAEC-6FFA13A0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D81701-D3B7-46D8-92A3-C858F5B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2467DF-2295-46C9-9FD8-74CC0375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53F62-EABA-460D-BF3B-A808DE7E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78FF1F-B0FB-42FD-8953-96A4000A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E5CDBF-EA11-4423-A8C3-75B84EEF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395586-C558-4ABA-91F1-FDF89B88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C89C14-C362-4090-89E2-B2CB7AE0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9081C4-B74A-4F9A-A419-4DE4E505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F5C84B-9081-4823-AD8D-B43FAFE6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B57721-D9CC-41F6-91C9-79194397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A17FE7-F7D0-4359-A90D-CD01C287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29655-3DAD-4CD3-B01E-BE0E2759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6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5C03C-32E0-4178-B464-C3544635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09E80A-A915-4182-A643-A1C5F494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93E6D5-CB1A-4857-A303-63E25CEBB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222AD5-3FA9-45E6-81B6-A59F47AE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92474D-8361-4099-A9F4-79DE9676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2E95CF-4CAA-42D5-900C-AAB333A3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E2123-EEA3-499C-9AC8-02A1716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DBBA078-2BFF-4170-97EF-80326A5C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1786579-3C98-45ED-BDA6-68986873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9F5A16-E275-468E-92A6-9AEB53059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6D84D36-7ADE-4032-B610-3E94569C3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74B695B-59B6-4330-BBB3-7B42B753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A580AC4-7C0D-44A9-92FB-1016B7A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317C69E-E20C-4E3D-91D0-91CF190B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9710CA-82EB-4524-A77F-27DA8291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6D2EED9-09D1-4DDF-A8C3-50A69004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634051B-914E-4D97-9484-C687CDDF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808FD26-5001-493B-81C7-C5140ECB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4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738A44-635C-4234-9F8B-3286649E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6D5F6D0-3E29-40CA-A1E2-94A548DA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E7C687-7890-4BE6-83D4-0034AD8F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6475A-45F3-4923-9675-9C9388D9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B29333-652F-40A9-B170-7696E6AF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39A0912-266F-4EC6-B719-A9AB8B5E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1C5AFD-B9A6-4175-8BE7-BA6CE68F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035E98-C74D-4E2A-A60D-40E91E89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2C260F-9278-4B3F-82E1-AD66A54C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D23D04-194E-449C-82F9-83134847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BFB2279-25E6-4C87-B52B-6BE0069AF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1F3A46-EF37-4DC3-9FEB-7405EB992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F24C9B-AD3C-4C62-9096-B2E0CED8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3FBAA2-68C6-4ED8-911A-B1606CFB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F6DDAE-1AD8-44D1-9DEB-F03C7DEB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55395-E727-4156-8418-0480673C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CB0B61-45F5-4595-9DCC-46F207BC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139FD9-4A72-4963-A194-AE6833833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972D-9FED-4716-BA15-1CD20602C0E6}" type="datetimeFigureOut">
              <a:rPr lang="ru-RU" smtClean="0"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7869A9-CB1B-4B30-84E4-4A0026C37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297AB1-B1C2-4C5B-A466-A0A11B42D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9C6975-00D2-4268-91DB-D5C714C2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4" y="230819"/>
            <a:ext cx="11128622" cy="140267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социального 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«Комплексный центр социального обслуживания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«Северный» 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 г. Енисейск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BB6B44-6D8D-470F-947C-05F69195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682" y="1709227"/>
            <a:ext cx="9236365" cy="4933950"/>
          </a:xfrm>
        </p:spPr>
        <p:txBody>
          <a:bodyPr>
            <a:normAutofit fontScale="85000" lnSpcReduction="10000"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«Лучшая практика ухода за гражданами пожилого возраста и инвалидами»</a:t>
            </a: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родственного ухода»</a:t>
            </a:r>
          </a:p>
          <a:p>
            <a:endParaRPr lang="ru-RU" sz="39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по массажу </a:t>
            </a: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Погорелова</a:t>
            </a:r>
            <a:r>
              <a:rPr lang="ru-RU" sz="39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Федоровна</a:t>
            </a: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Енисейск 2022 г.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E4CFC18-22BB-41DD-A652-CC137F5F3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14" y="0"/>
            <a:ext cx="2503136" cy="200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03DD57-B3D6-4BA2-996B-04191F9B5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06"/>
          <a:stretch/>
        </p:blipFill>
        <p:spPr>
          <a:xfrm>
            <a:off x="177554" y="230819"/>
            <a:ext cx="949910" cy="1331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4794C9-04B5-4607-BAB5-5087BBA4D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3078"/>
          <a:stretch/>
        </p:blipFill>
        <p:spPr>
          <a:xfrm>
            <a:off x="9436610" y="3609974"/>
            <a:ext cx="2326765" cy="302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654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6C03E1-B362-4577-86D6-550C7747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840" y="1527978"/>
            <a:ext cx="2859637" cy="23654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042117-9801-4E5E-B2EC-646C57F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23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практики </a:t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2E1F3F-AEBB-4F1D-BEB3-DB449296B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12" y="1527978"/>
            <a:ext cx="5370249" cy="514002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АСИ СМАРТЕКА;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 финалист отбора лучших практик на портале АСИ СМАРТЕКА.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2021 года на официальном сайте Национальные проекты России;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ДАЙДЖЕСТ СМАРТЕКА  Социальная защита уязвимых категорий граждан, февраль 2022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1B28341-3A81-427B-A99D-F45147EB9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3260" t="14630" r="24031" b="3505"/>
          <a:stretch/>
        </p:blipFill>
        <p:spPr>
          <a:xfrm>
            <a:off x="7609193" y="4071922"/>
            <a:ext cx="2716567" cy="2284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77F959-2AEF-4AB2-B7C8-2386F1E7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032" y="1527978"/>
            <a:ext cx="2859638" cy="23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EFA5EA-B9E6-42B2-AF92-64B0C629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647503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внедрения практики у 131 получателя социальных услуг отмечается следующее повышение уровня жизни: </a:t>
            </a: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91BD9C-7560-4111-BD2B-8F1034A53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7" y="2141536"/>
            <a:ext cx="11434439" cy="47164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76 людей отмечено увеличение двигательной активности (подобраны ТСР,                                а также изготовлены самостоятельно вспомогательные средства),                                           что способствует формированию самостоятельности в повседневной жизни;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- 42 гражданам адаптирована доступная домашняя среда с учетом индивидуальных особенностей (поручни, убраны пороги, адаптирована мебель и т.д.);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- 109 получателям социальных услуг подобраны средства малой реабилитации,                           что способствует формированию навыков самообслуживания в быту (ест, пьет                           и т.д.);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людям подобраны средства дополнительной и альтернативной коммуникации для возможности общения с окружающими (карточки, кнопки, планшеты, альбомы);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121 семье повысилась мотивация к дальнейшей реабилитации;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 получателей принимают активное участие в досуговых мероприятиях на дому,                а также проводимых на территориях г. Енисейска и Енисейского района.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2E572-E569-4167-9206-B15FEDA5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в деятельность учреждения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F41CF-B369-4DA9-B16F-374A4803A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86" y="1338943"/>
            <a:ext cx="3429000" cy="529267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131 индивидуальный маршрут;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удовлетворенность                   в занятиях  получателей услуг на основе анкетирования; 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87,3 % получателей социальных услуг достигли максимально возможного уровня восстановления;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92,7 % семей имеющих немобильного                                           и маломобильного родственника сформирована психологическая комфортная среда в семье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5058283-C6A6-4637-B3B1-DC33C70A4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1114" y="1251857"/>
            <a:ext cx="3570516" cy="5379762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г. Енисейска         и Енисейского района осуществляется постоянное информирование                                       о возможности получения услуг в «Школе ухода», через СМИ, распространение буклетов, памяток и др. ;</a:t>
            </a:r>
          </a:p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расширена география применения практики                                  в труднодоступных территориях Енисейского района;</a:t>
            </a:r>
          </a:p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с другими учреждениями социального обслуживания по внедрению практики «Школы ухода»                 в деятельность своих учреждений.</a:t>
            </a:r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B29283-9A8E-44C4-9B5F-27B66C66F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9" y="1688976"/>
            <a:ext cx="2170591" cy="217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ADE1F82-C3CC-4BD5-9EB9-DB4271A92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8" y="4082141"/>
            <a:ext cx="2170591" cy="24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849DF4-8186-450A-B45B-D556753D6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12" y="1960378"/>
            <a:ext cx="1991887" cy="424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61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F848CB-A3FC-4633-99F0-7D0B12AB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27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создания «Школы родственного ухода» на территории г. Енисейска и Енисейского района: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BFB654-CC43-4A6C-9E83-0190DA8E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необходимых знаний и навыков у граждан, осуществляющих непосредственный уход за немобильными и маломобильными людьми; </a:t>
            </a: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инвалидизации населения на территории г. Енисейска                                        и Енисейского района, в следствии перенесенных заболеваний среди людей пожилого и молодого возраста;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перенесенного заболевания у граждан может формироваться психическая нестабильность, снижение мотивации к восстановлению, нарушение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35593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E8768-87FF-491F-8162-4734AE80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365125"/>
            <a:ext cx="11594237" cy="1969702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родственного ухода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практическим навыкам общего ухода лиц, осуществляющих уход за гражданами, частично или полностью утратившими способность к самообслуживанию.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FCF8C1-A17E-4E67-AFC8-162A5682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968" y="2132685"/>
            <a:ext cx="5620305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b="1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Школы родственного  ухода: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и уровня психологического комфорта немобильных и маломобильных граждан,  путем обучения  лиц, осуществляющих непосредственный уход за ними, техникам, методам и приемам ухода.  </a:t>
            </a:r>
            <a:endParaRPr lang="ru-RU" sz="2600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94826A6-1C45-4E53-A337-E90FC5A4FB2D}"/>
              </a:ext>
            </a:extLst>
          </p:cNvPr>
          <p:cNvSpPr/>
          <p:nvPr/>
        </p:nvSpPr>
        <p:spPr>
          <a:xfrm>
            <a:off x="399495" y="1331650"/>
            <a:ext cx="554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="" xmlns:a16="http://schemas.microsoft.com/office/drawing/2014/main" id="{7908BBE7-2FB6-4FF5-9AE1-85DA02A58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9" y="1936423"/>
            <a:ext cx="3283255" cy="224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E45237-39BF-4324-AD5C-DC9118D9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74" y="1936423"/>
            <a:ext cx="2481233" cy="4638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462BC0-3BE2-4118-B32B-78554AEAA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9" y="4333414"/>
            <a:ext cx="3283255" cy="224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3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377EA273-C9DC-49E4-9EE8-A465C59C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65126"/>
            <a:ext cx="5628443" cy="83241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6F7E560A-958B-427F-A071-70EEC2AC9A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90735" y="1109708"/>
            <a:ext cx="2898342" cy="313381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8F48D75B-F52A-4EAF-9B01-1B592C549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314450"/>
            <a:ext cx="5844467" cy="55435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восстановление оптимально возможного уровня жизни и социальной адаптации маломобильного и немобильного человека                                                                                в привычной для них домашней обстановке,                    в окружении семьи;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граждан осуществляющих уход по вопросам социально-бытовой реабилитации                и профилактике вторичных нарушений;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социально-реабилитационных мероприятий;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потребности в услугах лечебно-профилактических учреждений                                          и учреждений социального обслуживания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8F01C0-0638-4E0B-B51F-88C16BE0D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197538"/>
            <a:ext cx="2573783" cy="292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19A548C-6C34-4320-B77E-396FCCFDD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6" y="4330636"/>
            <a:ext cx="4110362" cy="231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9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CEB232-971A-4DDF-9D92-A8D193955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1898742"/>
            <a:ext cx="1752555" cy="207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E8012B-01F9-4B8D-B468-F35D7CF9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Школы ухода включает в себя: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254B743-82C6-487D-9752-C20C6EEB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91070"/>
            <a:ext cx="4914900" cy="48825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руководитель Школы заведующий социально-реабилитационным отделением;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по комплексной реабилитации;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медицинская сестра по массажу (Физический терапевт);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инструктор по лечебной физической культуре;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 – дефектолог;</a:t>
            </a:r>
          </a:p>
          <a:p>
            <a:pPr algn="just">
              <a:buFontTx/>
              <a:buChar char="-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труду;</a:t>
            </a:r>
          </a:p>
          <a:p>
            <a:pPr algn="just">
              <a:buFontTx/>
              <a:buChar char="-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работники.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036C319-4271-4158-8CD1-ED2B6E7486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5" y="1898742"/>
            <a:ext cx="1689301" cy="207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91C1F7-5FED-4EDB-A258-3F0DCC8F9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5" y="4279037"/>
            <a:ext cx="1689301" cy="219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239BCBC-70E2-4935-B173-9824CC457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4279037"/>
            <a:ext cx="1752556" cy="219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3656710-82FE-4D86-83FE-0A1F622B2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4279037"/>
            <a:ext cx="1752555" cy="2196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BEBFE19-FC6D-465D-A2EF-68BBCB2C2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3"/>
          <a:stretch/>
        </p:blipFill>
        <p:spPr>
          <a:xfrm>
            <a:off x="4343445" y="1891070"/>
            <a:ext cx="1752555" cy="209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00D6D51-6C7A-439A-85A8-AFDFD442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476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практики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9B80EAA-EF98-4830-9FE2-9B4EDAB8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506"/>
            <a:ext cx="5157787" cy="8256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Енисейск и Енисейский район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(356 человек):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DAC336AF-E7F8-45C9-A31E-50C432552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49" y="2095130"/>
            <a:ext cx="5420526" cy="4397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маломобильные и немобильные граждане;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инвалиды;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инвалиды с тяжелыми  множественными нарушениями развития;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работники;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граждане непосредственно осуществляющие уход, за немобильными или маломобильными людьми.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5CCEE3AD-2225-4019-8E46-0A651C211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2673"/>
            <a:ext cx="5183188" cy="541538"/>
          </a:xfrm>
        </p:spPr>
        <p:txBody>
          <a:bodyPr>
            <a:normAutofit/>
          </a:bodyPr>
          <a:lstStyle/>
          <a:p>
            <a:pPr algn="ctr"/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DF2893D2-F167-4722-A9A4-375A680C8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5130"/>
            <a:ext cx="5753470" cy="40945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0A63641-3479-4A85-AA45-435945F3A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4"/>
          <a:stretch/>
        </p:blipFill>
        <p:spPr>
          <a:xfrm>
            <a:off x="6945695" y="1462315"/>
            <a:ext cx="4206480" cy="253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DAEE17-68F7-4179-8BBC-13DE741E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4097"/>
            <a:ext cx="2972030" cy="2548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C0634D-A806-4A63-9961-23A2DFF7D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55" y="4208017"/>
            <a:ext cx="2792251" cy="228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62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CA5317E-D3DB-415F-8D96-E24C3039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334027"/>
            <a:ext cx="10515600" cy="99667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данной практики привлекаются: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9242AE7-FEFE-4269-A2D1-2768448D1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157" y="1708151"/>
            <a:ext cx="5589202" cy="49856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КГБУЗ "Енисейская РБ";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АО «Губернские аптеки»;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волонтеры - медики Всероссийского общественного движения;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волонтеры (Серебряные волонтеры) имеющие опыт долговременного ухода                      и прошедшие обучение в Школе;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Енисейская районная организация ветеранов войны, труда, Вооруженных сил и правоохранительных органов;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Совет ветеранов войны и труда города Енисейска.</a:t>
            </a:r>
          </a:p>
          <a:p>
            <a:pPr marL="0" indent="0" algn="just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CC7790-ACE9-4E86-B803-376FC807B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D378B7-58DC-4C36-BF61-7486CB7EA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62" y="1643788"/>
            <a:ext cx="2563787" cy="209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D35569FE-41FF-49AA-9EA0-93670F3B49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923601" y="1538676"/>
            <a:ext cx="2928089" cy="2358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2CD597D-B823-45DC-87F3-64CA67B89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8606" y="4057095"/>
            <a:ext cx="2072936" cy="26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A2485F4-E0FD-41DA-A341-B2C1A3CB6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8512"/>
          <a:stretch/>
        </p:blipFill>
        <p:spPr>
          <a:xfrm>
            <a:off x="8726749" y="4358288"/>
            <a:ext cx="3338186" cy="209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3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AD89A0-FB9A-4788-AB03-4133EC58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деятельности «Школы ухода»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EC7000CD-D1B9-45BA-8389-EB411B9385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1186145"/>
              </p:ext>
            </p:extLst>
          </p:nvPr>
        </p:nvGraphicFramePr>
        <p:xfrm>
          <a:off x="630315" y="1825624"/>
          <a:ext cx="5166803" cy="430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42">
                  <a:extLst>
                    <a:ext uri="{9D8B030D-6E8A-4147-A177-3AD203B41FA5}">
                      <a16:colId xmlns="" xmlns:a16="http://schemas.microsoft.com/office/drawing/2014/main" val="1486278278"/>
                    </a:ext>
                  </a:extLst>
                </a:gridCol>
                <a:gridCol w="1085587">
                  <a:extLst>
                    <a:ext uri="{9D8B030D-6E8A-4147-A177-3AD203B41FA5}">
                      <a16:colId xmlns="" xmlns:a16="http://schemas.microsoft.com/office/drawing/2014/main" val="1677200779"/>
                    </a:ext>
                  </a:extLst>
                </a:gridCol>
                <a:gridCol w="1085587">
                  <a:extLst>
                    <a:ext uri="{9D8B030D-6E8A-4147-A177-3AD203B41FA5}">
                      <a16:colId xmlns="" xmlns:a16="http://schemas.microsoft.com/office/drawing/2014/main" val="1008390322"/>
                    </a:ext>
                  </a:extLst>
                </a:gridCol>
                <a:gridCol w="1085587">
                  <a:extLst>
                    <a:ext uri="{9D8B030D-6E8A-4147-A177-3AD203B41FA5}">
                      <a16:colId xmlns="" xmlns:a16="http://schemas.microsoft.com/office/drawing/2014/main" val="107805407"/>
                    </a:ext>
                  </a:extLst>
                </a:gridCol>
              </a:tblGrid>
              <a:tr h="55514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93536"/>
                  </a:ext>
                </a:extLst>
              </a:tr>
              <a:tr h="638221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8504978"/>
                  </a:ext>
                </a:extLst>
              </a:tr>
              <a:tr h="958202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осуществляющие уход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537454"/>
                  </a:ext>
                </a:extLst>
              </a:tr>
              <a:tr h="555148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ТМНР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543911"/>
                  </a:ext>
                </a:extLst>
              </a:tr>
              <a:tr h="958202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Маломобильные </a:t>
                      </a:r>
                    </a:p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немобильные граждане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3193488"/>
                  </a:ext>
                </a:extLst>
              </a:tr>
              <a:tr h="555148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6371643"/>
                  </a:ext>
                </a:extLst>
              </a:tr>
            </a:tbl>
          </a:graphicData>
        </a:graphic>
      </p:graphicFrame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3A772438-CA5F-4C1E-BBB5-21FE9EF18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7570" y="4727237"/>
            <a:ext cx="2530136" cy="189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04D9EE7-A754-4268-9A4A-2D68A3BE6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84" y="1825624"/>
            <a:ext cx="1771921" cy="264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DCB5A5-C074-4E48-AE20-9A3237940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09" y="1811713"/>
            <a:ext cx="1509204" cy="266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E4DAB1-9552-48C0-A823-2014AEDD6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3" y="1825623"/>
            <a:ext cx="1509204" cy="264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5F3375A-A6B5-423E-81B3-ACC8B31DA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104" y="4631904"/>
            <a:ext cx="2627789" cy="21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3E043A-BB79-45DD-BFC3-E06C3D7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практики в средствах массовой информации: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AEC1A8-9AD3-4E24-84E8-CF9634BC8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38" y="1349751"/>
            <a:ext cx="5634361" cy="5206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пособие «Опыт организации работы школ общего ухода за маломобильными, немобильными пожилыми гражданами и инвалидами» по теме: «Школа ухода за маломобильными гражданами» 2019 г.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АНАЛИТИЧЕСКОИЙ ЖУРНАЛ СОЦИАЛЬНОЕ РАЗВИТИЕ: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   24   №   4    (33)   ДЕКАБРЬ      2020 ГОДА «Школа родственного ухода в Енисейском районе»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 24  № 3 (36) СЕНТЯБРЬ 2021 ГОДА «Программа постинсультной реабилитации»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4406B4-D363-4A6A-8A68-AEF7A9C03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7" t="14760" r="30332" b="3899"/>
          <a:stretch/>
        </p:blipFill>
        <p:spPr>
          <a:xfrm>
            <a:off x="9282160" y="1349751"/>
            <a:ext cx="2071639" cy="239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62F57F3-7411-498F-B896-6643E6DA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8" t="15365" r="30050" b="3907"/>
          <a:stretch/>
        </p:blipFill>
        <p:spPr>
          <a:xfrm>
            <a:off x="6480700" y="1349752"/>
            <a:ext cx="2201662" cy="239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6D73F5E-9EC9-4039-B00C-E518FE495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4" t="15016" r="33810" b="3431"/>
          <a:stretch/>
        </p:blipFill>
        <p:spPr>
          <a:xfrm>
            <a:off x="7982845" y="3955062"/>
            <a:ext cx="1918190" cy="2667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932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745</Words>
  <Application>Microsoft Office PowerPoint</Application>
  <PresentationFormat>Произвольный</PresentationFormat>
  <Paragraphs>106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Краевое государственное бюджетное учреждение социального  обслуживания «Комплексный центр социального обслуживания  населения «Северный»  Красноярский край г. Енисейск</vt:lpstr>
      <vt:lpstr>Причины создания «Школы родственного ухода» на территории г. Енисейска и Енисейского района:</vt:lpstr>
      <vt:lpstr>Школа родственного ухода - форма обучения практическим навыкам общего ухода лиц, осуществляющих уход за гражданами, частично или полностью утратившими способность к самообслуживанию.    </vt:lpstr>
      <vt:lpstr>Задачи: </vt:lpstr>
      <vt:lpstr>Организационная структура Школы ухода включает в себя: </vt:lpstr>
      <vt:lpstr>Аудитория практики</vt:lpstr>
      <vt:lpstr>Для реализации данной практики привлекаются: </vt:lpstr>
      <vt:lpstr>Статистика деятельности «Школы ухода»</vt:lpstr>
      <vt:lpstr>Публикации практики в средствах массовой информации:</vt:lpstr>
      <vt:lpstr>Распространение практики  на Федеральном уровне:</vt:lpstr>
      <vt:lpstr>По результатам внедрения практики у 131 получателя социальных услуг отмечается следующее повышение уровня жизни:  </vt:lpstr>
      <vt:lpstr>Результаты внедрения в деятельность учреждения практики: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социального обслуживания «Комплексный центр социального обслуживания населения «Северный»</dc:title>
  <dc:creator>KCSONH</dc:creator>
  <cp:lastModifiedBy>SuperDuper</cp:lastModifiedBy>
  <cp:revision>30</cp:revision>
  <cp:lastPrinted>2022-04-03T07:18:07Z</cp:lastPrinted>
  <dcterms:created xsi:type="dcterms:W3CDTF">2022-03-02T02:38:08Z</dcterms:created>
  <dcterms:modified xsi:type="dcterms:W3CDTF">2022-04-09T12:12:36Z</dcterms:modified>
</cp:coreProperties>
</file>