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6" r:id="rId2"/>
    <p:sldId id="321" r:id="rId3"/>
    <p:sldId id="265" r:id="rId4"/>
    <p:sldId id="266" r:id="rId5"/>
    <p:sldId id="269" r:id="rId6"/>
    <p:sldId id="271" r:id="rId7"/>
    <p:sldId id="310" r:id="rId8"/>
    <p:sldId id="322" r:id="rId9"/>
    <p:sldId id="289" r:id="rId10"/>
    <p:sldId id="302" r:id="rId11"/>
    <p:sldId id="313" r:id="rId12"/>
    <p:sldId id="288" r:id="rId13"/>
    <p:sldId id="292" r:id="rId14"/>
    <p:sldId id="311" r:id="rId15"/>
    <p:sldId id="316" r:id="rId16"/>
    <p:sldId id="312" r:id="rId17"/>
    <p:sldId id="317" r:id="rId18"/>
    <p:sldId id="318" r:id="rId19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386" autoAdjust="0"/>
  </p:normalViewPr>
  <p:slideViewPr>
    <p:cSldViewPr>
      <p:cViewPr varScale="1">
        <p:scale>
          <a:sx n="99" d="100"/>
          <a:sy n="99" d="100"/>
        </p:scale>
        <p:origin x="19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37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70BF1-B3BE-4383-A589-6E1E756DC49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4D61-AAA0-4C27-8FCA-72DA3A909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0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68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D4D61-AAA0-4C27-8FCA-72DA3A9091F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0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D4D61-AAA0-4C27-8FCA-72DA3A9091F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3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3183000"/>
            <a:ext cx="3636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200"/>
            <a:ext cx="1854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3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1BC6-6C4A-4F22-84E9-9C8235BC347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ECBE-7517-4577-9AB5-4F4DF2B6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630616" cy="2259683"/>
          </a:xfrm>
        </p:spPr>
        <p:txBody>
          <a:bodyPr>
            <a:normAutofit/>
          </a:bodyPr>
          <a:lstStyle/>
          <a:p>
            <a:r>
              <a:rPr lang="ru-RU" dirty="0" smtClean="0"/>
              <a:t>ЛОГБУ «Тихвинский ДИ»</a:t>
            </a:r>
            <a:br>
              <a:rPr lang="ru-RU" dirty="0" smtClean="0"/>
            </a:br>
            <a:r>
              <a:rPr lang="ru-RU" dirty="0" smtClean="0"/>
              <a:t>Медицинский и социальный уход.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П.Шугозеро </a:t>
            </a:r>
          </a:p>
          <a:p>
            <a:r>
              <a:rPr lang="ru-RU" dirty="0" smtClean="0"/>
              <a:t>2023год.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Польза от </a:t>
            </a:r>
            <a:r>
              <a:rPr lang="ru-RU" sz="1400" dirty="0" err="1" smtClean="0"/>
              <a:t>галотерапии</a:t>
            </a:r>
            <a:r>
              <a:rPr lang="ru-RU" sz="1400" dirty="0" smtClean="0"/>
              <a:t> безусловна. Аэрозоль не только стимулирует местный иммунитет респираторного тракта, но и обладает противовоспалительным, </a:t>
            </a:r>
            <a:r>
              <a:rPr lang="ru-RU" sz="1400" dirty="0" err="1" smtClean="0"/>
              <a:t>муколитическим</a:t>
            </a:r>
            <a:r>
              <a:rPr lang="ru-RU" sz="1400" dirty="0" smtClean="0"/>
              <a:t>, дренажным действием. Доказаны такие его эффекты, как бактериостатическое действие, улучшение местной флоры слизистых и повышение её устойчивости к внешним патогенным воздействиям .   </a:t>
            </a:r>
            <a:br>
              <a:rPr lang="ru-RU" sz="1400" dirty="0" smtClean="0"/>
            </a:br>
            <a:r>
              <a:rPr lang="ru-RU" sz="1400" dirty="0" smtClean="0"/>
              <a:t>Массаж  - имеет воздействии  на жизненно-важные точки, которые связаны со всеми органами. Ежедневные процедуры существенно повысят   иммунитет</a:t>
            </a:r>
            <a:endParaRPr lang="ru-RU" sz="1400" dirty="0"/>
          </a:p>
        </p:txBody>
      </p:sp>
      <p:pic>
        <p:nvPicPr>
          <p:cNvPr id="1026" name="Picture 2" descr="C:\Users\Администратор\Desktop\Новая папка (2)\IMG_19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Новая папка (2)\IMG_19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Медицинская и социальная помощь, реабилитация и просто желание жить полноценно жизнью.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512768" cy="3960440"/>
          </a:xfrm>
        </p:spPr>
        <p:txBody>
          <a:bodyPr>
            <a:no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      Проживающая Иванова Нина Васильевна, 18.12.1945 года рождения, поступила  22.03.2022г</a:t>
            </a:r>
            <a:r>
              <a:rPr lang="ru-RU" sz="1400" b="1" dirty="0" smtClean="0">
                <a:solidFill>
                  <a:schemeClr val="tx1"/>
                </a:solidFill>
              </a:rPr>
              <a:t>. с диагнозом статодинамические нарушения. Когнитивное снижение умеренной степени тяжести. Тазовые нарушения в следствии статодинамических нарушений. Энцефалопатия болезни Паркинсона. Проживающая не ходила, пользовалась подгузниками, находилась в депрессии. Проведено полноценное обследование , составлен план сестринского ухода</a:t>
            </a:r>
            <a:r>
              <a:rPr lang="ru-RU" sz="1400" b="1" dirty="0" smtClean="0">
                <a:solidFill>
                  <a:schemeClr val="tx1"/>
                </a:solidFill>
              </a:rPr>
              <a:t>, долговременного ухода , </a:t>
            </a:r>
            <a:r>
              <a:rPr lang="ru-RU" sz="1400" b="1" dirty="0" smtClean="0">
                <a:solidFill>
                  <a:schemeClr val="tx1"/>
                </a:solidFill>
              </a:rPr>
              <a:t>после осмотра терапевта и психиатра правильно подобрано лечение . Были восстановлены функциональные способности к самообслуживанию (посещение столовой, комнаты отдыха, библиотеки, увлечение скандинавской ходьбой. Стала принимать активное участие </a:t>
            </a:r>
            <a:r>
              <a:rPr lang="ru-RU" sz="1400" b="1" dirty="0" smtClean="0">
                <a:solidFill>
                  <a:schemeClr val="tx1"/>
                </a:solidFill>
              </a:rPr>
              <a:t>в жизни дома - </a:t>
            </a:r>
            <a:r>
              <a:rPr lang="ru-RU" sz="1400" b="1" dirty="0" smtClean="0">
                <a:solidFill>
                  <a:schemeClr val="tx1"/>
                </a:solidFill>
              </a:rPr>
              <a:t>интерната, участвовала в акции "Тепло для героя", увлекается литературным чтением и разгадыванием кроссвордов, оказывает посильную помощь другим ПСУ. Принимает  участие в  разных фотоконкурсах, активно пользуется интернетом, общается с родственниками .Любит петь и танцевать.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Медицинский и социальный уход, реабилитация и </a:t>
            </a:r>
            <a:r>
              <a:rPr lang="ru-RU" sz="1400" b="1" dirty="0" smtClean="0">
                <a:solidFill>
                  <a:schemeClr val="tx1"/>
                </a:solidFill>
              </a:rPr>
              <a:t>желание </a:t>
            </a:r>
            <a:r>
              <a:rPr lang="ru-RU" sz="1400" b="1" dirty="0" smtClean="0">
                <a:solidFill>
                  <a:schemeClr val="tx1"/>
                </a:solidFill>
              </a:rPr>
              <a:t>жить полной  жизнью дали второе дыхание и поставили на ноги в прямом </a:t>
            </a:r>
            <a:r>
              <a:rPr lang="ru-RU" sz="1400" b="1" dirty="0" smtClean="0">
                <a:solidFill>
                  <a:schemeClr val="tx1"/>
                </a:solidFill>
              </a:rPr>
              <a:t>смысле слова.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857" y="186290"/>
            <a:ext cx="2736305" cy="56148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1" y="946859"/>
            <a:ext cx="4732478" cy="5440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39" y="186290"/>
            <a:ext cx="3920261" cy="6607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6" y="836712"/>
            <a:ext cx="3017308" cy="47811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952328" cy="47811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4103"/>
            <a:ext cx="3672407" cy="588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5355"/>
            <a:ext cx="3816424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2664296" cy="46413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838496" cy="46413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644008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40" y="1600200"/>
            <a:ext cx="220012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32" y="1600200"/>
            <a:ext cx="2782136" cy="4525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7"/>
            <a:ext cx="4338426" cy="6673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4" y="248417"/>
            <a:ext cx="4464496" cy="66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долговременного ухода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08823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54" y="2780928"/>
            <a:ext cx="3754760" cy="181737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22631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396604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Ленинградское областное государственное стационарное бюджетное учреждение социального обслуживания « Тихвинский дом-интернат для престарелых и 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инвалидов</a:t>
            </a:r>
            <a:b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Программа повышения качества жизни</a:t>
            </a:r>
            <a:b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получателей социальных услуг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endParaRPr sz="1200" dirty="0"/>
          </a:p>
        </p:txBody>
      </p:sp>
      <p:grpSp>
        <p:nvGrpSpPr>
          <p:cNvPr id="92" name="Shape 92"/>
          <p:cNvGrpSpPr/>
          <p:nvPr/>
        </p:nvGrpSpPr>
        <p:grpSpPr>
          <a:xfrm>
            <a:off x="572752" y="2756514"/>
            <a:ext cx="549262" cy="487982"/>
            <a:chOff x="5292575" y="3681900"/>
            <a:chExt cx="420150" cy="373275"/>
          </a:xfrm>
        </p:grpSpPr>
        <p:sp>
          <p:nvSpPr>
            <p:cNvPr id="93" name="Shape 9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94" name="Shape 9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95" name="Shape 9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96" name="Shape 9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97" name="Shape 9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98" name="Shape 9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99" name="Shape 9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9C4AA7-EB96-440D-9B31-D4E9507F4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43" y="0"/>
            <a:ext cx="517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Главной целью дома - интерната является:</a:t>
            </a:r>
          </a:p>
          <a:p>
            <a:endParaRPr lang="ru-RU" sz="2800" dirty="0" smtClean="0"/>
          </a:p>
          <a:p>
            <a:r>
              <a:rPr lang="ru-RU" sz="2800" dirty="0" smtClean="0"/>
              <a:t>Продление </a:t>
            </a:r>
            <a:r>
              <a:rPr lang="ru-RU" sz="2800" dirty="0"/>
              <a:t>активного долголетия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Медицинский и социальный уход.</a:t>
            </a:r>
            <a:endParaRPr lang="ru-RU" sz="2800" dirty="0"/>
          </a:p>
          <a:p>
            <a:r>
              <a:rPr lang="ru-RU" sz="2800" dirty="0"/>
              <a:t>Организация достойных условий проживания для инвалидов и людей старшего  поколения</a:t>
            </a:r>
          </a:p>
          <a:p>
            <a:r>
              <a:rPr lang="ru-RU" sz="2800" dirty="0" smtClean="0"/>
              <a:t>Реабилитация.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Основные </a:t>
            </a:r>
            <a:r>
              <a:rPr lang="ru-RU" sz="2000" b="1" dirty="0"/>
              <a:t>задачи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r>
              <a:rPr lang="ru-RU" sz="2000" dirty="0"/>
              <a:t>Осуществление </a:t>
            </a:r>
            <a:r>
              <a:rPr lang="ru-RU" sz="2000" dirty="0" err="1"/>
              <a:t>медико</a:t>
            </a:r>
            <a:r>
              <a:rPr lang="ru-RU" sz="2000" dirty="0"/>
              <a:t> - социальных функций.</a:t>
            </a:r>
          </a:p>
          <a:p>
            <a:r>
              <a:rPr lang="ru-RU" sz="2000" dirty="0"/>
              <a:t>Организация постоянного проживания престарелых и инвалидов, нуждающихся в уходе</a:t>
            </a:r>
            <a:r>
              <a:rPr lang="ru-RU" sz="2000" dirty="0" smtClean="0"/>
              <a:t>, бытовом </a:t>
            </a:r>
            <a:r>
              <a:rPr lang="ru-RU" sz="2000" dirty="0"/>
              <a:t>и медицинском обслуживании.</a:t>
            </a:r>
          </a:p>
          <a:p>
            <a:r>
              <a:rPr lang="ru-RU" sz="2000" dirty="0"/>
              <a:t>Материально - бытовое обеспечение проживающих, создание для них условий жизни, приближенных к домашним, благоприятного микроклимата.</a:t>
            </a:r>
          </a:p>
          <a:p>
            <a:r>
              <a:rPr lang="ru-RU" sz="2000" dirty="0"/>
              <a:t>Проведение культурно - массовой работы.</a:t>
            </a:r>
          </a:p>
          <a:p>
            <a:r>
              <a:rPr lang="ru-RU" sz="2000" dirty="0"/>
              <a:t>Осуществление мероприятий, направленных  на реабилитацию проживающих.</a:t>
            </a:r>
          </a:p>
          <a:p>
            <a:r>
              <a:rPr lang="ru-RU" sz="2000" dirty="0"/>
              <a:t>Продление активного образа жизни проживающих, развитие или сохранение их  физических возможностей.</a:t>
            </a:r>
          </a:p>
          <a:p>
            <a:r>
              <a:rPr lang="ru-RU" sz="2000" dirty="0"/>
              <a:t>Восстановление утраченных или нарушенных  способностей проживающих к бытовой, социальной деятельности.</a:t>
            </a:r>
          </a:p>
          <a:p>
            <a:r>
              <a:rPr lang="ru-RU" sz="2000" dirty="0"/>
              <a:t>Восстановление или сохранение личностного и социального статуса</a:t>
            </a:r>
            <a:r>
              <a:rPr lang="ru-RU" sz="2000" dirty="0" smtClean="0"/>
              <a:t>.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/>
              <a:t>                          Основные </a:t>
            </a:r>
            <a:r>
              <a:rPr lang="ru-RU" sz="2000" b="1" dirty="0"/>
              <a:t>функции: </a:t>
            </a:r>
          </a:p>
          <a:p>
            <a:pPr lvl="0" algn="just"/>
            <a:r>
              <a:rPr lang="ru-RU" sz="2000" dirty="0"/>
              <a:t>Прием престарелых граждан и инвалидов.</a:t>
            </a:r>
          </a:p>
          <a:p>
            <a:pPr lvl="0" algn="just"/>
            <a:r>
              <a:rPr lang="ru-RU" sz="2000" dirty="0"/>
              <a:t>Бытовое обслуживание проживающих, предоставление  им в соответствии с утвержденными нормами благоустроенной  жилой площади с мебелью, инвентарем, постельных принадлежностей, одежды, обуви.</a:t>
            </a:r>
          </a:p>
          <a:p>
            <a:pPr lvl="0" algn="just"/>
            <a:r>
              <a:rPr lang="ru-RU" sz="2000" dirty="0"/>
              <a:t>Организация питания, в том числе диетического, с учетом возраста, состояния здоровья проживающих.</a:t>
            </a:r>
          </a:p>
          <a:p>
            <a:pPr lvl="0" algn="just"/>
            <a:r>
              <a:rPr lang="ru-RU" sz="2000" dirty="0"/>
              <a:t>Уход( надзор) за престарелыми  и инвалидами в соответствии с режимом отделения.</a:t>
            </a:r>
          </a:p>
          <a:p>
            <a:pPr lvl="0" algn="just"/>
            <a:r>
              <a:rPr lang="ru-RU" sz="2000" dirty="0"/>
              <a:t>Диспансеризация и  лечение проживающих, организация консультативной медицинской помощи специалистов, госпитализация нуждающихся в лечебно- профилактические учреждения.</a:t>
            </a:r>
          </a:p>
          <a:p>
            <a:pPr lvl="0" algn="just"/>
            <a:r>
              <a:rPr lang="ru-RU" sz="2000" dirty="0"/>
              <a:t>Организация культурно- массовой работы с проживающими, с учетом их возраста и здоровья.</a:t>
            </a:r>
          </a:p>
          <a:p>
            <a:pPr lvl="0" algn="just"/>
            <a:r>
              <a:rPr lang="ru-RU" sz="2000" dirty="0"/>
              <a:t>Проведение санитарно- гигиенических и противоэпидемических мероприятий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Реабилитация проживающих, восстановление их социального статуса.</a:t>
            </a:r>
          </a:p>
          <a:p>
            <a:pPr lvl="0" algn="just"/>
            <a:r>
              <a:rPr lang="ru-RU" sz="2000" dirty="0"/>
              <a:t>Проведения мероприятий по повышению качества обслуживания, содержания, ухода, внедрение новых форм работы.(СОПЫ)</a:t>
            </a:r>
          </a:p>
          <a:p>
            <a:pPr lvl="0" algn="just"/>
            <a:r>
              <a:rPr lang="ru-RU" sz="2000" dirty="0"/>
              <a:t>Организация  труда обслуживающего персонала, внедрение новых  средств малой </a:t>
            </a:r>
            <a:r>
              <a:rPr lang="ru-RU" sz="2000" dirty="0" smtClean="0"/>
              <a:t>механизации( подъемники</a:t>
            </a:r>
            <a:r>
              <a:rPr lang="ru-RU" sz="2000" dirty="0"/>
              <a:t>, </a:t>
            </a:r>
            <a:r>
              <a:rPr lang="ru-RU" sz="2000" dirty="0" err="1"/>
              <a:t>скаломобили</a:t>
            </a:r>
            <a:r>
              <a:rPr lang="ru-RU" sz="2000" dirty="0"/>
              <a:t> и т д.)</a:t>
            </a:r>
          </a:p>
          <a:p>
            <a:pPr lvl="0" algn="just"/>
            <a:r>
              <a:rPr lang="ru-RU" sz="2000" dirty="0"/>
              <a:t>Содействие в организации ритуальных услуг.</a:t>
            </a:r>
          </a:p>
          <a:p>
            <a:pPr lvl="0" algn="just"/>
            <a:r>
              <a:rPr lang="ru-RU" sz="2000" dirty="0"/>
              <a:t>Апробация, обобщение  и внедрение в практику  передового отечественного и зарубежного опыта, по вопросам реабилитации, питания, оптимизации </a:t>
            </a:r>
            <a:r>
              <a:rPr lang="ru-RU" sz="2000" dirty="0" err="1"/>
              <a:t>медико</a:t>
            </a:r>
            <a:r>
              <a:rPr lang="ru-RU" sz="2000" dirty="0"/>
              <a:t>- социального обслуживания престарелых граждан и инвалидов.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Уход.</a:t>
            </a:r>
            <a:br>
              <a:rPr lang="ru-RU" sz="3200" dirty="0" smtClean="0"/>
            </a:br>
            <a:r>
              <a:rPr lang="ru-RU" sz="3200" dirty="0" smtClean="0"/>
              <a:t>Медицинский и социальный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19256" cy="45693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Медицинский и социальный уход- комплексная  система, направленная на формирование адаптации  к ситуации ,связанной с о здоровьем, с целью обеспечения качественного уровня жизни.</a:t>
            </a:r>
          </a:p>
          <a:p>
            <a:r>
              <a:rPr lang="ru-RU" sz="2000" dirty="0" smtClean="0"/>
              <a:t>Главное в нашей работе улучшения уровня  жизни, восстановления здоровья, реабилитация.</a:t>
            </a:r>
          </a:p>
          <a:p>
            <a:r>
              <a:rPr lang="ru-RU" sz="2000" dirty="0" smtClean="0"/>
              <a:t>Создание психологического и физического уровня жизни данной ситуации.</a:t>
            </a:r>
          </a:p>
          <a:p>
            <a:r>
              <a:rPr lang="ru-RU" sz="2000" dirty="0" smtClean="0"/>
              <a:t>Обеспечение проживающих лечебно- диагностической, реабилитационной, протезно-ортопедической и зубопротезной   помощью.</a:t>
            </a:r>
          </a:p>
          <a:p>
            <a:r>
              <a:rPr lang="ru-RU" sz="2000" dirty="0" smtClean="0"/>
              <a:t>Обеспечение получателей социальных  услуг лекарственными средствами.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/>
              <a:t>                   </a:t>
            </a:r>
            <a:r>
              <a:rPr lang="ru-RU" sz="3200" dirty="0" smtClean="0"/>
              <a:t>Реабилитация- </a:t>
            </a:r>
            <a:r>
              <a:rPr lang="ru-RU" sz="3200" dirty="0"/>
              <a:t>на первом месте.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2592288" cy="470852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114800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Ступенькоход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Scalamobil</a:t>
            </a:r>
            <a:r>
              <a:rPr lang="ru-RU" sz="2000" b="1" dirty="0" smtClean="0"/>
              <a:t> S35</a:t>
            </a:r>
            <a:r>
              <a:rPr lang="ru-RU" sz="2000" dirty="0" smtClean="0"/>
              <a:t> – мобильный лестничный подъемник</a:t>
            </a:r>
            <a:br>
              <a:rPr lang="ru-RU" sz="2000" dirty="0" smtClean="0"/>
            </a:br>
            <a:r>
              <a:rPr lang="ru-RU" sz="2000" dirty="0" smtClean="0"/>
              <a:t>предназначен для подъема пациентов в инвалидных колясках,</a:t>
            </a:r>
            <a:br>
              <a:rPr lang="ru-RU" sz="2000" dirty="0" smtClean="0"/>
            </a:br>
            <a:r>
              <a:rPr lang="ru-RU" sz="2000" dirty="0" smtClean="0"/>
              <a:t>в условиях помещений не адаптируемых и при отсутствии наличия лифтов.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 descr="E:\DCIM\143___03\IMG_1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4566431" y="2210433"/>
            <a:ext cx="4077005" cy="3057754"/>
          </a:xfrm>
          <a:prstGeom prst="rect">
            <a:avLst/>
          </a:prstGeom>
          <a:noFill/>
        </p:spPr>
      </p:pic>
      <p:pic>
        <p:nvPicPr>
          <p:cNvPr id="1029" name="Picture 5" descr="E:\DCIM\143___03\IMG_1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620</Words>
  <Application>Microsoft Office PowerPoint</Application>
  <PresentationFormat>Экран (4:3)</PresentationFormat>
  <Paragraphs>55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ЛОГБУ «Тихвинский ДИ» Медицинский и социальный уход.</vt:lpstr>
      <vt:lpstr>   Ленинградское областное государственное стационарное бюджетное учреждение социального обслуживания « Тихвинский дом-интернат для престарелых и инвалидов   Программа повышения качества жизни  получателей социальных услуг   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Уход. Медицинский и социальный</vt:lpstr>
      <vt:lpstr>                   Реабилитация- на первом месте.</vt:lpstr>
      <vt:lpstr>Ступенькоход Scalamobil S35 – мобильный лестничный подъемник предназначен для подъема пациентов в инвалидных колясках, в условиях помещений не адаптируемых и при отсутствии наличия лифтов.  </vt:lpstr>
      <vt:lpstr>Польза от галотерапии безусловна. Аэрозоль не только стимулирует местный иммунитет респираторного тракта, но и обладает противовоспалительным, муколитическим, дренажным действием. Доказаны такие его эффекты, как бактериостатическое действие, улучшение местной флоры слизистых и повышение её устойчивости к внешним патогенным воздействиям .    Массаж  - имеет воздействии  на жизненно-важные точки, которые связаны со всеми органами. Ежедневные процедуры существенно повысят   иммунитет</vt:lpstr>
      <vt:lpstr>Медицинская и социальная помощь, реабилитация и просто желание жить полноценно жизнью.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долговременного ухода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ЛОГБУ «Тихвинский ДИ»</dc:title>
  <dc:creator>DNA7 X86</dc:creator>
  <cp:lastModifiedBy>User</cp:lastModifiedBy>
  <cp:revision>78</cp:revision>
  <dcterms:created xsi:type="dcterms:W3CDTF">2019-02-23T09:30:33Z</dcterms:created>
  <dcterms:modified xsi:type="dcterms:W3CDTF">2023-10-27T11:20:36Z</dcterms:modified>
</cp:coreProperties>
</file>