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3" r:id="rId5"/>
    <p:sldId id="262" r:id="rId6"/>
    <p:sldId id="268" r:id="rId7"/>
    <p:sldId id="271" r:id="rId8"/>
    <p:sldId id="272" r:id="rId9"/>
    <p:sldId id="273" r:id="rId10"/>
    <p:sldId id="269" r:id="rId11"/>
    <p:sldId id="274" r:id="rId12"/>
    <p:sldId id="275" r:id="rId13"/>
    <p:sldId id="279" r:id="rId14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215AA5"/>
    <a:srgbClr val="2A739C"/>
    <a:srgbClr val="3333FF"/>
    <a:srgbClr val="0033CC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лето 2022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ИПР</c:v>
                </c:pt>
                <c:pt idx="1">
                  <c:v>СОП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47</c:v>
                </c:pt>
                <c:pt idx="1">
                  <c:v>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61A-4136-9323-942257681F3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лето 2023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ИПР</c:v>
                </c:pt>
                <c:pt idx="1">
                  <c:v>СОП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65</c:v>
                </c:pt>
                <c:pt idx="1">
                  <c:v>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61A-4136-9323-942257681F3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80936512"/>
        <c:axId val="280936120"/>
      </c:barChart>
      <c:catAx>
        <c:axId val="280936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80936120"/>
        <c:crosses val="autoZero"/>
        <c:auto val="1"/>
        <c:lblAlgn val="ctr"/>
        <c:lblOffset val="100"/>
        <c:noMultiLvlLbl val="0"/>
      </c:catAx>
      <c:valAx>
        <c:axId val="280936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0936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лето 2022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ИПР и СОП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61A-4136-9323-942257681F3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лето 2023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ИПР и СОП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61A-4136-9323-942257681F3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280936904"/>
        <c:axId val="280930632"/>
      </c:barChart>
      <c:catAx>
        <c:axId val="280936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80930632"/>
        <c:crosses val="autoZero"/>
        <c:auto val="1"/>
        <c:lblAlgn val="ctr"/>
        <c:lblOffset val="100"/>
        <c:noMultiLvlLbl val="0"/>
      </c:catAx>
      <c:valAx>
        <c:axId val="2809306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0936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лето 2022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Походы</c:v>
                </c:pt>
                <c:pt idx="1">
                  <c:v>Экскурсии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20</c:v>
                </c:pt>
                <c:pt idx="1">
                  <c:v>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61A-4136-9323-942257681F3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лето 2023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Походы</c:v>
                </c:pt>
                <c:pt idx="1">
                  <c:v>Экскурсии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27</c:v>
                </c:pt>
                <c:pt idx="1">
                  <c:v>199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61A-4136-9323-942257681F3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280934944"/>
        <c:axId val="280931416"/>
      </c:barChart>
      <c:catAx>
        <c:axId val="280934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80931416"/>
        <c:crosses val="autoZero"/>
        <c:auto val="1"/>
        <c:lblAlgn val="ctr"/>
        <c:lblOffset val="100"/>
        <c:noMultiLvlLbl val="0"/>
      </c:catAx>
      <c:valAx>
        <c:axId val="2809314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0934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9984BC-BFB4-4C17-B4A5-EC9184012AB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D9DF40-F2FF-4497-BCB3-BEC0BECAF0EB}">
      <dgm:prSet phldrT="[Текст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E7F47EDC-9D20-40C4-B3D2-725F44054AE6}" type="parTrans" cxnId="{4FE5770D-908A-4EDA-A9A1-29994F54AD92}">
      <dgm:prSet/>
      <dgm:spPr/>
      <dgm:t>
        <a:bodyPr/>
        <a:lstStyle/>
        <a:p>
          <a:endParaRPr lang="ru-RU"/>
        </a:p>
      </dgm:t>
    </dgm:pt>
    <dgm:pt modelId="{746BA00F-1B7C-4E4E-96C6-1412749F60DD}" type="sibTrans" cxnId="{4FE5770D-908A-4EDA-A9A1-29994F54AD92}">
      <dgm:prSet/>
      <dgm:spPr/>
      <dgm:t>
        <a:bodyPr/>
        <a:lstStyle/>
        <a:p>
          <a:endParaRPr lang="ru-RU"/>
        </a:p>
      </dgm:t>
    </dgm:pt>
    <dgm:pt modelId="{B326930C-1B40-4597-A2E9-63DD2C8E4AD7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Снизилось количество преступлений, совершаемых в отношении несовершеннолетних - 121, что на 13 преступлений меньше чем совершено в отношении несовершеннолетних за аналогичный период прошлого года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629D0F-1F20-4EF5-A022-507A4FC17B21}" type="parTrans" cxnId="{920003B3-6100-4AAE-8C07-22AB9ADAC93E}">
      <dgm:prSet/>
      <dgm:spPr/>
      <dgm:t>
        <a:bodyPr/>
        <a:lstStyle/>
        <a:p>
          <a:endParaRPr lang="ru-RU"/>
        </a:p>
      </dgm:t>
    </dgm:pt>
    <dgm:pt modelId="{C88A672F-C243-417A-8383-A40438FE6A71}" type="sibTrans" cxnId="{920003B3-6100-4AAE-8C07-22AB9ADAC93E}">
      <dgm:prSet/>
      <dgm:spPr/>
      <dgm:t>
        <a:bodyPr/>
        <a:lstStyle/>
        <a:p>
          <a:endParaRPr lang="ru-RU"/>
        </a:p>
      </dgm:t>
    </dgm:pt>
    <dgm:pt modelId="{5E4FDD7B-68D7-400B-8715-5BE23466F9A6}">
      <dgm:prSet phldrT="[Текст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2212F8B5-3161-45A7-9173-FF7B19C2694A}" type="parTrans" cxnId="{B9BDFB67-C76C-4984-A74D-17016882A1A6}">
      <dgm:prSet/>
      <dgm:spPr/>
      <dgm:t>
        <a:bodyPr/>
        <a:lstStyle/>
        <a:p>
          <a:endParaRPr lang="ru-RU"/>
        </a:p>
      </dgm:t>
    </dgm:pt>
    <dgm:pt modelId="{D7AAC0DD-D3E1-40FB-93B9-C5058CBE110C}" type="sibTrans" cxnId="{B9BDFB67-C76C-4984-A74D-17016882A1A6}">
      <dgm:prSet/>
      <dgm:spPr/>
      <dgm:t>
        <a:bodyPr/>
        <a:lstStyle/>
        <a:p>
          <a:endParaRPr lang="ru-RU"/>
        </a:p>
      </dgm:t>
    </dgm:pt>
    <dgm:pt modelId="{8BDFA679-F56A-4ED7-B1C1-AA207D9A6405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Снизилось количество демонстрационного суицидального поведения несовершеннолетних – 2, что на 4 суицидальных попыток меньше чем в прошлом году. Снизилось количество оконченных суицидов 1 (-2) 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4B58B4-E221-45B2-8929-037987020A43}" type="parTrans" cxnId="{017A8A80-8DFA-4106-9606-EDA1C53B197E}">
      <dgm:prSet/>
      <dgm:spPr/>
      <dgm:t>
        <a:bodyPr/>
        <a:lstStyle/>
        <a:p>
          <a:endParaRPr lang="ru-RU"/>
        </a:p>
      </dgm:t>
    </dgm:pt>
    <dgm:pt modelId="{78D90ACE-8A35-43F2-A09F-4EBAD5B350E1}" type="sibTrans" cxnId="{017A8A80-8DFA-4106-9606-EDA1C53B197E}">
      <dgm:prSet/>
      <dgm:spPr/>
      <dgm:t>
        <a:bodyPr/>
        <a:lstStyle/>
        <a:p>
          <a:endParaRPr lang="ru-RU"/>
        </a:p>
      </dgm:t>
    </dgm:pt>
    <dgm:pt modelId="{C38B3C80-9E8D-465B-8933-10ACF26813A5}">
      <dgm:prSet phldrT="[Текст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0B6E377C-2915-4E56-9AE4-F9921D3A70AF}" type="parTrans" cxnId="{C0928BA3-CC83-484E-9C8A-4143170A6E59}">
      <dgm:prSet/>
      <dgm:spPr/>
      <dgm:t>
        <a:bodyPr/>
        <a:lstStyle/>
        <a:p>
          <a:endParaRPr lang="ru-RU"/>
        </a:p>
      </dgm:t>
    </dgm:pt>
    <dgm:pt modelId="{7CA76FCE-2221-4B5B-8BE9-DF52C54BDA41}" type="sibTrans" cxnId="{C0928BA3-CC83-484E-9C8A-4143170A6E59}">
      <dgm:prSet/>
      <dgm:spPr/>
      <dgm:t>
        <a:bodyPr/>
        <a:lstStyle/>
        <a:p>
          <a:endParaRPr lang="ru-RU"/>
        </a:p>
      </dgm:t>
    </dgm:pt>
    <dgm:pt modelId="{235E790A-4727-4106-A8FF-D2A5674099A5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20 несовершеннолетних снизилось количество детей, нарушающих закон Краснодарского края от 21.07.2008 № 1539-КЗ, всего выявлено 811 фактов несоблюдения временного режима несовершеннолетними 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4E5FEF-42B5-4C81-8DBC-3FEC52F86D39}" type="parTrans" cxnId="{A6047985-11A1-4CF9-8361-27B9596BA16C}">
      <dgm:prSet/>
      <dgm:spPr/>
      <dgm:t>
        <a:bodyPr/>
        <a:lstStyle/>
        <a:p>
          <a:endParaRPr lang="ru-RU"/>
        </a:p>
      </dgm:t>
    </dgm:pt>
    <dgm:pt modelId="{3CEEA367-C324-4824-A02F-0A7043BAC8B5}" type="sibTrans" cxnId="{A6047985-11A1-4CF9-8361-27B9596BA16C}">
      <dgm:prSet/>
      <dgm:spPr/>
      <dgm:t>
        <a:bodyPr/>
        <a:lstStyle/>
        <a:p>
          <a:endParaRPr lang="ru-RU"/>
        </a:p>
      </dgm:t>
    </dgm:pt>
    <dgm:pt modelId="{618D70E6-577A-4F7B-A37F-9EBCC5F73C62}" type="pres">
      <dgm:prSet presAssocID="{C79984BC-BFB4-4C17-B4A5-EC9184012AB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2D242D-BCBA-42AD-97BC-C1FBE7A14091}" type="pres">
      <dgm:prSet presAssocID="{DBD9DF40-F2FF-4497-BCB3-BEC0BECAF0EB}" presName="composite" presStyleCnt="0"/>
      <dgm:spPr/>
    </dgm:pt>
    <dgm:pt modelId="{2520C21A-5770-4E86-85F0-56CC31C24E34}" type="pres">
      <dgm:prSet presAssocID="{DBD9DF40-F2FF-4497-BCB3-BEC0BECAF0E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751CFE-F3E5-40F1-B699-9FA29BECE688}" type="pres">
      <dgm:prSet presAssocID="{DBD9DF40-F2FF-4497-BCB3-BEC0BECAF0E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34DF3F-F7FF-4AA2-A6D4-875F80B89665}" type="pres">
      <dgm:prSet presAssocID="{746BA00F-1B7C-4E4E-96C6-1412749F60DD}" presName="sp" presStyleCnt="0"/>
      <dgm:spPr/>
    </dgm:pt>
    <dgm:pt modelId="{30D0570F-8D90-4133-AAFD-9F27FEA9CF45}" type="pres">
      <dgm:prSet presAssocID="{5E4FDD7B-68D7-400B-8715-5BE23466F9A6}" presName="composite" presStyleCnt="0"/>
      <dgm:spPr/>
    </dgm:pt>
    <dgm:pt modelId="{1ECC90EC-63F6-4A8D-A5EC-EDDC47FCF236}" type="pres">
      <dgm:prSet presAssocID="{5E4FDD7B-68D7-400B-8715-5BE23466F9A6}" presName="parentText" presStyleLbl="alignNode1" presStyleIdx="1" presStyleCnt="3" custLinFactNeighborX="0" custLinFactNeighborY="-1716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B756D6-F9D2-4590-8BA4-CE60707FC4FB}" type="pres">
      <dgm:prSet presAssocID="{5E4FDD7B-68D7-400B-8715-5BE23466F9A6}" presName="descendantText" presStyleLbl="alignAcc1" presStyleIdx="1" presStyleCnt="3" custLinFactNeighborX="0" custLinFactNeighborY="-280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2F757A-C39C-4333-A657-3D3F692669C2}" type="pres">
      <dgm:prSet presAssocID="{D7AAC0DD-D3E1-40FB-93B9-C5058CBE110C}" presName="sp" presStyleCnt="0"/>
      <dgm:spPr/>
    </dgm:pt>
    <dgm:pt modelId="{6A0C4F53-8B76-4910-A7F8-3B226368EA25}" type="pres">
      <dgm:prSet presAssocID="{C38B3C80-9E8D-465B-8933-10ACF26813A5}" presName="composite" presStyleCnt="0"/>
      <dgm:spPr/>
    </dgm:pt>
    <dgm:pt modelId="{486AB582-B6AE-45F2-A1BC-E52F904FD6BD}" type="pres">
      <dgm:prSet presAssocID="{C38B3C80-9E8D-465B-8933-10ACF26813A5}" presName="parentText" presStyleLbl="alignNode1" presStyleIdx="2" presStyleCnt="3" custLinFactNeighborX="0" custLinFactNeighborY="-3432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048C5E-0A0D-4C48-88CF-E44F0E0F2AF8}" type="pres">
      <dgm:prSet presAssocID="{C38B3C80-9E8D-465B-8933-10ACF26813A5}" presName="descendantText" presStyleLbl="alignAcc1" presStyleIdx="2" presStyleCnt="3" custLinFactNeighborX="0" custLinFactNeighborY="-569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39023C-5E4A-4C14-A013-0CCFF86C99A5}" type="presOf" srcId="{C38B3C80-9E8D-465B-8933-10ACF26813A5}" destId="{486AB582-B6AE-45F2-A1BC-E52F904FD6BD}" srcOrd="0" destOrd="0" presId="urn:microsoft.com/office/officeart/2005/8/layout/chevron2"/>
    <dgm:cxn modelId="{C0928BA3-CC83-484E-9C8A-4143170A6E59}" srcId="{C79984BC-BFB4-4C17-B4A5-EC9184012AB4}" destId="{C38B3C80-9E8D-465B-8933-10ACF26813A5}" srcOrd="2" destOrd="0" parTransId="{0B6E377C-2915-4E56-9AE4-F9921D3A70AF}" sibTransId="{7CA76FCE-2221-4B5B-8BE9-DF52C54BDA41}"/>
    <dgm:cxn modelId="{B3ACA3DE-A6AE-48A7-8AE1-B3A194899A56}" type="presOf" srcId="{DBD9DF40-F2FF-4497-BCB3-BEC0BECAF0EB}" destId="{2520C21A-5770-4E86-85F0-56CC31C24E34}" srcOrd="0" destOrd="0" presId="urn:microsoft.com/office/officeart/2005/8/layout/chevron2"/>
    <dgm:cxn modelId="{4FE5770D-908A-4EDA-A9A1-29994F54AD92}" srcId="{C79984BC-BFB4-4C17-B4A5-EC9184012AB4}" destId="{DBD9DF40-F2FF-4497-BCB3-BEC0BECAF0EB}" srcOrd="0" destOrd="0" parTransId="{E7F47EDC-9D20-40C4-B3D2-725F44054AE6}" sibTransId="{746BA00F-1B7C-4E4E-96C6-1412749F60DD}"/>
    <dgm:cxn modelId="{01F1A627-D81E-4CEB-BB2D-A638A1ABE240}" type="presOf" srcId="{235E790A-4727-4106-A8FF-D2A5674099A5}" destId="{CB048C5E-0A0D-4C48-88CF-E44F0E0F2AF8}" srcOrd="0" destOrd="0" presId="urn:microsoft.com/office/officeart/2005/8/layout/chevron2"/>
    <dgm:cxn modelId="{0F27FABC-10E4-409B-B560-AA2D445344EB}" type="presOf" srcId="{5E4FDD7B-68D7-400B-8715-5BE23466F9A6}" destId="{1ECC90EC-63F6-4A8D-A5EC-EDDC47FCF236}" srcOrd="0" destOrd="0" presId="urn:microsoft.com/office/officeart/2005/8/layout/chevron2"/>
    <dgm:cxn modelId="{017A8A80-8DFA-4106-9606-EDA1C53B197E}" srcId="{5E4FDD7B-68D7-400B-8715-5BE23466F9A6}" destId="{8BDFA679-F56A-4ED7-B1C1-AA207D9A6405}" srcOrd="0" destOrd="0" parTransId="{D74B58B4-E221-45B2-8929-037987020A43}" sibTransId="{78D90ACE-8A35-43F2-A09F-4EBAD5B350E1}"/>
    <dgm:cxn modelId="{5D0B54AA-A06A-4481-8124-6A2AFBF9D7E4}" type="presOf" srcId="{B326930C-1B40-4597-A2E9-63DD2C8E4AD7}" destId="{2A751CFE-F3E5-40F1-B699-9FA29BECE688}" srcOrd="0" destOrd="0" presId="urn:microsoft.com/office/officeart/2005/8/layout/chevron2"/>
    <dgm:cxn modelId="{920003B3-6100-4AAE-8C07-22AB9ADAC93E}" srcId="{DBD9DF40-F2FF-4497-BCB3-BEC0BECAF0EB}" destId="{B326930C-1B40-4597-A2E9-63DD2C8E4AD7}" srcOrd="0" destOrd="0" parTransId="{A3629D0F-1F20-4EF5-A022-507A4FC17B21}" sibTransId="{C88A672F-C243-417A-8383-A40438FE6A71}"/>
    <dgm:cxn modelId="{255878DE-C3E6-4069-B28A-875B97B71182}" type="presOf" srcId="{C79984BC-BFB4-4C17-B4A5-EC9184012AB4}" destId="{618D70E6-577A-4F7B-A37F-9EBCC5F73C62}" srcOrd="0" destOrd="0" presId="urn:microsoft.com/office/officeart/2005/8/layout/chevron2"/>
    <dgm:cxn modelId="{B9BDFB67-C76C-4984-A74D-17016882A1A6}" srcId="{C79984BC-BFB4-4C17-B4A5-EC9184012AB4}" destId="{5E4FDD7B-68D7-400B-8715-5BE23466F9A6}" srcOrd="1" destOrd="0" parTransId="{2212F8B5-3161-45A7-9173-FF7B19C2694A}" sibTransId="{D7AAC0DD-D3E1-40FB-93B9-C5058CBE110C}"/>
    <dgm:cxn modelId="{3A3770A4-D806-439E-B8A8-FA4DCC6E0F34}" type="presOf" srcId="{8BDFA679-F56A-4ED7-B1C1-AA207D9A6405}" destId="{81B756D6-F9D2-4590-8BA4-CE60707FC4FB}" srcOrd="0" destOrd="0" presId="urn:microsoft.com/office/officeart/2005/8/layout/chevron2"/>
    <dgm:cxn modelId="{A6047985-11A1-4CF9-8361-27B9596BA16C}" srcId="{C38B3C80-9E8D-465B-8933-10ACF26813A5}" destId="{235E790A-4727-4106-A8FF-D2A5674099A5}" srcOrd="0" destOrd="0" parTransId="{DE4E5FEF-42B5-4C81-8DBC-3FEC52F86D39}" sibTransId="{3CEEA367-C324-4824-A02F-0A7043BAC8B5}"/>
    <dgm:cxn modelId="{74681EA6-4645-42DE-960C-9E2D51626CDB}" type="presParOf" srcId="{618D70E6-577A-4F7B-A37F-9EBCC5F73C62}" destId="{762D242D-BCBA-42AD-97BC-C1FBE7A14091}" srcOrd="0" destOrd="0" presId="urn:microsoft.com/office/officeart/2005/8/layout/chevron2"/>
    <dgm:cxn modelId="{49E581E6-5A9C-4CAE-961A-B2EEB67EBB4B}" type="presParOf" srcId="{762D242D-BCBA-42AD-97BC-C1FBE7A14091}" destId="{2520C21A-5770-4E86-85F0-56CC31C24E34}" srcOrd="0" destOrd="0" presId="urn:microsoft.com/office/officeart/2005/8/layout/chevron2"/>
    <dgm:cxn modelId="{29A68700-8BCE-47E4-A85F-DBA31D2CBECB}" type="presParOf" srcId="{762D242D-BCBA-42AD-97BC-C1FBE7A14091}" destId="{2A751CFE-F3E5-40F1-B699-9FA29BECE688}" srcOrd="1" destOrd="0" presId="urn:microsoft.com/office/officeart/2005/8/layout/chevron2"/>
    <dgm:cxn modelId="{9348D891-67A8-4E8A-B522-AEB929088381}" type="presParOf" srcId="{618D70E6-577A-4F7B-A37F-9EBCC5F73C62}" destId="{BD34DF3F-F7FF-4AA2-A6D4-875F80B89665}" srcOrd="1" destOrd="0" presId="urn:microsoft.com/office/officeart/2005/8/layout/chevron2"/>
    <dgm:cxn modelId="{5AFA06DB-F3DF-41A9-8418-427AFB09A47F}" type="presParOf" srcId="{618D70E6-577A-4F7B-A37F-9EBCC5F73C62}" destId="{30D0570F-8D90-4133-AAFD-9F27FEA9CF45}" srcOrd="2" destOrd="0" presId="urn:microsoft.com/office/officeart/2005/8/layout/chevron2"/>
    <dgm:cxn modelId="{055282E3-9498-4F45-BE55-2C6FDD126AE3}" type="presParOf" srcId="{30D0570F-8D90-4133-AAFD-9F27FEA9CF45}" destId="{1ECC90EC-63F6-4A8D-A5EC-EDDC47FCF236}" srcOrd="0" destOrd="0" presId="urn:microsoft.com/office/officeart/2005/8/layout/chevron2"/>
    <dgm:cxn modelId="{8163BB55-0749-448B-A00E-046BDC6C8CBD}" type="presParOf" srcId="{30D0570F-8D90-4133-AAFD-9F27FEA9CF45}" destId="{81B756D6-F9D2-4590-8BA4-CE60707FC4FB}" srcOrd="1" destOrd="0" presId="urn:microsoft.com/office/officeart/2005/8/layout/chevron2"/>
    <dgm:cxn modelId="{8EC7EC72-2B6F-43FD-AA89-E191DD3821D1}" type="presParOf" srcId="{618D70E6-577A-4F7B-A37F-9EBCC5F73C62}" destId="{8E2F757A-C39C-4333-A657-3D3F692669C2}" srcOrd="3" destOrd="0" presId="urn:microsoft.com/office/officeart/2005/8/layout/chevron2"/>
    <dgm:cxn modelId="{873D5A85-B9C3-44C4-8F68-55FC4C0204A6}" type="presParOf" srcId="{618D70E6-577A-4F7B-A37F-9EBCC5F73C62}" destId="{6A0C4F53-8B76-4910-A7F8-3B226368EA25}" srcOrd="4" destOrd="0" presId="urn:microsoft.com/office/officeart/2005/8/layout/chevron2"/>
    <dgm:cxn modelId="{887FC9C1-8421-46A4-B3BB-DD5110D7B955}" type="presParOf" srcId="{6A0C4F53-8B76-4910-A7F8-3B226368EA25}" destId="{486AB582-B6AE-45F2-A1BC-E52F904FD6BD}" srcOrd="0" destOrd="0" presId="urn:microsoft.com/office/officeart/2005/8/layout/chevron2"/>
    <dgm:cxn modelId="{BF05510F-2441-458D-97C6-98351A3A94DD}" type="presParOf" srcId="{6A0C4F53-8B76-4910-A7F8-3B226368EA25}" destId="{CB048C5E-0A0D-4C48-88CF-E44F0E0F2AF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20C21A-5770-4E86-85F0-56CC31C24E34}">
      <dsp:nvSpPr>
        <dsp:cNvPr id="0" name=""/>
        <dsp:cNvSpPr/>
      </dsp:nvSpPr>
      <dsp:spPr>
        <a:xfrm rot="5400000">
          <a:off x="-236795" y="238852"/>
          <a:ext cx="1578634" cy="1105044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1</a:t>
          </a:r>
          <a:endParaRPr lang="ru-RU" sz="3100" kern="1200" dirty="0"/>
        </a:p>
      </dsp:txBody>
      <dsp:txXfrm rot="-5400000">
        <a:off x="0" y="554579"/>
        <a:ext cx="1105044" cy="473590"/>
      </dsp:txXfrm>
    </dsp:sp>
    <dsp:sp modelId="{2A751CFE-F3E5-40F1-B699-9FA29BECE688}">
      <dsp:nvSpPr>
        <dsp:cNvPr id="0" name=""/>
        <dsp:cNvSpPr/>
      </dsp:nvSpPr>
      <dsp:spPr>
        <a:xfrm rot="5400000">
          <a:off x="5297265" y="-4190163"/>
          <a:ext cx="1026112" cy="94105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Снизилось количество преступлений, совершаемых в отношении несовершеннолетних - 121, что на 13 преступлений меньше чем совершено в отношении несовершеннолетних за аналогичный период прошлого года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105044" y="52149"/>
        <a:ext cx="9360464" cy="925930"/>
      </dsp:txXfrm>
    </dsp:sp>
    <dsp:sp modelId="{1ECC90EC-63F6-4A8D-A5EC-EDDC47FCF236}">
      <dsp:nvSpPr>
        <dsp:cNvPr id="0" name=""/>
        <dsp:cNvSpPr/>
      </dsp:nvSpPr>
      <dsp:spPr>
        <a:xfrm rot="5400000">
          <a:off x="-236795" y="1352205"/>
          <a:ext cx="1578634" cy="1105044"/>
        </a:xfrm>
        <a:prstGeom prst="chevron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2</a:t>
          </a:r>
          <a:endParaRPr lang="ru-RU" sz="3100" kern="1200" dirty="0"/>
        </a:p>
      </dsp:txBody>
      <dsp:txXfrm rot="-5400000">
        <a:off x="0" y="1667932"/>
        <a:ext cx="1105044" cy="473590"/>
      </dsp:txXfrm>
    </dsp:sp>
    <dsp:sp modelId="{81B756D6-F9D2-4590-8BA4-CE60707FC4FB}">
      <dsp:nvSpPr>
        <dsp:cNvPr id="0" name=""/>
        <dsp:cNvSpPr/>
      </dsp:nvSpPr>
      <dsp:spPr>
        <a:xfrm rot="5400000">
          <a:off x="5297265" y="-3093745"/>
          <a:ext cx="1026112" cy="94105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Снизилось количество демонстрационного суицидального поведения несовершеннолетних – 2, что на 4 суицидальных попыток меньше чем в прошлом году. Снизилось количество оконченных суицидов 1 (-2) 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105044" y="1148567"/>
        <a:ext cx="9360464" cy="925930"/>
      </dsp:txXfrm>
    </dsp:sp>
    <dsp:sp modelId="{486AB582-B6AE-45F2-A1BC-E52F904FD6BD}">
      <dsp:nvSpPr>
        <dsp:cNvPr id="0" name=""/>
        <dsp:cNvSpPr/>
      </dsp:nvSpPr>
      <dsp:spPr>
        <a:xfrm rot="5400000">
          <a:off x="-236795" y="2465574"/>
          <a:ext cx="1578634" cy="1105044"/>
        </a:xfrm>
        <a:prstGeom prst="chevron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3</a:t>
          </a:r>
          <a:endParaRPr lang="ru-RU" sz="3100" kern="1200" dirty="0"/>
        </a:p>
      </dsp:txBody>
      <dsp:txXfrm rot="-5400000">
        <a:off x="0" y="2781301"/>
        <a:ext cx="1105044" cy="473590"/>
      </dsp:txXfrm>
    </dsp:sp>
    <dsp:sp modelId="{CB048C5E-0A0D-4C48-88CF-E44F0E0F2AF8}">
      <dsp:nvSpPr>
        <dsp:cNvPr id="0" name=""/>
        <dsp:cNvSpPr/>
      </dsp:nvSpPr>
      <dsp:spPr>
        <a:xfrm rot="5400000">
          <a:off x="5297265" y="-2005782"/>
          <a:ext cx="1026112" cy="94105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20 несовершеннолетних снизилось количество детей, нарушающих закон Краснодарского края от 21.07.2008 № 1539-КЗ, всего выявлено 811 фактов несоблюдения временного режима несовершеннолетними 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105044" y="2236530"/>
        <a:ext cx="9360464" cy="925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93A3-B179-4336-A054-019E574F72FC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9BD1-5081-42E5-967B-0AC1C3CD42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828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93A3-B179-4336-A054-019E574F72FC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9BD1-5081-42E5-967B-0AC1C3CD42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669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93A3-B179-4336-A054-019E574F72FC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9BD1-5081-42E5-967B-0AC1C3CD42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101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93A3-B179-4336-A054-019E574F72FC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9BD1-5081-42E5-967B-0AC1C3CD42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419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93A3-B179-4336-A054-019E574F72FC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9BD1-5081-42E5-967B-0AC1C3CD42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268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93A3-B179-4336-A054-019E574F72FC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9BD1-5081-42E5-967B-0AC1C3CD42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729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93A3-B179-4336-A054-019E574F72FC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9BD1-5081-42E5-967B-0AC1C3CD42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3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93A3-B179-4336-A054-019E574F72FC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9BD1-5081-42E5-967B-0AC1C3CD42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350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93A3-B179-4336-A054-019E574F72FC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9BD1-5081-42E5-967B-0AC1C3CD42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58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93A3-B179-4336-A054-019E574F72FC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9BD1-5081-42E5-967B-0AC1C3CD42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305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93A3-B179-4336-A054-019E574F72FC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9BD1-5081-42E5-967B-0AC1C3CD42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639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293A3-B179-4336-A054-019E574F72FC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89BD1-5081-42E5-967B-0AC1C3CD42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62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68719" y="1335672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40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00348" y="1224954"/>
            <a:ext cx="672488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положении дел</a:t>
            </a:r>
          </a:p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муниципального образования город Новороссийск </a:t>
            </a:r>
          </a:p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профилактике безнадзорности и правонарушений несовершеннолетних по итогам 9 месяцев 2023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09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1468" y="263777"/>
            <a:ext cx="103801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Дни правовой помощи детям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разделены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следующие секции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8534401" y="1058332"/>
            <a:ext cx="2810932" cy="173915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9021234" y="3126098"/>
            <a:ext cx="3035300" cy="1813767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Правовая грамотность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696201" y="4971832"/>
            <a:ext cx="3047999" cy="179493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Внеурочная занятость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521200" y="2630329"/>
            <a:ext cx="3035300" cy="17673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419601" y="4963366"/>
            <a:ext cx="2954866" cy="181186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045634" y="1244599"/>
            <a:ext cx="2925233" cy="188149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Половая грамотность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291169" y="4963366"/>
            <a:ext cx="2865966" cy="176953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поддержка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0" y="3126098"/>
            <a:ext cx="2853266" cy="191536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Антитеррор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3725333" y="770467"/>
            <a:ext cx="20828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2853266" y="770467"/>
            <a:ext cx="3083985" cy="2895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3073400" y="770467"/>
            <a:ext cx="3048000" cy="40555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6011333" y="770467"/>
            <a:ext cx="110067" cy="16848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6341534" y="770467"/>
            <a:ext cx="2108199" cy="41693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6443133" y="770467"/>
            <a:ext cx="2578101" cy="27435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6578600" y="770467"/>
            <a:ext cx="1955801" cy="7535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9971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84244" y="166194"/>
            <a:ext cx="96475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Отдых и оздоровление 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globus-nvrsk.ru/assets/img/pic/foto001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"/>
          <a:stretch/>
        </p:blipFill>
        <p:spPr bwMode="auto">
          <a:xfrm>
            <a:off x="1160460" y="1607572"/>
            <a:ext cx="4563228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879692" y="1607573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50 детей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отдохнули в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муниципальном оздоровительном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лагере «Глобус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</a:p>
          <a:p>
            <a:pPr algn="just"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Более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100 несовершеннолетних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воспользовались путевками, предоставленными министерством труда и социального развития Краснодарского края, ребята отдохнули в детских санаторно-оздоровительных комплексах «Жемчужина России», Морская Волна.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 детей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прошли оздоровление в ГБУЗ «Детский лечебно-реабилитационный центр» (Волна).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486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69496" y="461162"/>
            <a:ext cx="96475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мероприятий 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47188" y="1474838"/>
            <a:ext cx="641554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Фестиваль «Кубанские каникулы» под девизом «Я успешен! Я не курю!»,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турнир по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стритболу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 Кубок Губернатора Краснодарского края, праздничное мероприятие, посвященное Международному дню защиты детей, показательное мероприятие по самообороне на стадионе «Строитель», спортивные игры в г. Славянск-на-Кубани «Спорт против наркотиков», спартакиада «Навстречу спорту», посещение кинотеатра, просмотр фильма «Вызов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»,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участие в мероприятии «Арт-терапия!», участие в фестивале «Клевая рыбалка» в г. Крымске и т.д. </a:t>
            </a: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496" y="1474837"/>
            <a:ext cx="3102612" cy="23269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99" y="4031028"/>
            <a:ext cx="3116609" cy="233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2035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01133"/>
            <a:ext cx="10515600" cy="55758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системы профилактики: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Снижение подростковой преступности и преступлений в отношении несовершеннолетних.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Увеличение количества семей и несовершеннолетних выведенных из социально опасного положения.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Реализация подпрограммы «Профилактика безнадзорности и правонарушений несовершеннолетних» муниципальной программы «Дети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Новороссийска».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Развитие взаимодействия с социально ориентированными некоммерческими и иными организациями.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Организация внеурочной занятости несовершеннолетних.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0749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6562" y="457199"/>
            <a:ext cx="10515600" cy="9843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Рост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населения на территории муниципального образования на протяжении последних 5 лет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2152495"/>
              </p:ext>
            </p:extLst>
          </p:nvPr>
        </p:nvGraphicFramePr>
        <p:xfrm>
          <a:off x="1219200" y="2683932"/>
          <a:ext cx="10109198" cy="25602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7505"/>
                <a:gridCol w="1269435"/>
                <a:gridCol w="1340952"/>
                <a:gridCol w="1198968"/>
                <a:gridCol w="1342002"/>
                <a:gridCol w="1785832"/>
                <a:gridCol w="1494504"/>
              </a:tblGrid>
              <a:tr h="8534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месяцев 2023 г.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068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детского населения, чел.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62 597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68 239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70 039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73 253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75 801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80 481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Стрелка вправо 6"/>
          <p:cNvSpPr/>
          <p:nvPr/>
        </p:nvSpPr>
        <p:spPr>
          <a:xfrm>
            <a:off x="1219200" y="5461000"/>
            <a:ext cx="10075334" cy="3217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471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43000" y="660400"/>
            <a:ext cx="10210800" cy="55165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сегодняшний день индивидуальная профилактическая работа проводится с 778 несовершеннолетними, из них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- 111 несовершеннолетних, в отношении которых проводится индивидуальная профилактическая работа;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125 несовершеннолетних, состоящих на учете подразделений по делам несовершеннолетних, территориальных органов внутренних дел;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140 несовершеннолетних, состоящих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внутришкольном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учете;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332 несовершеннолетних, воспитывающихся в 173 семьях, находящихся в социально опасном положении;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71 несовершеннолетний, воспитывающийся в 31 семье, находящихся в трудной жизненной ситуации.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2283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838200" y="84668"/>
            <a:ext cx="10515600" cy="9398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работы служб системы профилактики в 2023 году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642715"/>
              </p:ext>
            </p:extLst>
          </p:nvPr>
        </p:nvGraphicFramePr>
        <p:xfrm>
          <a:off x="996878" y="7334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996885" y="4072161"/>
            <a:ext cx="1105045" cy="1578634"/>
            <a:chOff x="0" y="2330379"/>
            <a:chExt cx="1105045" cy="1578634"/>
          </a:xfrm>
        </p:grpSpPr>
        <p:sp>
          <p:nvSpPr>
            <p:cNvPr id="5" name="Нашивка 4"/>
            <p:cNvSpPr/>
            <p:nvPr/>
          </p:nvSpPr>
          <p:spPr>
            <a:xfrm rot="5400000">
              <a:off x="-236794" y="2567174"/>
              <a:ext cx="1578634" cy="1105044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Нашивка 4"/>
            <p:cNvSpPr/>
            <p:nvPr/>
          </p:nvSpPr>
          <p:spPr>
            <a:xfrm>
              <a:off x="0" y="3323167"/>
              <a:ext cx="1105044" cy="4735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100" dirty="0"/>
                <a:t>4</a:t>
              </a:r>
              <a:endParaRPr lang="ru-RU" sz="3100" kern="1200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2101928" y="4072161"/>
            <a:ext cx="9410555" cy="1026113"/>
            <a:chOff x="1105043" y="2199379"/>
            <a:chExt cx="9410555" cy="1026113"/>
          </a:xfrm>
        </p:grpSpPr>
        <p:sp>
          <p:nvSpPr>
            <p:cNvPr id="10" name="Прямоугольник с двумя скругленными соседними углами 9"/>
            <p:cNvSpPr/>
            <p:nvPr/>
          </p:nvSpPr>
          <p:spPr>
            <a:xfrm rot="5400000">
              <a:off x="5297265" y="-1992842"/>
              <a:ext cx="1026112" cy="9410555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1105043" y="2199379"/>
              <a:ext cx="9360464" cy="9259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2700" rIns="12700" bIns="12700" numCol="1" spcCol="1270" anchor="ctr" anchorCtr="0">
              <a:noAutofit/>
            </a:bodyPr>
            <a:lstStyle/>
            <a:p>
              <a:pPr marL="228600" lvl="1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Создано 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1960 рабочих мест для подростков, что на 45 рабочих мест больше чем в прошлом году, из них 1218 рабочих мест создано на предприятиях частных форм собственности </a:t>
              </a:r>
              <a:endParaRPr lang="ru-RU" sz="20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101929" y="5172663"/>
            <a:ext cx="9410555" cy="1026112"/>
            <a:chOff x="1105043" y="2186440"/>
            <a:chExt cx="9410555" cy="1026112"/>
          </a:xfrm>
        </p:grpSpPr>
        <p:sp>
          <p:nvSpPr>
            <p:cNvPr id="16" name="Прямоугольник с двумя скругленными соседними углами 15"/>
            <p:cNvSpPr/>
            <p:nvPr/>
          </p:nvSpPr>
          <p:spPr>
            <a:xfrm rot="5400000">
              <a:off x="5297265" y="-2005782"/>
              <a:ext cx="1026112" cy="9410555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Прямоугольник 16"/>
            <p:cNvSpPr/>
            <p:nvPr/>
          </p:nvSpPr>
          <p:spPr>
            <a:xfrm>
              <a:off x="1105044" y="2236530"/>
              <a:ext cx="9360464" cy="9259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2700" rIns="12700" bIns="12700" numCol="1" spcCol="1270" anchor="ctr" anchorCtr="0">
              <a:noAutofit/>
            </a:bodyPr>
            <a:lstStyle/>
            <a:p>
              <a:pPr marL="228600" lvl="1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Из 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социально опасного положения выведено 66 семей, что на 15 семей больше аналогичного периода прошлого года </a:t>
              </a:r>
              <a:endParaRPr lang="ru-RU" sz="20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996884" y="5172662"/>
            <a:ext cx="1105044" cy="1578634"/>
            <a:chOff x="0" y="1115410"/>
            <a:chExt cx="1105044" cy="1578634"/>
          </a:xfrm>
        </p:grpSpPr>
        <p:sp>
          <p:nvSpPr>
            <p:cNvPr id="20" name="Нашивка 19"/>
            <p:cNvSpPr/>
            <p:nvPr/>
          </p:nvSpPr>
          <p:spPr>
            <a:xfrm rot="5400000">
              <a:off x="-236795" y="1352205"/>
              <a:ext cx="1578634" cy="1105044"/>
            </a:xfrm>
            <a:prstGeom prst="chevron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Нашивка 4"/>
            <p:cNvSpPr/>
            <p:nvPr/>
          </p:nvSpPr>
          <p:spPr>
            <a:xfrm>
              <a:off x="0" y="1667932"/>
              <a:ext cx="1105044" cy="4735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100" dirty="0"/>
                <a:t>5</a:t>
              </a:r>
              <a:endParaRPr lang="ru-RU" sz="31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98064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978108" y="123016"/>
            <a:ext cx="4605867" cy="23698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Организовано сотрудничество с НКО по двум основным направлениям:</a:t>
            </a: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— это организация досуга и занятости несовершеннолетних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Второе направление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защита прав несовершеннолетних в судебных инстанциях.</a:t>
            </a:r>
          </a:p>
          <a:p>
            <a:endParaRPr lang="ru-RU" dirty="0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4709034" y="2602718"/>
            <a:ext cx="6984776" cy="41764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0215" algn="just" fontAlgn="t"/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автономная некоммерческая организация «Центр поддержки женщины «Я новая»;</a:t>
            </a:r>
          </a:p>
          <a:p>
            <a:pPr indent="450215" algn="just" fontAlgn="t"/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автономная некоммерческая благотворительная организация поддержки в кризисной ситуации «Помощь»;</a:t>
            </a:r>
          </a:p>
          <a:p>
            <a:pPr indent="450215" algn="just" fontAlgn="t"/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общество с ограниченной ответственностью «Мир права»;</a:t>
            </a:r>
          </a:p>
          <a:p>
            <a:pPr indent="450215" algn="just" fontAlgn="t"/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автономная некоммерческая организация «Помоги пенсионеру»;</a:t>
            </a:r>
          </a:p>
          <a:p>
            <a:pPr indent="450215" algn="just" fontAlgn="t"/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автономная некоммерческая организация спортивный клуб «Норд-Ост»;</a:t>
            </a:r>
          </a:p>
          <a:p>
            <a:pPr indent="450215" algn="just" fontAlgn="t"/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автономная некоммерческая организация дополнительного профессионального образования «Центр переговоров и урегулирования споров;</a:t>
            </a:r>
          </a:p>
          <a:p>
            <a:pPr indent="450215" algn="just" fontAlgn="t"/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городская общественная организация «Сообщество многодетных семей «Единая семья»;</a:t>
            </a:r>
            <a:endParaRPr lang="ru-RU" sz="40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fontAlgn="t"/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общественная организация ветеранов-пограничников ПСН ПС ФСБ России «Рубеж».</a:t>
            </a:r>
          </a:p>
          <a:p>
            <a:pPr indent="450215" algn="just"/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местное отделение Всероссийского детско-юношеского военно-патриотического общественного движения «ЮНАРМИЯ»;</a:t>
            </a:r>
          </a:p>
          <a:p>
            <a:pPr indent="450215" algn="just"/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некоммерческая организация «Детская спортивная школа картинга»;</a:t>
            </a:r>
          </a:p>
          <a:p>
            <a:pPr indent="450215" algn="just"/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индивидуальный предприниматель Морозова Е.О. (оказание психологической помощи детям); </a:t>
            </a:r>
          </a:p>
          <a:p>
            <a:pPr marL="457200" indent="-457200" algn="just">
              <a:buFontTx/>
              <a:buChar char="-"/>
            </a:pP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Новороссийская городская общественная организация «Федерация пожарно-спасательного спорта»;</a:t>
            </a:r>
          </a:p>
          <a:p>
            <a:pPr marL="457200" indent="-457200" algn="just">
              <a:buFontTx/>
              <a:buChar char="-"/>
            </a:pP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центр 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помощи пропавшим и пострадавшим детям при Краснодарском крае</a:t>
            </a:r>
            <a:endParaRPr lang="ru-RU" sz="40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771" y="123016"/>
            <a:ext cx="2903413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08" y="2594496"/>
            <a:ext cx="3249404" cy="200722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021" y="123016"/>
            <a:ext cx="2810789" cy="2369880"/>
          </a:xfrm>
          <a:prstGeom prst="rect">
            <a:avLst/>
          </a:prstGeom>
        </p:spPr>
      </p:pic>
      <p:pic>
        <p:nvPicPr>
          <p:cNvPr id="21" name="Объект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08" y="4682728"/>
            <a:ext cx="3249404" cy="215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13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11\Desktop\mxJNr1SbBN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378" y="76201"/>
            <a:ext cx="4413956" cy="310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11\Desktop\4CWW_eKPS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2243667"/>
            <a:ext cx="3487937" cy="425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11\Desktop\5idqYkznvg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377" y="3259666"/>
            <a:ext cx="4413956" cy="331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36562" y="457199"/>
            <a:ext cx="5973838" cy="9843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летний период реализованы профилактические проекты «(Не) Трудный подросток» и «шаг в будущее»  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329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9148" y="166194"/>
            <a:ext cx="1110553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Трудоустройство несовершеннолетних</a:t>
            </a:r>
            <a:endParaRPr lang="ru-RU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470130328"/>
              </p:ext>
            </p:extLst>
          </p:nvPr>
        </p:nvGraphicFramePr>
        <p:xfrm>
          <a:off x="1715715" y="1401098"/>
          <a:ext cx="9184640" cy="4965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518299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9148" y="166194"/>
            <a:ext cx="1110553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дворовых тематических площадок</a:t>
            </a:r>
            <a:endParaRPr lang="ru-RU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332970076"/>
              </p:ext>
            </p:extLst>
          </p:nvPr>
        </p:nvGraphicFramePr>
        <p:xfrm>
          <a:off x="1715715" y="1401098"/>
          <a:ext cx="9184640" cy="4965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229547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9148" y="166194"/>
            <a:ext cx="1110553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экскурсиях 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поездках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150058198"/>
              </p:ext>
            </p:extLst>
          </p:nvPr>
        </p:nvGraphicFramePr>
        <p:xfrm>
          <a:off x="316820" y="1710815"/>
          <a:ext cx="9184640" cy="4965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460" y="2036613"/>
            <a:ext cx="2533224" cy="14323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3299"/>
          <a:stretch/>
        </p:blipFill>
        <p:spPr>
          <a:xfrm>
            <a:off x="9501460" y="3989301"/>
            <a:ext cx="2533224" cy="145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1185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5570</TotalTime>
  <Words>610</Words>
  <Application>Microsoft Office PowerPoint</Application>
  <PresentationFormat>Широкоэкранный</PresentationFormat>
  <Paragraphs>81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Verdana</vt:lpstr>
      <vt:lpstr>Тема Office</vt:lpstr>
      <vt:lpstr>Презентация PowerPoint</vt:lpstr>
      <vt:lpstr>Рост детского населения на территории муниципального образования на протяжении последних 5 лет</vt:lpstr>
      <vt:lpstr>Презентация PowerPoint</vt:lpstr>
      <vt:lpstr>Результаты работы служб системы профилактики в 2023 году </vt:lpstr>
      <vt:lpstr>Презентация PowerPoint</vt:lpstr>
      <vt:lpstr>  В летний период реализованы профилактические проекты «(Не) Трудный подросток» и «шаг в будущее»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Шулин А.К.</dc:creator>
  <cp:lastModifiedBy>Admin</cp:lastModifiedBy>
  <cp:revision>103</cp:revision>
  <cp:lastPrinted>2023-11-03T10:16:23Z</cp:lastPrinted>
  <dcterms:created xsi:type="dcterms:W3CDTF">2020-05-19T13:21:41Z</dcterms:created>
  <dcterms:modified xsi:type="dcterms:W3CDTF">2023-11-13T08:54:42Z</dcterms:modified>
</cp:coreProperties>
</file>