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Raleway SemiBold" panose="020B0604020202020204" charset="-52"/>
      <p:regular r:id="rId8"/>
      <p:bold r:id="rId9"/>
      <p:italic r:id="rId10"/>
      <p:bold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 Light" panose="020B0604020202020204" charset="-52"/>
      <p:regular r:id="rId20"/>
      <p:bold r:id="rId21"/>
      <p:italic r:id="rId22"/>
      <p:boldItalic r:id="rId23"/>
    </p:embeddedFont>
    <p:embeddedFont>
      <p:font typeface="Raleway" panose="020B060402020202020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13">
          <p15:clr>
            <a:srgbClr val="A4A3A4"/>
          </p15:clr>
        </p15:guide>
        <p15:guide id="2" pos="175">
          <p15:clr>
            <a:srgbClr val="9AA0A6"/>
          </p15:clr>
        </p15:guide>
        <p15:guide id="3" orient="horz" pos="33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1546AE-24FD-4B0F-8148-E922C763CD16}">
  <a:tblStyle styleId="{641546AE-24FD-4B0F-8148-E922C763CD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158" y="102"/>
      </p:cViewPr>
      <p:guideLst>
        <p:guide pos="5613"/>
        <p:guide pos="175"/>
        <p:guide orient="horz" pos="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8cbb80b0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объединить 3+4</a:t>
            </a:r>
            <a:endParaRPr/>
          </a:p>
        </p:txBody>
      </p:sp>
      <p:sp>
        <p:nvSpPr>
          <p:cNvPr id="127" name="Google Shape;127;g208cbb80b0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905474dc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будет делать центр, его функции</a:t>
            </a:r>
            <a:endParaRPr/>
          </a:p>
        </p:txBody>
      </p:sp>
      <p:sp>
        <p:nvSpPr>
          <p:cNvPr id="141" name="Google Shape;141;g22905474dc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a6a4f0a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справка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8000 тыс орф болезней            по круг добра 22 год 58 23 год - 180      1-2% населения страдаете орфанными заболеваниями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моск детей детей с орфан болезнями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резерв детей для незарегстр препа</a:t>
            </a:r>
            <a:endParaRPr/>
          </a:p>
        </p:txBody>
      </p:sp>
      <p:sp>
        <p:nvSpPr>
          <p:cNvPr id="164" name="Google Shape;164;g29a6a4f0a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7f9b41dd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будет делать центр, его функции</a:t>
            </a:r>
            <a:endParaRPr/>
          </a:p>
        </p:txBody>
      </p:sp>
      <p:sp>
        <p:nvSpPr>
          <p:cNvPr id="206" name="Google Shape;206;g257f9b41dd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 rot="10800000">
            <a:off x="-9900" y="1382628"/>
            <a:ext cx="5435400" cy="25671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25"/>
          <p:cNvCxnSpPr/>
          <p:nvPr/>
        </p:nvCxnSpPr>
        <p:spPr>
          <a:xfrm>
            <a:off x="6767700" y="4987717"/>
            <a:ext cx="2376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/>
          <p:nvPr/>
        </p:nvSpPr>
        <p:spPr>
          <a:xfrm>
            <a:off x="227700" y="5387325"/>
            <a:ext cx="48639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Участие сторон:</a:t>
            </a:r>
            <a:endParaRPr sz="11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Минздрав МО – приказ о создании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отдела, маршрутизация пациентов, утверждение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перечня пациентов и определение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источника финансирования</a:t>
            </a:r>
            <a:endParaRPr sz="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НИКИ детства – подготовка обоснования организации отдела, ФЭО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277900" y="1486488"/>
            <a:ext cx="4271400" cy="216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ДЕТСКИЙ </a:t>
            </a:r>
            <a:endParaRPr sz="3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ОРФАННЫЙ </a:t>
            </a:r>
            <a:endParaRPr sz="3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ЦЕНТР</a:t>
            </a:r>
            <a:endParaRPr sz="3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l="287" t="724" r="436"/>
          <a:stretch/>
        </p:blipFill>
        <p:spPr>
          <a:xfrm>
            <a:off x="4637381" y="745400"/>
            <a:ext cx="4521600" cy="3294049"/>
          </a:xfrm>
          <a:prstGeom prst="rect">
            <a:avLst/>
          </a:prstGeom>
          <a:noFill/>
          <a:ln w="9525" cap="flat" cmpd="sng">
            <a:solidFill>
              <a:srgbClr val="FBD7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25"/>
          <p:cNvSpPr/>
          <p:nvPr/>
        </p:nvSpPr>
        <p:spPr>
          <a:xfrm rot="10800000">
            <a:off x="2027400" y="478900"/>
            <a:ext cx="6882600" cy="269400"/>
          </a:xfrm>
          <a:prstGeom prst="rect">
            <a:avLst/>
          </a:prstGeom>
          <a:solidFill>
            <a:srgbClr val="FBD7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10800000">
            <a:off x="0" y="4039525"/>
            <a:ext cx="6882600" cy="132600"/>
          </a:xfrm>
          <a:prstGeom prst="rect">
            <a:avLst/>
          </a:prstGeom>
          <a:solidFill>
            <a:srgbClr val="FBD7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 rot="10800000">
            <a:off x="-409450" y="4423825"/>
            <a:ext cx="2406900" cy="269400"/>
          </a:xfrm>
          <a:prstGeom prst="rect">
            <a:avLst/>
          </a:prstGeom>
          <a:solidFill>
            <a:srgbClr val="FBD7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" name="Google Shape;137;p25"/>
          <p:cNvCxnSpPr/>
          <p:nvPr/>
        </p:nvCxnSpPr>
        <p:spPr>
          <a:xfrm>
            <a:off x="-1766700" y="483392"/>
            <a:ext cx="2376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25"/>
          <p:cNvSpPr/>
          <p:nvPr/>
        </p:nvSpPr>
        <p:spPr>
          <a:xfrm rot="10800000">
            <a:off x="9222375" y="745325"/>
            <a:ext cx="177000" cy="3296700"/>
          </a:xfrm>
          <a:prstGeom prst="rect">
            <a:avLst/>
          </a:prstGeom>
          <a:solidFill>
            <a:srgbClr val="FBD7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 flipH="1">
            <a:off x="284650" y="2718459"/>
            <a:ext cx="244500" cy="1706400"/>
          </a:xfrm>
          <a:prstGeom prst="roundRect">
            <a:avLst>
              <a:gd name="adj" fmla="val 3910"/>
            </a:avLst>
          </a:prstGeom>
          <a:solidFill>
            <a:srgbClr val="FFFFFF">
              <a:alpha val="598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283275" y="2454059"/>
            <a:ext cx="2203500" cy="266400"/>
          </a:xfrm>
          <a:prstGeom prst="rect">
            <a:avLst/>
          </a:prstGeom>
          <a:solidFill>
            <a:srgbClr val="F9D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277900" y="2729750"/>
            <a:ext cx="8378700" cy="1938000"/>
          </a:xfrm>
          <a:prstGeom prst="roundRect">
            <a:avLst>
              <a:gd name="adj" fmla="val 0"/>
            </a:avLst>
          </a:prstGeom>
          <a:solidFill>
            <a:srgbClr val="FFFFFF">
              <a:alpha val="598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cxnSp>
        <p:nvCxnSpPr>
          <p:cNvPr id="146" name="Google Shape;146;p26"/>
          <p:cNvCxnSpPr/>
          <p:nvPr/>
        </p:nvCxnSpPr>
        <p:spPr>
          <a:xfrm>
            <a:off x="354100" y="912425"/>
            <a:ext cx="4958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6"/>
          <p:cNvSpPr txBox="1"/>
          <p:nvPr/>
        </p:nvSpPr>
        <p:spPr>
          <a:xfrm>
            <a:off x="277900" y="170625"/>
            <a:ext cx="8632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Центр организации медицинской помощи детям </a:t>
            </a:r>
            <a:b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с тяжелыми жизнеугрожающими и хроническими заболеваниями, </a:t>
            </a:r>
            <a:b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в том числе редкими (орфанными) заболеваниями</a:t>
            </a:r>
            <a:endParaRPr sz="1600"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8" name="Google Shape;148;p26"/>
          <p:cNvCxnSpPr/>
          <p:nvPr/>
        </p:nvCxnSpPr>
        <p:spPr>
          <a:xfrm>
            <a:off x="6767700" y="5040242"/>
            <a:ext cx="2376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6"/>
          <p:cNvSpPr/>
          <p:nvPr/>
        </p:nvSpPr>
        <p:spPr>
          <a:xfrm>
            <a:off x="8403000" y="4765500"/>
            <a:ext cx="741000" cy="1854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8736300" y="4736583"/>
            <a:ext cx="407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227700" y="5387325"/>
            <a:ext cx="48639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Участие сторон:</a:t>
            </a:r>
            <a:endParaRPr sz="11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Минздрав МО – приказ о создании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отдела, маршрутизация пациентов, утверждение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перечня пациентов и определение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источника финансирования</a:t>
            </a:r>
            <a:endParaRPr sz="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НИКИ детства – подготовка обоснования организации отдела, ФЭО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250150" y="2699950"/>
            <a:ext cx="79929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Задачи: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Документооборот: мед. организация/Круг добра/Минздрав, взаимодействие с федеральными центрами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Закупка и выдача лекарственных препаратов и МИ от Круга добра, незарегистрированных ЛС по субсидии МЗ МО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Оценка эффективности терапии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Диагностика и лечение орфанных болезней, в том числе выявленных по результатам при неонатальном скрининг</a:t>
            </a: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283275" y="1347600"/>
            <a:ext cx="1155000" cy="663300"/>
          </a:xfrm>
          <a:prstGeom prst="rect">
            <a:avLst/>
          </a:prstGeom>
          <a:solidFill>
            <a:srgbClr val="F9D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1381675" y="1278912"/>
            <a:ext cx="77151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lang="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“Единое окно” для пациента КД, для сотрудников КД, пациентских организаций и МО Московской области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Повышение доступности оказания медицинской помощи детям с тяжелыми жизнеугрожающими и хроническими заболеваниями, в том числе редкими (орфанными) заболеваниями и качества жизни.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652875" y="1447348"/>
            <a:ext cx="7854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Цель: </a:t>
            </a:r>
            <a:endParaRPr sz="1600"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6" name="Google Shape;156;p26"/>
          <p:cNvCxnSpPr/>
          <p:nvPr/>
        </p:nvCxnSpPr>
        <p:spPr>
          <a:xfrm>
            <a:off x="1033132" y="1352458"/>
            <a:ext cx="78756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6"/>
          <p:cNvCxnSpPr/>
          <p:nvPr/>
        </p:nvCxnSpPr>
        <p:spPr>
          <a:xfrm>
            <a:off x="284650" y="2007600"/>
            <a:ext cx="86292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6"/>
          <p:cNvCxnSpPr/>
          <p:nvPr/>
        </p:nvCxnSpPr>
        <p:spPr>
          <a:xfrm>
            <a:off x="515354" y="3275656"/>
            <a:ext cx="42495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6"/>
          <p:cNvSpPr/>
          <p:nvPr/>
        </p:nvSpPr>
        <p:spPr>
          <a:xfrm>
            <a:off x="358474" y="1514927"/>
            <a:ext cx="294513" cy="293569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26"/>
          <p:cNvCxnSpPr/>
          <p:nvPr/>
        </p:nvCxnSpPr>
        <p:spPr>
          <a:xfrm>
            <a:off x="517279" y="3766370"/>
            <a:ext cx="42495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6"/>
          <p:cNvCxnSpPr/>
          <p:nvPr/>
        </p:nvCxnSpPr>
        <p:spPr>
          <a:xfrm>
            <a:off x="517279" y="4093702"/>
            <a:ext cx="42495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/>
          <p:nvPr/>
        </p:nvSpPr>
        <p:spPr>
          <a:xfrm>
            <a:off x="277900" y="3549625"/>
            <a:ext cx="7895100" cy="1389900"/>
          </a:xfrm>
          <a:prstGeom prst="roundRect">
            <a:avLst>
              <a:gd name="adj" fmla="val 0"/>
            </a:avLst>
          </a:prstGeom>
          <a:solidFill>
            <a:srgbClr val="FFFFFF">
              <a:alpha val="598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-83600" y="1445936"/>
            <a:ext cx="9406800" cy="522900"/>
          </a:xfrm>
          <a:prstGeom prst="roundRect">
            <a:avLst>
              <a:gd name="adj" fmla="val 48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768125" y="2098550"/>
            <a:ext cx="7404900" cy="11082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901913" y="1429451"/>
            <a:ext cx="778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более</a:t>
            </a:r>
            <a:r>
              <a:rPr lang="ru"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1150 тысяч</a:t>
            </a:r>
            <a: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детей с тяжелыми и жизнеугрожающими заболеваниями </a:t>
            </a:r>
            <a:b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в МО нуждаются в обеспечении дорогостоящими лекарствами и медицинскими изделиями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828375" y="2002675"/>
            <a:ext cx="73446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Проблема: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lang="ru" sz="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Отсутствие единого центра взаимодействия с некоммерческими организациями, пациентскими организациями,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МЗ Московской области, медицинскими организациями, пациентами и их законными представителями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</a:t>
            </a:r>
            <a:r>
              <a:rPr lang="ru" sz="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Рост числа детей с орфанными болезнями.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ru" sz="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Некачественная диспансеризация сложных пациентов с редкими (орфанными) заболеваниями.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</a:t>
            </a:r>
            <a:r>
              <a:rPr lang="ru" sz="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Отсутствие специализированного отделения.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5.</a:t>
            </a:r>
            <a:r>
              <a:rPr lang="ru" sz="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Отсутствие маршрутизации. 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277900" y="3220850"/>
            <a:ext cx="75843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Проект обеспечил: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2800" lvl="0" indent="-1562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lang="ru" sz="11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Качественное и бесперебойное обеспечение детей Московской области с тяжелыми жизнеугрожающими и хроническими заболеваниями, в том числе редкими (орфанными) заболеваниями лекарственными препаратами, изделиями медицинского назначения и лечебным питанием</a:t>
            </a:r>
            <a:endParaRPr sz="11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2800" lvl="0" indent="-1562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lang="ru" sz="11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Мониторинг за обеспеченностью пациентов и эффективности </a:t>
            </a:r>
            <a:br>
              <a:rPr lang="ru" sz="11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1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проводимого лечения 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8403000" y="4765500"/>
            <a:ext cx="741000" cy="1854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7"/>
          <p:cNvCxnSpPr/>
          <p:nvPr/>
        </p:nvCxnSpPr>
        <p:spPr>
          <a:xfrm>
            <a:off x="260950" y="3549613"/>
            <a:ext cx="2510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7"/>
          <p:cNvCxnSpPr/>
          <p:nvPr/>
        </p:nvCxnSpPr>
        <p:spPr>
          <a:xfrm>
            <a:off x="-1138550" y="2762863"/>
            <a:ext cx="1848900" cy="12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7"/>
          <p:cNvCxnSpPr/>
          <p:nvPr/>
        </p:nvCxnSpPr>
        <p:spPr>
          <a:xfrm>
            <a:off x="8205550" y="2756738"/>
            <a:ext cx="1999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7"/>
          <p:cNvCxnSpPr/>
          <p:nvPr/>
        </p:nvCxnSpPr>
        <p:spPr>
          <a:xfrm>
            <a:off x="6767700" y="5040242"/>
            <a:ext cx="2376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7"/>
          <p:cNvSpPr txBox="1"/>
          <p:nvPr/>
        </p:nvSpPr>
        <p:spPr>
          <a:xfrm>
            <a:off x="8736300" y="4741500"/>
            <a:ext cx="407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</a:t>
            </a: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8" name="Google Shape;178;p27"/>
          <p:cNvCxnSpPr/>
          <p:nvPr/>
        </p:nvCxnSpPr>
        <p:spPr>
          <a:xfrm rot="10800000">
            <a:off x="456175" y="4213948"/>
            <a:ext cx="31353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7"/>
          <p:cNvSpPr txBox="1"/>
          <p:nvPr/>
        </p:nvSpPr>
        <p:spPr>
          <a:xfrm>
            <a:off x="5441050" y="892032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в популяции</a:t>
            </a:r>
            <a:r>
              <a:rPr lang="ru"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1-2%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5441050" y="679456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8000 тыс. </a:t>
            </a:r>
            <a:r>
              <a:rPr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орфанных заболеваний     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277900" y="170625"/>
            <a:ext cx="4743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Актуальность</a:t>
            </a:r>
            <a:endParaRPr sz="1600"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277900" y="531425"/>
            <a:ext cx="4958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3" name="Google Shape;183;p27"/>
          <p:cNvGrpSpPr/>
          <p:nvPr/>
        </p:nvGrpSpPr>
        <p:grpSpPr>
          <a:xfrm flipH="1">
            <a:off x="122690" y="2285605"/>
            <a:ext cx="437739" cy="409624"/>
            <a:chOff x="2766264" y="3394042"/>
            <a:chExt cx="294873" cy="275934"/>
          </a:xfrm>
        </p:grpSpPr>
        <p:sp>
          <p:nvSpPr>
            <p:cNvPr id="184" name="Google Shape;184;p27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7"/>
          <p:cNvGrpSpPr/>
          <p:nvPr/>
        </p:nvGrpSpPr>
        <p:grpSpPr>
          <a:xfrm>
            <a:off x="8360267" y="2285605"/>
            <a:ext cx="437739" cy="409624"/>
            <a:chOff x="2766264" y="3394042"/>
            <a:chExt cx="294873" cy="275934"/>
          </a:xfrm>
        </p:grpSpPr>
        <p:sp>
          <p:nvSpPr>
            <p:cNvPr id="189" name="Google Shape;189;p27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27"/>
          <p:cNvGrpSpPr/>
          <p:nvPr/>
        </p:nvGrpSpPr>
        <p:grpSpPr>
          <a:xfrm>
            <a:off x="5092799" y="702563"/>
            <a:ext cx="348257" cy="346188"/>
            <a:chOff x="3541011" y="3367320"/>
            <a:chExt cx="348257" cy="346188"/>
          </a:xfrm>
        </p:grpSpPr>
        <p:sp>
          <p:nvSpPr>
            <p:cNvPr id="194" name="Google Shape;194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7"/>
          <p:cNvSpPr/>
          <p:nvPr/>
        </p:nvSpPr>
        <p:spPr>
          <a:xfrm>
            <a:off x="456183" y="155189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9D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00" y="1011078"/>
            <a:ext cx="1333109" cy="2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2831495" y="871273"/>
            <a:ext cx="31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81 </a:t>
            </a:r>
            <a:r>
              <a:rPr lang="ru" sz="11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заболевание (2023 г), </a:t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в МО </a:t>
            </a:r>
            <a:r>
              <a:rPr lang="ru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519</a:t>
            </a:r>
            <a:r>
              <a:rPr lang="ru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детей   </a:t>
            </a:r>
            <a:r>
              <a:rPr lang="ru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/>
          </a:p>
        </p:txBody>
      </p:sp>
      <p:sp>
        <p:nvSpPr>
          <p:cNvPr id="201" name="Google Shape;201;p27"/>
          <p:cNvSpPr txBox="1"/>
          <p:nvPr/>
        </p:nvSpPr>
        <p:spPr>
          <a:xfrm>
            <a:off x="2796751" y="578186"/>
            <a:ext cx="222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282 </a:t>
            </a:r>
            <a:r>
              <a:rPr lang="ru" sz="10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(+9 в 2023 г)</a:t>
            </a:r>
            <a:endParaRPr sz="1000"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202" name="Google Shape;202;p27"/>
          <p:cNvCxnSpPr/>
          <p:nvPr/>
        </p:nvCxnSpPr>
        <p:spPr>
          <a:xfrm>
            <a:off x="285200" y="1324475"/>
            <a:ext cx="8629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7"/>
          <p:cNvSpPr txBox="1"/>
          <p:nvPr/>
        </p:nvSpPr>
        <p:spPr>
          <a:xfrm>
            <a:off x="261850" y="465200"/>
            <a:ext cx="237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Зарегистрировано в РФ орфанных заболеваний</a:t>
            </a:r>
            <a:r>
              <a:rPr lang="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 flipH="1">
            <a:off x="373300" y="1499259"/>
            <a:ext cx="244500" cy="1231500"/>
          </a:xfrm>
          <a:prstGeom prst="roundRect">
            <a:avLst>
              <a:gd name="adj" fmla="val 3910"/>
            </a:avLst>
          </a:prstGeom>
          <a:solidFill>
            <a:srgbClr val="FFFFFF">
              <a:alpha val="598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>
            <a:off x="354100" y="912425"/>
            <a:ext cx="4958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8"/>
          <p:cNvSpPr txBox="1"/>
          <p:nvPr/>
        </p:nvSpPr>
        <p:spPr>
          <a:xfrm>
            <a:off x="277900" y="170625"/>
            <a:ext cx="8632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Результаты</a:t>
            </a:r>
            <a:endParaRPr sz="1600"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277900" y="1505525"/>
            <a:ext cx="8208300" cy="3260100"/>
          </a:xfrm>
          <a:prstGeom prst="roundRect">
            <a:avLst>
              <a:gd name="adj" fmla="val 0"/>
            </a:avLst>
          </a:prstGeom>
          <a:solidFill>
            <a:srgbClr val="FFFFFF">
              <a:alpha val="598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6767700" y="5040242"/>
            <a:ext cx="2376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8"/>
          <p:cNvSpPr/>
          <p:nvPr/>
        </p:nvSpPr>
        <p:spPr>
          <a:xfrm>
            <a:off x="8403000" y="4765500"/>
            <a:ext cx="741000" cy="1854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8736300" y="4736583"/>
            <a:ext cx="407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227700" y="5387325"/>
            <a:ext cx="48639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Участие сторон:</a:t>
            </a:r>
            <a:endParaRPr sz="11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Минздрав МО – приказ о создании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отдела, маршрутизация пациентов, утверждение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перечня пациентов и определение </a:t>
            </a:r>
            <a:b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источника финансирования</a:t>
            </a:r>
            <a:endParaRPr sz="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-50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Raleway"/>
              <a:buAutoNum type="arabicPeriod"/>
            </a:pPr>
            <a:r>
              <a:rPr lang="ru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НИКИ детства – подготовка обоснования организации отдела, ФЭО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678125" y="1245825"/>
            <a:ext cx="8029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6839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839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 b="1">
              <a:solidFill>
                <a:srgbClr val="55555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-2133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D66D"/>
              </a:buClr>
              <a:buSzPts val="2000"/>
              <a:buFont typeface="Raleway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удовлетворенность населения 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-2133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D66D"/>
              </a:buClr>
              <a:buSzPts val="2000"/>
              <a:buFont typeface="Raleway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снижение числа госпитализаций и обращений на 25%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-213399" algn="l" rtl="0">
              <a:spcBef>
                <a:spcPts val="0"/>
              </a:spcBef>
              <a:spcAft>
                <a:spcPts val="0"/>
              </a:spcAft>
              <a:buClr>
                <a:srgbClr val="F9D66D"/>
              </a:buClr>
              <a:buSzPts val="2000"/>
              <a:buFont typeface="Raleway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ускорение скорости принятия решения в части обеспечения ЛС, МИ и лечебным питанием 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08799" lvl="0" indent="-213399" algn="l" rtl="0">
              <a:spcBef>
                <a:spcPts val="0"/>
              </a:spcBef>
              <a:spcAft>
                <a:spcPts val="0"/>
              </a:spcAft>
              <a:buClr>
                <a:srgbClr val="F9D66D"/>
              </a:buClr>
              <a:buSzPts val="2000"/>
              <a:buFont typeface="Raleway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внедрена диспансеризация пациентов с редкими (орфанными заболеваниями) на третьем уровне.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7" name="Google Shape;217;p28"/>
          <p:cNvCxnSpPr/>
          <p:nvPr/>
        </p:nvCxnSpPr>
        <p:spPr>
          <a:xfrm>
            <a:off x="628152" y="2172993"/>
            <a:ext cx="27303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28"/>
          <p:cNvCxnSpPr/>
          <p:nvPr/>
        </p:nvCxnSpPr>
        <p:spPr>
          <a:xfrm>
            <a:off x="628152" y="2779645"/>
            <a:ext cx="27303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8"/>
          <p:cNvCxnSpPr/>
          <p:nvPr/>
        </p:nvCxnSpPr>
        <p:spPr>
          <a:xfrm>
            <a:off x="628152" y="3628243"/>
            <a:ext cx="2730300" cy="0"/>
          </a:xfrm>
          <a:prstGeom prst="straightConnector1">
            <a:avLst/>
          </a:prstGeom>
          <a:noFill/>
          <a:ln w="9525" cap="flat" cmpd="sng">
            <a:solidFill>
              <a:srgbClr val="F9D66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Экран (16:9)</PresentationFormat>
  <Paragraphs>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Raleway SemiBold</vt:lpstr>
      <vt:lpstr>Montserrat</vt:lpstr>
      <vt:lpstr>Times New Roman</vt:lpstr>
      <vt:lpstr>Calibri</vt:lpstr>
      <vt:lpstr>Raleway Light</vt:lpstr>
      <vt:lpstr>Raleway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modified xsi:type="dcterms:W3CDTF">2023-11-14T06:38:14Z</dcterms:modified>
</cp:coreProperties>
</file>