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87" r:id="rId3"/>
    <p:sldId id="288" r:id="rId4"/>
    <p:sldId id="289" r:id="rId5"/>
    <p:sldId id="290" r:id="rId6"/>
    <p:sldId id="291" r:id="rId7"/>
    <p:sldId id="280" r:id="rId8"/>
    <p:sldId id="279" r:id="rId9"/>
    <p:sldId id="29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7" initials="2" lastIdx="1" clrIdx="0">
    <p:extLst>
      <p:ext uri="{19B8F6BF-5375-455C-9EA6-DF929625EA0E}">
        <p15:presenceInfo xmlns:p15="http://schemas.microsoft.com/office/powerpoint/2012/main" userId="2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3B7"/>
    <a:srgbClr val="DF6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14C3F-0134-4B2C-8325-C62F6292A3B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F03CD-F65F-4A26-8EB5-22076928E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2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29DD7-D9A7-4DE7-97F6-21BF36A08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047CCF-B97C-4F86-8FBB-1AB9875DC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819B1-33AB-4971-9A17-5EA445B58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DCE-FB75-4F11-A1D2-5807DCD80C79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63740-A11B-4DEB-A859-C517E0D2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1DCB7-280D-4797-AEB7-6D0540A8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3BF-DABC-4927-9D21-53E86ED2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3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9631C-7688-4DD1-B203-9FF3136E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F56534-86EB-4652-A57D-46ABAE660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B8A981-150C-45C1-B042-D9249FE7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DCE-FB75-4F11-A1D2-5807DCD80C79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203069-37C5-49B8-9D3A-5C1A83F83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F0CA15-94F8-483D-AE23-3FAF8804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3BF-DABC-4927-9D21-53E86ED2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9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A7DCBD-1A46-4881-A43F-CE25A261E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C1E8CC-05AA-49DE-BB39-7A4087F7C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2319A9-EA20-4233-B19C-C9DE3187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DCE-FB75-4F11-A1D2-5807DCD80C79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D674E8-0872-4B76-A027-AF5310785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5F23C-56C9-4B49-ACFB-FCA5EC69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3BF-DABC-4927-9D21-53E86ED2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809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DD10C-4B65-4BE4-80C9-1367AB0C29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813D2-8A68-DC49-AD38-D58CE1F92E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62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AD9E3B-C77A-445A-94A7-B26407B68E4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813D2-8A68-DC49-AD38-D58CE1F92E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608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E0910-7A65-4684-B08C-0A94DA13185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813D2-8A68-DC49-AD38-D58CE1F92E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268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75055B-BC55-44D5-B3E8-BF01605AA30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813D2-8A68-DC49-AD38-D58CE1F92E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845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485B9C-98FB-4A4C-B55F-2B4C980356D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813D2-8A68-DC49-AD38-D58CE1F92E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244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B16E0-535C-476A-9F39-BC632BB2B1B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813D2-8A68-DC49-AD38-D58CE1F92E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940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F795F-7C11-4A50-B8E6-D00BE2038F3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813D2-8A68-DC49-AD38-D58CE1F92E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071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60ED0-1067-4AB9-BC07-652B5BD474A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813D2-8A68-DC49-AD38-D58CE1F92E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28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341BA-B05F-45E9-87EA-55AA7F68C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A7E734-10E0-4EE0-9B73-F918B01B0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AFC8B8-B6A2-4EF3-921E-289A0FAF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DCE-FB75-4F11-A1D2-5807DCD80C79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30F326-079F-4B3A-931C-593A496E3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07414-323F-489E-88FE-6C970B0D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3BF-DABC-4927-9D21-53E86ED2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66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33892-D762-44B2-9DEC-3CE7E67B3DB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813D2-8A68-DC49-AD38-D58CE1F92E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926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E0654D-CB95-47E2-A827-F31BB5D2829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813D2-8A68-DC49-AD38-D58CE1F92E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599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309580-7066-429E-B811-601B95F50F5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813D2-8A68-DC49-AD38-D58CE1F92E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54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1CC50-6A96-4E77-8F42-03B9DCCA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F58130-E237-407E-BC80-ACAFC360B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50D652-D44C-4AFC-A65B-C3BA8ACD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DCE-FB75-4F11-A1D2-5807DCD80C79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727389-9963-4206-BE6A-B1FA36CE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C44F6B-E94B-4912-940C-44437AF0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3BF-DABC-4927-9D21-53E86ED2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54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00B90-615A-4329-84DF-9AB65B360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4A0706-DA6C-48BE-BDDE-881BC105C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479D02-BCA3-4BA1-8F17-0759A4FA3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548AD-7F8C-4952-93EB-5AA96C62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DCE-FB75-4F11-A1D2-5807DCD80C79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DE0965-2242-4C89-A749-85E82319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1B1E8B-ED78-4E2B-B5B2-6BE5EAE0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3BF-DABC-4927-9D21-53E86ED2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25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A6A0F-09E8-49B0-AB25-A9972B9C0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75F181-28C6-479A-8864-344179568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C6FF91-DA83-47F8-9B1E-2068C1368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361304-B091-4868-908B-03E8508FA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AE00B2-8985-4408-868E-8FE9361F5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892AE7-B0AB-414D-806A-76F8A8BCF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DCE-FB75-4F11-A1D2-5807DCD80C79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A1343B-E0E2-41E6-AE21-6334061A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E3E841-EFC9-4FD8-B209-D7A604B6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3BF-DABC-4927-9D21-53E86ED2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8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1AFA5-42D8-43B1-85DD-D444CD85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8C158B5-5746-4081-959A-906474249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DCE-FB75-4F11-A1D2-5807DCD80C79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6469D2-984D-46E5-92D4-5790A14D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9EE0B7-9220-4827-A664-1AFB51E7E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3BF-DABC-4927-9D21-53E86ED2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4DA333-34E3-471D-84E9-E0639B587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DCE-FB75-4F11-A1D2-5807DCD80C79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5874D2-8D17-4B88-9CBF-1EC4D990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203A74-55D3-4729-ADE6-74302772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3BF-DABC-4927-9D21-53E86ED2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8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C928F-1C85-49E6-B102-FB891983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889A65-426D-42A4-B2EF-A4E98F15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75C83-6BCE-4583-9739-58D33454E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0EA68D-8B43-41AC-B6C7-7CCD85A4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DCE-FB75-4F11-A1D2-5807DCD80C79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4F199F-515C-40A9-841C-C259EBF3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E8BF4A-B70F-409E-ABD7-FA84FC21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3BF-DABC-4927-9D21-53E86ED2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04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4E6D0-718C-40BB-99A6-48A5B1A0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989BE1-CA4C-41D6-9932-CECEBDDE1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DD092F-BBB6-44D6-8408-13C1E1DED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309229-E6EA-42F8-971B-D6EA6FD4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DCE-FB75-4F11-A1D2-5807DCD80C79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1E0CA0-F368-41A2-A8D3-F941F21DD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53921D-1BF9-478C-A11F-F1DA3D64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3BF-DABC-4927-9D21-53E86ED2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8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DD71D-CE2D-4722-B6FA-1A2751A7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1AD597-920D-4B31-B0F2-72A134FEE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673AFD-C4BD-48DE-806A-9CCC7C043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AADCE-FB75-4F11-A1D2-5807DCD80C79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62F9F-5AD4-476F-94A0-8D15BE59E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2B6CDB-67CE-4D93-82CC-91D566D10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993BF-DABC-4927-9D21-53E86ED26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9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66808-0346-4CE0-ABBA-2F70774A736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813D2-8A68-DC49-AD38-D58CE1F92E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87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pp.ruobr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copp42@yandex.ru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926" y="365125"/>
            <a:ext cx="9322129" cy="2476849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+mn-lt"/>
              </a:rPr>
              <a:t>«Робототехника в </a:t>
            </a:r>
            <a:r>
              <a:rPr lang="ru-RU" sz="5400" b="1" dirty="0">
                <a:solidFill>
                  <a:srgbClr val="0070C0"/>
                </a:solidFill>
                <a:latin typeface="+mn-lt"/>
              </a:rPr>
              <a:t>обучении и развитии детей»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6914" y="4762005"/>
            <a:ext cx="3467595" cy="1414956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dirty="0">
                <a:solidFill>
                  <a:srgbClr val="4472C4">
                    <a:lumMod val="75000"/>
                  </a:srgbClr>
                </a:solidFill>
              </a:rPr>
              <a:t>Инициатор проекта: </a:t>
            </a:r>
            <a:r>
              <a:rPr lang="ru-RU" b="1" dirty="0" smtClean="0">
                <a:solidFill>
                  <a:srgbClr val="4472C4">
                    <a:lumMod val="75000"/>
                  </a:srgbClr>
                </a:solidFill>
              </a:rPr>
              <a:t>ЦОПП </a:t>
            </a:r>
            <a:r>
              <a:rPr lang="ru-RU" b="1" dirty="0">
                <a:solidFill>
                  <a:srgbClr val="4472C4">
                    <a:lumMod val="75000"/>
                  </a:srgbClr>
                </a:solidFill>
              </a:rPr>
              <a:t>Кузбасса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26" y="2470068"/>
            <a:ext cx="5586739" cy="370689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89" y="365125"/>
            <a:ext cx="1368671" cy="157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1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694" y="365125"/>
            <a:ext cx="8848105" cy="1535341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ru-RU" b="1" dirty="0">
                <a:solidFill>
                  <a:srgbClr val="0070C0"/>
                </a:solidFill>
                <a:latin typeface="+mn-lt"/>
              </a:rPr>
              <a:t>Цель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практики: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Вовлечение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детей в процесс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научно-технического развития современной робототехники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408" y="1900466"/>
            <a:ext cx="6482724" cy="43222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89" y="365125"/>
            <a:ext cx="1482507" cy="170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C5DC5-C1CB-4C08-AAEF-5C5320382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028" y="415636"/>
            <a:ext cx="5005949" cy="85502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+mn-lt"/>
              </a:rPr>
              <a:t>Задачи практики: </a:t>
            </a:r>
            <a:endParaRPr lang="ru-RU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96291" y="1270661"/>
            <a:ext cx="10094026" cy="31113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Познакомить детей с различными видами роботов;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Сформировать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техническое мышление и творческий подход к работе;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Развить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навыки научно-исследовательской, инженерно-конструкторской деятельности.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97" y="3738934"/>
            <a:ext cx="4529939" cy="2828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6" y="114964"/>
            <a:ext cx="1269162" cy="1456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65" y="3738934"/>
            <a:ext cx="4141636" cy="27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4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556" y="665019"/>
            <a:ext cx="6187044" cy="1211282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70C0"/>
                </a:solidFill>
                <a:latin typeface="+mn-lt"/>
              </a:rPr>
              <a:t>Результат</a:t>
            </a:r>
            <a:r>
              <a:rPr lang="ru-RU" sz="4900" b="1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4900" b="1" dirty="0">
                <a:solidFill>
                  <a:srgbClr val="0070C0"/>
                </a:solidFill>
                <a:latin typeface="+mn-lt"/>
              </a:rPr>
              <a:t>практики</a:t>
            </a:r>
            <a:r>
              <a:rPr lang="ru-RU" sz="49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: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8134" y="1876301"/>
            <a:ext cx="7540831" cy="475013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Вовлечение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детей в процесс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научно-технического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развития современной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робототехники.</a:t>
            </a:r>
          </a:p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Реализация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практики в рамках программы ранней профориентации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детей.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Разработка дополнительных профессиональных программ (программ профессиональной подготовки и программ повышения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квалификаций).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1" y="91213"/>
            <a:ext cx="1269162" cy="145636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66" y="1230531"/>
            <a:ext cx="4013860" cy="5261128"/>
          </a:xfrm>
        </p:spPr>
      </p:pic>
    </p:spTree>
    <p:extLst>
      <p:ext uri="{BB962C8B-B14F-4D97-AF65-F5344CB8AC3E}">
        <p14:creationId xmlns:p14="http://schemas.microsoft.com/office/powerpoint/2010/main" val="193334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8196" y="365126"/>
            <a:ext cx="5260769" cy="988662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Calibri"/>
              </a:rPr>
              <a:t>Результат практики: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009" y="1436914"/>
            <a:ext cx="6958941" cy="5272644"/>
          </a:xfrm>
        </p:spPr>
        <p:txBody>
          <a:bodyPr>
            <a:normAutofit fontScale="92500"/>
          </a:bodyPr>
          <a:lstStyle/>
          <a:p>
            <a:pPr lvl="0"/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+mj-lt"/>
              </a:rPr>
              <a:t>Содействие обучению, профессиональному самоопределению и развитию инженерного мышления детей.</a:t>
            </a:r>
          </a:p>
          <a:p>
            <a:pPr lvl="0"/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+mj-lt"/>
              </a:rPr>
              <a:t>Формирование системы сотрудничества техникумов, детских садов, школ, работодателей на региональном уровне. </a:t>
            </a:r>
          </a:p>
          <a:p>
            <a:pPr lvl="0"/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+mj-lt"/>
              </a:rPr>
              <a:t>Взаимодействие участников образовательного процесса при реализации образовательных программ осуществляется через «Единое окно» - Цифровую платформу.</a:t>
            </a:r>
          </a:p>
          <a:p>
            <a:pPr lvl="0"/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+mj-lt"/>
              </a:rPr>
              <a:t> Доступ к информационным ресурсам для реализации индивидуальных образовательных траекторий для детей согласно запросам.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422" y="1650671"/>
            <a:ext cx="4599324" cy="439387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08" y="103089"/>
            <a:ext cx="1211285" cy="138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58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EA74FB1C-6466-476F-B5A6-441089D8EFA5}"/>
              </a:ext>
            </a:extLst>
          </p:cNvPr>
          <p:cNvSpPr txBox="1"/>
          <p:nvPr/>
        </p:nvSpPr>
        <p:spPr>
          <a:xfrm>
            <a:off x="83351" y="2042949"/>
            <a:ext cx="2305594" cy="2448340"/>
          </a:xfrm>
          <a:prstGeom prst="roundRect">
            <a:avLst/>
          </a:prstGeom>
          <a:solidFill>
            <a:srgbClr val="0070C0"/>
          </a:solidFill>
          <a:ln w="139700">
            <a:noFill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Proxima Nova Lt" panose="02000506030000020004" pitchFamily="2" charset="0"/>
                <a:cs typeface="Arial" pitchFamily="34" charset="0"/>
              </a:rPr>
              <a:t>Заявка на программу/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Proxima Nova Lt" panose="02000506030000020004" pitchFamily="2" charset="0"/>
                <a:cs typeface="Arial" pitchFamily="34" charset="0"/>
              </a:rPr>
              <a:t>мероприятие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71255" y="2190849"/>
            <a:ext cx="1644657" cy="5126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Proxima Nova Lt" panose="02000506030000020004" pitchFamily="2" charset="0"/>
              </a:rPr>
              <a:t>НПА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429615" y="3378403"/>
            <a:ext cx="2904067" cy="4616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ea typeface="Roboto Condensed" pitchFamily="2" charset="0"/>
                <a:cs typeface="Arial" pitchFamily="34" charset="0"/>
              </a:rPr>
              <a:t>Выдача документа</a:t>
            </a:r>
            <a:r>
              <a:rPr lang="ru-RU" sz="1400" b="1" dirty="0">
                <a:solidFill>
                  <a:schemeClr val="bg1"/>
                </a:solidFill>
                <a:latin typeface="Arial Black" pitchFamily="34" charset="0"/>
                <a:ea typeface="Roboto Condensed" pitchFamily="2" charset="0"/>
                <a:cs typeface="Arial" pitchFamily="34" charset="0"/>
              </a:rPr>
              <a:t/>
            </a:r>
            <a:br>
              <a:rPr lang="ru-RU" sz="1400" b="1" dirty="0">
                <a:solidFill>
                  <a:schemeClr val="bg1"/>
                </a:solidFill>
                <a:latin typeface="Arial Black" pitchFamily="34" charset="0"/>
                <a:ea typeface="Roboto Condensed" pitchFamily="2" charset="0"/>
                <a:cs typeface="Arial" pitchFamily="34" charset="0"/>
              </a:rPr>
            </a:br>
            <a:endParaRPr lang="ru-RU" sz="1400" b="1" dirty="0">
              <a:solidFill>
                <a:schemeClr val="bg1"/>
              </a:solidFill>
              <a:latin typeface="Arial Black" pitchFamily="34" charset="0"/>
              <a:ea typeface="Roboto Condensed" pitchFamily="2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071751" y="4892688"/>
            <a:ext cx="1365461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Black" pitchFamily="34" charset="0"/>
                <a:ea typeface="Roboto Condensed" pitchFamily="2" charset="0"/>
                <a:cs typeface="Arial" pitchFamily="34" charset="0"/>
              </a:rPr>
              <a:t>Заявка на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 Black" pitchFamily="34" charset="0"/>
                <a:ea typeface="Roboto Condensed" pitchFamily="2" charset="0"/>
                <a:cs typeface="Arial" pitchFamily="34" charset="0"/>
              </a:rPr>
              <a:t>мероприятия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2CFC9A6E-B4DF-4EB2-9834-9AFF7A913077}"/>
              </a:ext>
            </a:extLst>
          </p:cNvPr>
          <p:cNvSpPr/>
          <p:nvPr/>
        </p:nvSpPr>
        <p:spPr>
          <a:xfrm>
            <a:off x="2094540" y="71312"/>
            <a:ext cx="95914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0070C0"/>
                </a:solidFill>
                <a:ea typeface="Open Sans" panose="020B0606030504020204" pitchFamily="34" charset="0"/>
                <a:cs typeface="Arial" pitchFamily="34" charset="0"/>
              </a:rPr>
              <a:t>Цифровой ресурс интеграции коммуникационно-образовательных ресурсов </a:t>
            </a:r>
          </a:p>
          <a:p>
            <a:pPr lvl="0" algn="ctr">
              <a:defRPr/>
            </a:pPr>
            <a:endParaRPr lang="ru-RU" sz="1600" b="1" dirty="0">
              <a:solidFill>
                <a:srgbClr val="0070C0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2475" y="5440475"/>
            <a:ext cx="1127084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Функционирует «Единое окно» - Цифровая платформа </a:t>
            </a:r>
            <a:r>
              <a:rPr lang="ru-RU" dirty="0" smtClean="0"/>
              <a:t>(</a:t>
            </a:r>
            <a:r>
              <a:rPr lang="en-US" u="sng" dirty="0">
                <a:hlinkClick r:id="rId2"/>
              </a:rPr>
              <a:t>https://copp42.ru</a:t>
            </a:r>
            <a:r>
              <a:rPr lang="en-US" u="sng" dirty="0" smtClean="0">
                <a:hlinkClick r:id="rId2"/>
              </a:rPr>
              <a:t>/</a:t>
            </a:r>
            <a:r>
              <a:rPr lang="ru-RU" dirty="0" smtClean="0"/>
              <a:t>) </a:t>
            </a:r>
            <a:r>
              <a:rPr lang="ru-RU" dirty="0"/>
              <a:t>для запроса на получение образовательных программ и их дальнейшего конструирования в режиме реального времени. </a:t>
            </a:r>
          </a:p>
          <a:p>
            <a:pPr algn="ctr"/>
            <a:r>
              <a:rPr lang="ru-RU" dirty="0"/>
              <a:t>Свидетельство о государственной регистрации программы для ЭВМ № 2022611389.</a:t>
            </a:r>
          </a:p>
          <a:p>
            <a:pPr algn="ctr"/>
            <a:endParaRPr lang="ru-RU" sz="2400" b="1" dirty="0">
              <a:latin typeface="Proxima Nova Lt" panose="02000506030000020004" pitchFamily="2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756034E-E74D-4D6A-BEF5-549360B3A3BB}"/>
              </a:ext>
            </a:extLst>
          </p:cNvPr>
          <p:cNvSpPr/>
          <p:nvPr/>
        </p:nvSpPr>
        <p:spPr>
          <a:xfrm>
            <a:off x="7971255" y="3038849"/>
            <a:ext cx="1644657" cy="5287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Proxima Nova Lt" panose="02000506030000020004" pitchFamily="2" charset="0"/>
                <a:ea typeface="Roboto Condensed" pitchFamily="2" charset="0"/>
                <a:cs typeface="Arial" pitchFamily="34" charset="0"/>
              </a:rPr>
              <a:t>Итоговый проект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5D59E79-8EB7-4D26-A353-FF232520B77D}"/>
              </a:ext>
            </a:extLst>
          </p:cNvPr>
          <p:cNvSpPr/>
          <p:nvPr/>
        </p:nvSpPr>
        <p:spPr>
          <a:xfrm>
            <a:off x="2502054" y="2224877"/>
            <a:ext cx="1763157" cy="6051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Proxima Nova Lt" panose="02000506030000020004" pitchFamily="2" charset="0"/>
              </a:rPr>
              <a:t>Обработка запроса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4971530-DB0B-4A67-B799-C295169802DC}"/>
              </a:ext>
            </a:extLst>
          </p:cNvPr>
          <p:cNvSpPr/>
          <p:nvPr/>
        </p:nvSpPr>
        <p:spPr>
          <a:xfrm>
            <a:off x="2486025" y="3054946"/>
            <a:ext cx="1775221" cy="5074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0070C0"/>
                </a:solidFill>
                <a:latin typeface="Proxima Nova Lt" panose="02000506030000020004" pitchFamily="2" charset="0"/>
              </a:rPr>
              <a:t>Формирование группы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8574C48-CF2C-4F76-A358-193A02CFD5F7}"/>
              </a:ext>
            </a:extLst>
          </p:cNvPr>
          <p:cNvSpPr/>
          <p:nvPr/>
        </p:nvSpPr>
        <p:spPr>
          <a:xfrm>
            <a:off x="2502055" y="3845180"/>
            <a:ext cx="1763138" cy="6982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0070C0"/>
                </a:solidFill>
                <a:latin typeface="Proxima Nova Lt" panose="02000506030000020004" pitchFamily="2" charset="0"/>
              </a:rPr>
              <a:t>Выбор преподавателя</a:t>
            </a:r>
          </a:p>
          <a:p>
            <a:pPr algn="ctr"/>
            <a:r>
              <a:rPr lang="ru-RU" sz="1700" b="1" dirty="0">
                <a:solidFill>
                  <a:srgbClr val="0070C0"/>
                </a:solidFill>
                <a:latin typeface="Proxima Nova Lt" panose="02000506030000020004" pitchFamily="2" charset="0"/>
              </a:rPr>
              <a:t>/оборудования</a:t>
            </a:r>
          </a:p>
        </p:txBody>
      </p:sp>
      <p:sp>
        <p:nvSpPr>
          <p:cNvPr id="22" name="Прямоугольник: скругленные углы 55">
            <a:extLst>
              <a:ext uri="{FF2B5EF4-FFF2-40B4-BE49-F238E27FC236}">
                <a16:creationId xmlns:a16="http://schemas.microsoft.com/office/drawing/2014/main" id="{B6DA6707-58C8-49A1-8598-E32BB1A61969}"/>
              </a:ext>
            </a:extLst>
          </p:cNvPr>
          <p:cNvSpPr/>
          <p:nvPr/>
        </p:nvSpPr>
        <p:spPr>
          <a:xfrm>
            <a:off x="4378321" y="1228165"/>
            <a:ext cx="3479825" cy="40162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рямоугольник: скругленные углы 55">
            <a:extLst>
              <a:ext uri="{FF2B5EF4-FFF2-40B4-BE49-F238E27FC236}">
                <a16:creationId xmlns:a16="http://schemas.microsoft.com/office/drawing/2014/main" id="{46A4AD6A-4A56-40B8-AD12-08101DB356DD}"/>
              </a:ext>
            </a:extLst>
          </p:cNvPr>
          <p:cNvSpPr/>
          <p:nvPr/>
        </p:nvSpPr>
        <p:spPr>
          <a:xfrm>
            <a:off x="4618846" y="1975662"/>
            <a:ext cx="2992797" cy="25190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1B0E3105-B45E-44BA-9CD1-2DF965D96D0C}"/>
              </a:ext>
            </a:extLst>
          </p:cNvPr>
          <p:cNvCxnSpPr>
            <a:cxnSpLocks/>
          </p:cNvCxnSpPr>
          <p:nvPr/>
        </p:nvCxnSpPr>
        <p:spPr>
          <a:xfrm>
            <a:off x="2321028" y="3727098"/>
            <a:ext cx="2698533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E490FC8-353D-4E46-843A-F41CCB3AA7B1}"/>
              </a:ext>
            </a:extLst>
          </p:cNvPr>
          <p:cNvSpPr txBox="1"/>
          <p:nvPr/>
        </p:nvSpPr>
        <p:spPr>
          <a:xfrm>
            <a:off x="5019561" y="2474252"/>
            <a:ext cx="2218106" cy="1701568"/>
          </a:xfrm>
          <a:prstGeom prst="roundRect">
            <a:avLst/>
          </a:prstGeom>
          <a:solidFill>
            <a:srgbClr val="0070C0"/>
          </a:solidFill>
          <a:ln w="139700">
            <a:noFill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Proxima Nova Lt" panose="02000506030000020004" pitchFamily="2" charset="0"/>
                <a:ea typeface="Roboto Condensed" pitchFamily="2" charset="0"/>
                <a:cs typeface="Arial" pitchFamily="34" charset="0"/>
              </a:rPr>
              <a:t>Цифровая платформа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Proxima Nova Lt" panose="02000506030000020004" pitchFamily="2" charset="0"/>
                <a:ea typeface="Roboto Condensed" pitchFamily="2" charset="0"/>
                <a:cs typeface="Arial" pitchFamily="34" charset="0"/>
              </a:rPr>
              <a:t>ЦОПП</a:t>
            </a:r>
            <a:endParaRPr lang="ru-RU" sz="2400" dirty="0">
              <a:solidFill>
                <a:schemeClr val="bg1"/>
              </a:solidFill>
              <a:latin typeface="Proxima Nova Lt" panose="02000506030000020004" pitchFamily="2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2A27F7-004D-45BD-964C-09EBE296B946}"/>
              </a:ext>
            </a:extLst>
          </p:cNvPr>
          <p:cNvSpPr txBox="1"/>
          <p:nvPr/>
        </p:nvSpPr>
        <p:spPr>
          <a:xfrm>
            <a:off x="9757332" y="2042949"/>
            <a:ext cx="2305594" cy="2451806"/>
          </a:xfrm>
          <a:prstGeom prst="roundRect">
            <a:avLst/>
          </a:prstGeom>
          <a:solidFill>
            <a:srgbClr val="0070C0"/>
          </a:solidFill>
          <a:ln w="139700">
            <a:noFill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Proxima Nova Lt" panose="02000506030000020004" pitchFamily="2" charset="0"/>
                <a:cs typeface="Arial" pitchFamily="34" charset="0"/>
              </a:rPr>
              <a:t>Формирование индивидуальной профессиональной траектории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47EBB4E-6E14-4461-8A46-323713707423}"/>
              </a:ext>
            </a:extLst>
          </p:cNvPr>
          <p:cNvSpPr/>
          <p:nvPr/>
        </p:nvSpPr>
        <p:spPr>
          <a:xfrm>
            <a:off x="4556253" y="1529386"/>
            <a:ext cx="2992797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Proxima Nova Lt" panose="02000506030000020004" pitchFamily="2" charset="0"/>
                <a:ea typeface="Roboto Condensed" pitchFamily="2" charset="0"/>
                <a:cs typeface="Arial" pitchFamily="34" charset="0"/>
              </a:rPr>
              <a:t>Модули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69FBC174-7CAA-4130-B47D-CB92217CD692}"/>
              </a:ext>
            </a:extLst>
          </p:cNvPr>
          <p:cNvCxnSpPr>
            <a:cxnSpLocks/>
          </p:cNvCxnSpPr>
          <p:nvPr/>
        </p:nvCxnSpPr>
        <p:spPr>
          <a:xfrm flipH="1">
            <a:off x="2388626" y="2919441"/>
            <a:ext cx="2747193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F5C013BA-D816-469E-B634-722EC5236442}"/>
              </a:ext>
            </a:extLst>
          </p:cNvPr>
          <p:cNvCxnSpPr>
            <a:cxnSpLocks/>
          </p:cNvCxnSpPr>
          <p:nvPr/>
        </p:nvCxnSpPr>
        <p:spPr>
          <a:xfrm flipH="1" flipV="1">
            <a:off x="7237667" y="2899497"/>
            <a:ext cx="2778299" cy="346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467DE9A-7C3F-4B2A-A380-5528CA32A086}"/>
              </a:ext>
            </a:extLst>
          </p:cNvPr>
          <p:cNvSpPr/>
          <p:nvPr/>
        </p:nvSpPr>
        <p:spPr>
          <a:xfrm>
            <a:off x="7928153" y="3871920"/>
            <a:ext cx="1759172" cy="607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0070C0"/>
                </a:solidFill>
                <a:latin typeface="Proxima Nova Lt" panose="02000506030000020004" pitchFamily="2" charset="0"/>
              </a:rPr>
              <a:t>Цифровой след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967FEF6C-32B8-47F5-91B8-CCEB6C11B9BC}"/>
              </a:ext>
            </a:extLst>
          </p:cNvPr>
          <p:cNvCxnSpPr>
            <a:cxnSpLocks/>
          </p:cNvCxnSpPr>
          <p:nvPr/>
        </p:nvCxnSpPr>
        <p:spPr>
          <a:xfrm>
            <a:off x="7058799" y="3727098"/>
            <a:ext cx="2698533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47EBB4E-6E14-4461-8A46-323713707423}"/>
              </a:ext>
            </a:extLst>
          </p:cNvPr>
          <p:cNvSpPr/>
          <p:nvPr/>
        </p:nvSpPr>
        <p:spPr>
          <a:xfrm>
            <a:off x="4556253" y="2025069"/>
            <a:ext cx="2992797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Proxima Nova Lt" panose="02000506030000020004" pitchFamily="2" charset="0"/>
                <a:ea typeface="Roboto Condensed" pitchFamily="2" charset="0"/>
                <a:cs typeface="Arial" pitchFamily="34" charset="0"/>
              </a:rPr>
              <a:t>ПОО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47EBB4E-6E14-4461-8A46-323713707423}"/>
              </a:ext>
            </a:extLst>
          </p:cNvPr>
          <p:cNvSpPr/>
          <p:nvPr/>
        </p:nvSpPr>
        <p:spPr>
          <a:xfrm>
            <a:off x="4592909" y="4166235"/>
            <a:ext cx="2992797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Proxima Nova Lt" panose="02000506030000020004" pitchFamily="2" charset="0"/>
                <a:ea typeface="Roboto Condensed" pitchFamily="2" charset="0"/>
                <a:cs typeface="Arial" pitchFamily="34" charset="0"/>
              </a:rPr>
              <a:t>Детский сад, школа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47EBB4E-6E14-4461-8A46-323713707423}"/>
              </a:ext>
            </a:extLst>
          </p:cNvPr>
          <p:cNvSpPr/>
          <p:nvPr/>
        </p:nvSpPr>
        <p:spPr>
          <a:xfrm>
            <a:off x="4632215" y="4755278"/>
            <a:ext cx="2992797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Proxima Nova Lt" panose="02000506030000020004" pitchFamily="2" charset="0"/>
                <a:ea typeface="Roboto Condensed" pitchFamily="2" charset="0"/>
                <a:cs typeface="Arial" pitchFamily="34" charset="0"/>
              </a:rPr>
              <a:t>Работодатели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1" y="138056"/>
            <a:ext cx="1269162" cy="145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6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8224B-B631-48F2-8815-23BCC14A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960" y="188857"/>
            <a:ext cx="8490857" cy="194870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Руководитель проекта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: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Кремзюк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Евгения  Павловна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руководитель 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ЦОПП, эксперт АСИ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67B3A3-A581-4912-82F0-BD2119C41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961" y="1852550"/>
            <a:ext cx="8692738" cy="48095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Команда практики: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Лысенко Виктор Геннадьевич, директор ГПОУ «Сибирский политехнический техникум», кандидат педагогических наук, стратегия проекта, эксперт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АСИ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Позднякова Ольга Георгиевна, кандидат технических наук, начальник отдела по развитию профессиональных квалификаций, продвижение и техническое сопровождение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Полетаева Людмила Геннадьевна,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методист </a:t>
            </a:r>
          </a:p>
          <a:p>
            <a:pPr marL="0" indent="0" algn="just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1" y="188857"/>
            <a:ext cx="1235316" cy="14175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61" y="1852549"/>
            <a:ext cx="2796325" cy="40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3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608125" cy="2387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Спасибо за внимание!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813D2-8A68-DC49-AD38-D58CE1F92E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одзаголовок 12">
            <a:extLst>
              <a:ext uri="{FF2B5EF4-FFF2-40B4-BE49-F238E27FC236}">
                <a16:creationId xmlns:a16="http://schemas.microsoft.com/office/drawing/2014/main" id="{468EE6DA-ED85-42B5-9799-B7ED1D3B83A6}"/>
              </a:ext>
            </a:extLst>
          </p:cNvPr>
          <p:cNvSpPr txBox="1">
            <a:spLocks/>
          </p:cNvSpPr>
          <p:nvPr/>
        </p:nvSpPr>
        <p:spPr>
          <a:xfrm>
            <a:off x="9585510" y="380010"/>
            <a:ext cx="2304238" cy="51657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 spc="-2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spc="-2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ru-RU" sz="1800" b="0" dirty="0" smtClean="0">
                <a:solidFill>
                  <a:srgbClr val="000000"/>
                </a:solidFill>
                <a:latin typeface="Proxima Nova Lt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Веб-сайт проекта</a:t>
            </a:r>
            <a:endParaRPr lang="ru-RU" sz="1800" b="0" dirty="0" smtClean="0">
              <a:latin typeface="Proxima Nova Lt" panose="0200050603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0" dirty="0" smtClean="0">
                <a:solidFill>
                  <a:srgbClr val="000000"/>
                </a:solidFill>
                <a:latin typeface="Proxima Nova Lt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 b="0" dirty="0" smtClean="0">
                <a:solidFill>
                  <a:srgbClr val="000000"/>
                </a:solidFill>
                <a:latin typeface="Proxima Nova Lt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b="0" dirty="0" smtClean="0">
                <a:solidFill>
                  <a:srgbClr val="000000"/>
                </a:solidFill>
                <a:latin typeface="Proxima Nova Lt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800" b="0" dirty="0" smtClean="0">
                <a:solidFill>
                  <a:srgbClr val="000000"/>
                </a:solidFill>
                <a:latin typeface="Proxima Nova Lt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0" dirty="0" err="1" smtClean="0">
                <a:solidFill>
                  <a:srgbClr val="0563C1"/>
                </a:solidFill>
                <a:latin typeface="Proxima Nova Lt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copp</a:t>
            </a:r>
            <a:r>
              <a:rPr lang="ru-RU" sz="1800" b="0" dirty="0" smtClean="0">
                <a:solidFill>
                  <a:srgbClr val="0563C1"/>
                </a:solidFill>
                <a:latin typeface="Proxima Nova Lt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42@</a:t>
            </a:r>
            <a:r>
              <a:rPr lang="en-US" sz="1800" b="0" dirty="0" err="1" smtClean="0">
                <a:solidFill>
                  <a:srgbClr val="0563C1"/>
                </a:solidFill>
                <a:latin typeface="Proxima Nova Lt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yandex</a:t>
            </a:r>
            <a:r>
              <a:rPr lang="ru-RU" sz="1800" b="0" dirty="0" smtClean="0">
                <a:solidFill>
                  <a:srgbClr val="0563C1"/>
                </a:solidFill>
                <a:latin typeface="Proxima Nova Lt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800" b="0" dirty="0" err="1" smtClean="0">
                <a:solidFill>
                  <a:srgbClr val="0563C1"/>
                </a:solidFill>
                <a:latin typeface="Proxima Nova Lt" panose="02000506030000020004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endParaRPr lang="ru-RU" sz="1800" b="0" dirty="0">
              <a:latin typeface="Proxima Nova Lt" panose="0200050603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137068-BBA1-46AA-9274-F44DE124A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5510" y="1407459"/>
            <a:ext cx="2021541" cy="20215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AC90DE-681F-428C-8D80-40FCAF2B81EE}"/>
              </a:ext>
            </a:extLst>
          </p:cNvPr>
          <p:cNvSpPr txBox="1"/>
          <p:nvPr/>
        </p:nvSpPr>
        <p:spPr>
          <a:xfrm>
            <a:off x="10041480" y="3417829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Proxima Nova Lt" panose="02000506030000020004" pitchFamily="2" charset="0"/>
              </a:rPr>
              <a:t>ЦОПП42</a:t>
            </a:r>
          </a:p>
        </p:txBody>
      </p:sp>
    </p:spTree>
    <p:extLst>
      <p:ext uri="{BB962C8B-B14F-4D97-AF65-F5344CB8AC3E}">
        <p14:creationId xmlns:p14="http://schemas.microsoft.com/office/powerpoint/2010/main" val="35563296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287</Words>
  <Application>Microsoft Office PowerPoint</Application>
  <PresentationFormat>Широкоэкранный</PresentationFormat>
  <Paragraphs>48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Open Sans</vt:lpstr>
      <vt:lpstr>Proxima Nova Lt</vt:lpstr>
      <vt:lpstr>Roboto Condensed</vt:lpstr>
      <vt:lpstr>Times New Roman</vt:lpstr>
      <vt:lpstr>Тема Office</vt:lpstr>
      <vt:lpstr>1_Тема Office</vt:lpstr>
      <vt:lpstr>«Робототехника в обучении и развитии детей»</vt:lpstr>
      <vt:lpstr>Цель практики: Вовлечение детей в процесс научно-технического развития современной робототехники</vt:lpstr>
      <vt:lpstr>Задачи практики: </vt:lpstr>
      <vt:lpstr>Результат практики:   </vt:lpstr>
      <vt:lpstr>Результат практики:</vt:lpstr>
      <vt:lpstr>Презентация PowerPoint</vt:lpstr>
      <vt:lpstr>Руководитель проекта:  Кремзюк  Евгения  Павловна, руководитель  ЦОПП, эксперт АСИ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</dc:title>
  <dc:creator>27</dc:creator>
  <cp:lastModifiedBy>admin</cp:lastModifiedBy>
  <cp:revision>59</cp:revision>
  <cp:lastPrinted>2020-08-19T09:23:58Z</cp:lastPrinted>
  <dcterms:created xsi:type="dcterms:W3CDTF">2020-01-22T06:44:36Z</dcterms:created>
  <dcterms:modified xsi:type="dcterms:W3CDTF">2023-11-15T08:56:42Z</dcterms:modified>
</cp:coreProperties>
</file>